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4" r:id="rId2"/>
    <p:sldMasterId id="2147483719" r:id="rId3"/>
    <p:sldMasterId id="2147483731" r:id="rId4"/>
    <p:sldMasterId id="2147483743" r:id="rId5"/>
    <p:sldMasterId id="2147483758" r:id="rId6"/>
    <p:sldMasterId id="2147483794" r:id="rId7"/>
    <p:sldMasterId id="2147483806" r:id="rId8"/>
  </p:sldMasterIdLst>
  <p:notesMasterIdLst>
    <p:notesMasterId r:id="rId77"/>
  </p:notesMasterIdLst>
  <p:sldIdLst>
    <p:sldId id="634" r:id="rId9"/>
    <p:sldId id="456" r:id="rId10"/>
    <p:sldId id="538" r:id="rId11"/>
    <p:sldId id="529" r:id="rId12"/>
    <p:sldId id="530" r:id="rId13"/>
    <p:sldId id="539" r:id="rId14"/>
    <p:sldId id="550" r:id="rId15"/>
    <p:sldId id="534" r:id="rId16"/>
    <p:sldId id="551" r:id="rId17"/>
    <p:sldId id="537" r:id="rId18"/>
    <p:sldId id="536" r:id="rId19"/>
    <p:sldId id="541" r:id="rId20"/>
    <p:sldId id="257" r:id="rId21"/>
    <p:sldId id="552" r:id="rId22"/>
    <p:sldId id="560" r:id="rId23"/>
    <p:sldId id="553" r:id="rId24"/>
    <p:sldId id="554" r:id="rId25"/>
    <p:sldId id="555" r:id="rId26"/>
    <p:sldId id="556" r:id="rId27"/>
    <p:sldId id="557" r:id="rId28"/>
    <p:sldId id="579" r:id="rId29"/>
    <p:sldId id="576" r:id="rId30"/>
    <p:sldId id="577" r:id="rId31"/>
    <p:sldId id="578" r:id="rId32"/>
    <p:sldId id="562" r:id="rId33"/>
    <p:sldId id="564" r:id="rId34"/>
    <p:sldId id="574" r:id="rId35"/>
    <p:sldId id="566" r:id="rId36"/>
    <p:sldId id="568" r:id="rId37"/>
    <p:sldId id="569" r:id="rId38"/>
    <p:sldId id="565" r:id="rId39"/>
    <p:sldId id="533" r:id="rId40"/>
    <p:sldId id="623" r:id="rId41"/>
    <p:sldId id="586" r:id="rId42"/>
    <p:sldId id="587" r:id="rId43"/>
    <p:sldId id="588" r:id="rId44"/>
    <p:sldId id="590" r:id="rId45"/>
    <p:sldId id="581" r:id="rId46"/>
    <p:sldId id="592" r:id="rId47"/>
    <p:sldId id="589" r:id="rId48"/>
    <p:sldId id="595" r:id="rId49"/>
    <p:sldId id="596" r:id="rId50"/>
    <p:sldId id="597" r:id="rId51"/>
    <p:sldId id="632" r:id="rId52"/>
    <p:sldId id="599" r:id="rId53"/>
    <p:sldId id="582" r:id="rId54"/>
    <p:sldId id="598" r:id="rId55"/>
    <p:sldId id="600" r:id="rId56"/>
    <p:sldId id="584" r:id="rId57"/>
    <p:sldId id="601" r:id="rId58"/>
    <p:sldId id="602" r:id="rId59"/>
    <p:sldId id="603" r:id="rId60"/>
    <p:sldId id="583" r:id="rId61"/>
    <p:sldId id="604" r:id="rId62"/>
    <p:sldId id="606" r:id="rId63"/>
    <p:sldId id="607" r:id="rId64"/>
    <p:sldId id="608" r:id="rId65"/>
    <p:sldId id="610" r:id="rId66"/>
    <p:sldId id="620" r:id="rId67"/>
    <p:sldId id="613" r:id="rId68"/>
    <p:sldId id="614" r:id="rId69"/>
    <p:sldId id="621" r:id="rId70"/>
    <p:sldId id="617" r:id="rId71"/>
    <p:sldId id="619" r:id="rId72"/>
    <p:sldId id="622" r:id="rId73"/>
    <p:sldId id="615" r:id="rId74"/>
    <p:sldId id="616" r:id="rId75"/>
    <p:sldId id="585" r:id="rId7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80275" autoAdjust="0"/>
  </p:normalViewPr>
  <p:slideViewPr>
    <p:cSldViewPr snapToGrid="0">
      <p:cViewPr varScale="1">
        <p:scale>
          <a:sx n="92" d="100"/>
          <a:sy n="92" d="100"/>
        </p:scale>
        <p:origin x="2052" y="78"/>
      </p:cViewPr>
      <p:guideLst/>
    </p:cSldViewPr>
  </p:slid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E01C0-4D84-443D-B0C1-2B9F17B1BDBF}" type="datetimeFigureOut">
              <a:rPr lang="it-IT" smtClean="0"/>
              <a:t>11/11/2023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A757EC-5486-4752-99E6-A10BC854F158}" type="slidenum">
              <a:rPr lang="it-IT" smtClean="0"/>
              <a:t>‹N›</a:t>
            </a:fld>
            <a:endParaRPr lang="it-IT"/>
          </a:p>
        </p:txBody>
      </p:sp>
    </p:spTree>
    <p:extLst>
      <p:ext uri="{BB962C8B-B14F-4D97-AF65-F5344CB8AC3E}">
        <p14:creationId xmlns:p14="http://schemas.microsoft.com/office/powerpoint/2010/main" val="279995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Anche se parliamo di spirometria lenta, lo sforzo del paziente deve essere richiesto ed incentivato al massimo della inspirazione e della espirazione</a:t>
            </a:r>
          </a:p>
        </p:txBody>
      </p:sp>
      <p:sp>
        <p:nvSpPr>
          <p:cNvPr id="4" name="Segnaposto numero diapositiva 3"/>
          <p:cNvSpPr>
            <a:spLocks noGrp="1"/>
          </p:cNvSpPr>
          <p:nvPr>
            <p:ph type="sldNum" sz="quarter" idx="5"/>
          </p:nvPr>
        </p:nvSpPr>
        <p:spPr/>
        <p:txBody>
          <a:bodyPr/>
          <a:lstStyle/>
          <a:p>
            <a:fld id="{66A757EC-5486-4752-99E6-A10BC854F158}" type="slidenum">
              <a:rPr lang="it-IT" smtClean="0"/>
              <a:t>8</a:t>
            </a:fld>
            <a:endParaRPr lang="it-IT"/>
          </a:p>
        </p:txBody>
      </p:sp>
    </p:spTree>
    <p:extLst>
      <p:ext uri="{BB962C8B-B14F-4D97-AF65-F5344CB8AC3E}">
        <p14:creationId xmlns:p14="http://schemas.microsoft.com/office/powerpoint/2010/main" val="2436266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Nelle</a:t>
            </a:r>
            <a:r>
              <a:rPr lang="it-IT" baseline="0" dirty="0"/>
              <a:t> due figure è mostrata l’aspetto tipico della partenza durante la manovra espiratoria forzata. Lo </a:t>
            </a:r>
            <a:r>
              <a:rPr lang="it-IT" baseline="0" dirty="0" err="1"/>
              <a:t>spirogramma</a:t>
            </a:r>
            <a:r>
              <a:rPr lang="it-IT" baseline="0" dirty="0"/>
              <a:t> non mostra una fase piatta prima della rapida salita del volume nel tempo e la curva flussa volume un aspetto simile. Molti software misurano il volume espirato prima della manovra forzata vera e propria (back </a:t>
            </a:r>
            <a:r>
              <a:rPr lang="it-IT" baseline="0" dirty="0" err="1"/>
              <a:t>extrapolation</a:t>
            </a:r>
            <a:r>
              <a:rPr lang="it-IT" baseline="0" dirty="0"/>
              <a:t> volume), che deve essere inferiore al 5% dell’FVC o 150 ml in assoluto.</a:t>
            </a:r>
          </a:p>
          <a:p>
            <a:r>
              <a:rPr lang="it-IT" baseline="0" dirty="0"/>
              <a:t>Questo errore porta ad una sottostima del FEV1 (possibile quadro ostruttivo falsamente positivo)</a:t>
            </a:r>
            <a:endParaRPr lang="it-IT" dirty="0"/>
          </a:p>
          <a:p>
            <a:endParaRPr lang="it-IT" dirty="0"/>
          </a:p>
          <a:p>
            <a:r>
              <a:rPr lang="it-IT" dirty="0"/>
              <a:t>La maggior parte dei</a:t>
            </a:r>
            <a:r>
              <a:rPr lang="it-IT" baseline="0" dirty="0"/>
              <a:t> software hanno algoritmi per rilevare in modo automatico questo tipo di errore.</a:t>
            </a:r>
          </a:p>
          <a:p>
            <a:endParaRPr lang="it-IT" baseline="0" dirty="0"/>
          </a:p>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2F59F4-FF72-41E0-B522-496836755C8A}" type="slidenum">
              <a:rPr kumimoji="0" lang="it-IT"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9089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36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egnaposto immagine diapositiva 1"/>
          <p:cNvSpPr>
            <a:spLocks noGrp="1" noRot="1" noChangeAspect="1"/>
          </p:cNvSpPr>
          <p:nvPr>
            <p:ph type="sldImg"/>
          </p:nvPr>
        </p:nvSpPr>
        <p:spPr bwMode="auto">
          <a:xfrm>
            <a:off x="1189038" y="1252538"/>
            <a:ext cx="4511675" cy="3382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it-IT" dirty="0"/>
              <a:t>Due prove dello stesso soggetto</a:t>
            </a:r>
          </a:p>
        </p:txBody>
      </p:sp>
      <p:sp>
        <p:nvSpPr>
          <p:cNvPr id="993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688FFE1-4E21-408E-8698-2BE753ED9E39}" type="slidenum">
              <a:rPr lang="it-IT" altLang="it-IT">
                <a:solidFill>
                  <a:prstClr val="black"/>
                </a:solidFill>
              </a:rPr>
              <a:pPr/>
              <a:t>43</a:t>
            </a:fld>
            <a:endParaRPr lang="it-IT" altLang="it-IT">
              <a:solidFill>
                <a:prstClr val="black"/>
              </a:solidFill>
            </a:endParaRPr>
          </a:p>
        </p:txBody>
      </p:sp>
    </p:spTree>
    <p:extLst>
      <p:ext uri="{BB962C8B-B14F-4D97-AF65-F5344CB8AC3E}">
        <p14:creationId xmlns:p14="http://schemas.microsoft.com/office/powerpoint/2010/main" val="3330468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209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La</a:t>
            </a:r>
            <a:r>
              <a:rPr lang="it-IT" baseline="0" dirty="0"/>
              <a:t> prima valutazione da fare alla fine di una spirometria, ancora prima di valutare se i dati rientrino o meno nella normalità, è relativa alla correttezza dell’esame in sé. Per fare questo ci si avvale sia dello </a:t>
            </a:r>
            <a:r>
              <a:rPr lang="it-IT" baseline="0" dirty="0" err="1"/>
              <a:t>spirogramma</a:t>
            </a:r>
            <a:r>
              <a:rPr lang="it-IT" baseline="0" dirty="0"/>
              <a:t> (curva volume-tempo) che della curva flusso volume.</a:t>
            </a:r>
          </a:p>
          <a:p>
            <a:endParaRPr lang="it-IT" baseline="0" dirty="0"/>
          </a:p>
          <a:p>
            <a:r>
              <a:rPr lang="it-IT" baseline="0" dirty="0"/>
              <a:t>Uno dei problemi più frequenti è legato alla compara di tosse durante la manovra espiratoria forzata. </a:t>
            </a:r>
          </a:p>
          <a:p>
            <a:r>
              <a:rPr lang="it-IT" baseline="0" dirty="0"/>
              <a:t>Si vede meglio nella curva flusso volume. La presenza di tosse invalida sicuramente la prova se compare entro il primo secondo (c’è di solito un segno sulla curva flusso-volume) e rende la curva non ottimale se avviene dopo il primo secondo. </a:t>
            </a: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2F59F4-FF72-41E0-B522-496836755C8A}" type="slidenum">
              <a:rPr kumimoji="0" lang="it-IT"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it-IT"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92957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549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Un ulteriore frequente errore nell’esecuzion</a:t>
            </a:r>
            <a:r>
              <a:rPr lang="it-IT" baseline="0" dirty="0"/>
              <a:t>e della manovra è l’improvvisa interruzione dell’espirazione forzata, spesso per chiusura della glottide. La manovra espiratoria forzata deve durare almeno 6 secondi (questo è difficile nei bambini). </a:t>
            </a:r>
          </a:p>
          <a:p>
            <a:r>
              <a:rPr lang="it-IT" baseline="0" dirty="0"/>
              <a:t>L’aspetto della spirometria è dato dall’appiattimento della curva repentino (flusso zero)</a:t>
            </a:r>
          </a:p>
          <a:p>
            <a:r>
              <a:rPr lang="it-IT" baseline="0" dirty="0"/>
              <a:t>L’aspetto tipico alla curva flusso volume è il troncamento verticale della curva sulla destra (a fine espirazione)</a:t>
            </a:r>
          </a:p>
          <a:p>
            <a:r>
              <a:rPr lang="it-IT" baseline="0" dirty="0"/>
              <a:t>Tutto questo porta a sottostima dell’FVC (aspetto falsamente restrittivo che può mascherare ostruzione)</a:t>
            </a:r>
            <a:endParaRPr lang="it-IT" dirty="0"/>
          </a:p>
          <a:p>
            <a:r>
              <a:rPr lang="it-IT" dirty="0"/>
              <a:t>La maggior parte dei</a:t>
            </a:r>
            <a:r>
              <a:rPr lang="it-IT" baseline="0" dirty="0"/>
              <a:t> software hanno algoritmi per rilevare in modo automatico questo tipo di errore.</a:t>
            </a:r>
            <a:endParaRPr lang="it-IT" dirty="0"/>
          </a:p>
          <a:p>
            <a:endParaRPr lang="it-IT" dirty="0"/>
          </a:p>
          <a:p>
            <a:r>
              <a:rPr lang="it-IT" dirty="0"/>
              <a:t>Aggiungere</a:t>
            </a:r>
            <a:r>
              <a:rPr lang="it-IT" baseline="0" dirty="0"/>
              <a:t> in figura fonte ATS 1995</a:t>
            </a: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2F59F4-FF72-41E0-B522-496836755C8A}" type="slidenum">
              <a:rPr kumimoji="0" lang="it-IT"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it-IT"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98380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290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Lo </a:t>
            </a:r>
            <a:r>
              <a:rPr lang="it-IT" dirty="0" err="1"/>
              <a:t>spirogramma</a:t>
            </a:r>
            <a:r>
              <a:rPr lang="it-IT" baseline="0" dirty="0"/>
              <a:t> e la curva flusso-volume nella diapositiva mostrano una manovra espiratoria non ottimale per la presenza di sforzo variabile. </a:t>
            </a:r>
          </a:p>
          <a:p>
            <a:r>
              <a:rPr lang="it-IT" baseline="0" dirty="0"/>
              <a:t>La manovra ottimale invece prevede una espirazione forzata massimale in tutte le fasi.</a:t>
            </a:r>
          </a:p>
          <a:p>
            <a:r>
              <a:rPr lang="it-IT" baseline="0" dirty="0"/>
              <a:t>La </a:t>
            </a:r>
            <a:r>
              <a:rPr lang="it-IT" baseline="0" dirty="0" err="1"/>
              <a:t>spirogramma</a:t>
            </a:r>
            <a:r>
              <a:rPr lang="it-IT" baseline="0" dirty="0"/>
              <a:t> mostra una inclinazione incostante della fase crescente e la curva flusso-volume un aspetto a dorso di cammello. </a:t>
            </a:r>
          </a:p>
          <a:p>
            <a:r>
              <a:rPr lang="it-IT" baseline="0" dirty="0"/>
              <a:t>Questi aspetti rendono la prova inutilizzabile in sé (al di là della riproducibilità)</a:t>
            </a:r>
          </a:p>
          <a:p>
            <a:r>
              <a:rPr lang="it-IT" baseline="0" dirty="0"/>
              <a:t>E’ necessario spiegare meglio al paziente ed incentivarlo durante la manovra. </a:t>
            </a:r>
          </a:p>
          <a:p>
            <a:endParaRPr lang="it-IT" baseline="0" dirty="0"/>
          </a:p>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2F59F4-FF72-41E0-B522-496836755C8A}" type="slidenum">
              <a:rPr kumimoji="0" lang="it-IT"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it-IT"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39570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56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a:t>
            </a:r>
            <a:r>
              <a:rPr lang="it-IT" baseline="0" dirty="0"/>
              <a:t> spirometria semplice consente </a:t>
            </a:r>
            <a:r>
              <a:rPr lang="it-IT" dirty="0"/>
              <a:t> misurare alcuni volumi e capacità ( somme di volumi) ma non tutti, possono essere misurati solo i volumi mobilizzabili.</a:t>
            </a:r>
            <a:r>
              <a:rPr lang="it-IT" baseline="0" dirty="0"/>
              <a:t> La misura di tutti volumi polmonari necessita della esecuzione della spirometria globale (tecnica del wash out o della pletismografia) che consentono di misurare il volume residuo e la capacità residua funzionale. Quindi solo con la spirometria globale sarà possibile misurare la capacità polmonare totale.</a:t>
            </a:r>
            <a:endParaRPr lang="it-IT" dirty="0"/>
          </a:p>
        </p:txBody>
      </p:sp>
      <p:sp>
        <p:nvSpPr>
          <p:cNvPr id="4" name="Segnaposto numero diapositiva 3"/>
          <p:cNvSpPr>
            <a:spLocks noGrp="1"/>
          </p:cNvSpPr>
          <p:nvPr>
            <p:ph type="sldNum" sz="quarter" idx="10"/>
          </p:nvPr>
        </p:nvSpPr>
        <p:spPr/>
        <p:txBody>
          <a:bodyPr/>
          <a:lstStyle/>
          <a:p>
            <a:fld id="{9CFABB79-C730-404E-AE6A-3D3EADEFA482}" type="slidenum">
              <a:rPr lang="it-IT" smtClean="0">
                <a:solidFill>
                  <a:prstClr val="black"/>
                </a:solidFill>
              </a:rPr>
              <a:pPr/>
              <a:t>9</a:t>
            </a:fld>
            <a:endParaRPr lang="it-IT">
              <a:solidFill>
                <a:prstClr val="black"/>
              </a:solidFill>
            </a:endParaRPr>
          </a:p>
        </p:txBody>
      </p:sp>
    </p:spTree>
    <p:extLst>
      <p:ext uri="{BB962C8B-B14F-4D97-AF65-F5344CB8AC3E}">
        <p14:creationId xmlns:p14="http://schemas.microsoft.com/office/powerpoint/2010/main" val="2435367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egnaposto immagine diapositiva 1"/>
          <p:cNvSpPr>
            <a:spLocks noGrp="1" noRot="1" noChangeAspect="1"/>
          </p:cNvSpPr>
          <p:nvPr>
            <p:ph type="sldImg"/>
          </p:nvPr>
        </p:nvSpPr>
        <p:spPr bwMode="auto">
          <a:xfrm>
            <a:off x="1189038" y="1252538"/>
            <a:ext cx="4511675" cy="3382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120835"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AEB39B2-9F93-43C5-A781-351EC6439494}" type="slidenum">
              <a:rPr lang="it-IT" altLang="it-IT"/>
              <a:pPr/>
              <a:t>58</a:t>
            </a:fld>
            <a:endParaRPr lang="it-IT" altLang="it-IT"/>
          </a:p>
        </p:txBody>
      </p:sp>
    </p:spTree>
    <p:extLst>
      <p:ext uri="{BB962C8B-B14F-4D97-AF65-F5344CB8AC3E}">
        <p14:creationId xmlns:p14="http://schemas.microsoft.com/office/powerpoint/2010/main" val="389183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555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511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43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6A757EC-5486-4752-99E6-A10BC854F158}" type="slidenum">
              <a:rPr lang="it-IT" smtClean="0"/>
              <a:t>10</a:t>
            </a:fld>
            <a:endParaRPr lang="it-IT"/>
          </a:p>
        </p:txBody>
      </p:sp>
    </p:spTree>
    <p:extLst>
      <p:ext uri="{BB962C8B-B14F-4D97-AF65-F5344CB8AC3E}">
        <p14:creationId xmlns:p14="http://schemas.microsoft.com/office/powerpoint/2010/main" val="283234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Viene rappresentato il grafico della manovra forzata come volume/tempo</a:t>
            </a:r>
          </a:p>
        </p:txBody>
      </p:sp>
      <p:sp>
        <p:nvSpPr>
          <p:cNvPr id="4" name="Segnaposto numero diapositiva 3"/>
          <p:cNvSpPr>
            <a:spLocks noGrp="1"/>
          </p:cNvSpPr>
          <p:nvPr>
            <p:ph type="sldNum" sz="quarter" idx="5"/>
          </p:nvPr>
        </p:nvSpPr>
        <p:spPr/>
        <p:txBody>
          <a:bodyPr/>
          <a:lstStyle/>
          <a:p>
            <a:fld id="{66A757EC-5486-4752-99E6-A10BC854F158}" type="slidenum">
              <a:rPr lang="it-IT" smtClean="0"/>
              <a:t>12</a:t>
            </a:fld>
            <a:endParaRPr lang="it-IT"/>
          </a:p>
        </p:txBody>
      </p:sp>
    </p:spTree>
    <p:extLst>
      <p:ext uri="{BB962C8B-B14F-4D97-AF65-F5344CB8AC3E}">
        <p14:creationId xmlns:p14="http://schemas.microsoft.com/office/powerpoint/2010/main" val="371728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Due</a:t>
            </a:r>
            <a:r>
              <a:rPr lang="it-IT" baseline="0" dirty="0"/>
              <a:t> diversi modi di rappresentare la stessa manovra : volume/tempo e curva flusso/volume … la valutazione della morfologia della curva ( in particolare della curva F/V è spesso più importante della analisi dei vari parametri numerici  presenti nei report della spirometria.</a:t>
            </a:r>
          </a:p>
          <a:p>
            <a:r>
              <a:rPr lang="it-IT" baseline="0" dirty="0"/>
              <a:t>/</a:t>
            </a:r>
            <a:endParaRPr lang="it-IT" dirty="0"/>
          </a:p>
        </p:txBody>
      </p:sp>
      <p:sp>
        <p:nvSpPr>
          <p:cNvPr id="4" name="Segnaposto numero diapositiva 3"/>
          <p:cNvSpPr>
            <a:spLocks noGrp="1"/>
          </p:cNvSpPr>
          <p:nvPr>
            <p:ph type="sldNum" sz="quarter" idx="10"/>
          </p:nvPr>
        </p:nvSpPr>
        <p:spPr/>
        <p:txBody>
          <a:bodyPr/>
          <a:lstStyle/>
          <a:p>
            <a:fld id="{219DB7E9-CDEB-4374-9F2F-A7D00F965DBA}" type="slidenum">
              <a:rPr lang="it-IT" smtClean="0">
                <a:solidFill>
                  <a:prstClr val="black"/>
                </a:solidFill>
              </a:rPr>
              <a:pPr/>
              <a:t>14</a:t>
            </a:fld>
            <a:endParaRPr lang="it-IT">
              <a:solidFill>
                <a:prstClr val="black"/>
              </a:solidFill>
            </a:endParaRPr>
          </a:p>
        </p:txBody>
      </p:sp>
    </p:spTree>
    <p:extLst>
      <p:ext uri="{BB962C8B-B14F-4D97-AF65-F5344CB8AC3E}">
        <p14:creationId xmlns:p14="http://schemas.microsoft.com/office/powerpoint/2010/main" val="3246734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98A1B8-235D-4055-8A34-0D9E3DFC6611}"/>
              </a:ext>
            </a:extLst>
          </p:cNvPr>
          <p:cNvSpPr>
            <a:spLocks noGrp="1" noChangeArrowheads="1"/>
          </p:cNvSpPr>
          <p:nvPr>
            <p:ph type="sldNum" sz="quarter" idx="5"/>
          </p:nvPr>
        </p:nvSpPr>
        <p:spPr>
          <a:ln/>
        </p:spPr>
        <p:txBody>
          <a:bodyPr/>
          <a:lstStyle/>
          <a:p>
            <a:pPr fontAlgn="base">
              <a:spcBef>
                <a:spcPct val="0"/>
              </a:spcBef>
              <a:spcAft>
                <a:spcPct val="0"/>
              </a:spcAft>
              <a:defRPr/>
            </a:pPr>
            <a:fld id="{B7508D54-B1C6-4529-A8A7-0B171D5B0362}" type="slidenum">
              <a:rPr lang="it-IT" altLang="it-IT" smtClean="0">
                <a:solidFill>
                  <a:srgbClr val="000000"/>
                </a:solidFill>
                <a:latin typeface="Arial" panose="020B0604020202020204" pitchFamily="34" charset="0"/>
              </a:rPr>
              <a:pPr fontAlgn="base">
                <a:spcBef>
                  <a:spcPct val="0"/>
                </a:spcBef>
                <a:spcAft>
                  <a:spcPct val="0"/>
                </a:spcAft>
                <a:defRPr/>
              </a:pPr>
              <a:t>17</a:t>
            </a:fld>
            <a:endParaRPr lang="it-IT" altLang="it-IT">
              <a:solidFill>
                <a:srgbClr val="000000"/>
              </a:solidFill>
              <a:latin typeface="Arial" panose="020B0604020202020204" pitchFamily="34" charset="0"/>
            </a:endParaRPr>
          </a:p>
        </p:txBody>
      </p:sp>
      <p:sp>
        <p:nvSpPr>
          <p:cNvPr id="381954" name="Rectangle 2">
            <a:extLst>
              <a:ext uri="{FF2B5EF4-FFF2-40B4-BE49-F238E27FC236}">
                <a16:creationId xmlns:a16="http://schemas.microsoft.com/office/drawing/2014/main" id="{26315363-2477-44C2-B2FD-BD31F7C0AD19}"/>
              </a:ext>
            </a:extLst>
          </p:cNvPr>
          <p:cNvSpPr>
            <a:spLocks noGrp="1" noRot="1" noChangeAspect="1" noChangeArrowheads="1" noTextEdit="1"/>
          </p:cNvSpPr>
          <p:nvPr>
            <p:ph type="sldImg"/>
          </p:nvPr>
        </p:nvSpPr>
        <p:spPr>
          <a:ln/>
        </p:spPr>
      </p:sp>
      <p:sp>
        <p:nvSpPr>
          <p:cNvPr id="381955" name="Rectangle 3">
            <a:extLst>
              <a:ext uri="{FF2B5EF4-FFF2-40B4-BE49-F238E27FC236}">
                <a16:creationId xmlns:a16="http://schemas.microsoft.com/office/drawing/2014/main" id="{294BCE45-90E8-40A1-A4F0-D2EA0A506CEE}"/>
              </a:ext>
            </a:extLst>
          </p:cNvPr>
          <p:cNvSpPr>
            <a:spLocks noGrp="1" noChangeArrowheads="1"/>
          </p:cNvSpPr>
          <p:nvPr>
            <p:ph type="body" idx="1"/>
          </p:nvPr>
        </p:nvSpPr>
        <p:spPr>
          <a:xfrm>
            <a:off x="914400" y="4343400"/>
            <a:ext cx="5029200" cy="4114800"/>
          </a:xfrm>
        </p:spPr>
        <p:txBody>
          <a:bodyPr/>
          <a:lstStyle/>
          <a:p>
            <a:endParaRPr lang="it-IT" altLang="it-IT"/>
          </a:p>
        </p:txBody>
      </p:sp>
    </p:spTree>
    <p:extLst>
      <p:ext uri="{BB962C8B-B14F-4D97-AF65-F5344CB8AC3E}">
        <p14:creationId xmlns:p14="http://schemas.microsoft.com/office/powerpoint/2010/main" val="2641806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11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criteri di accettabilità di inizio e fine test sono importanti sia nelle curve normali, ma soprattutto nelle curve patologiche in caso di deficit ostruttivo</a:t>
            </a:r>
          </a:p>
        </p:txBody>
      </p:sp>
      <p:sp>
        <p:nvSpPr>
          <p:cNvPr id="4" name="Segnaposto numero diapositiva 3"/>
          <p:cNvSpPr>
            <a:spLocks noGrp="1"/>
          </p:cNvSpPr>
          <p:nvPr>
            <p:ph type="sldNum" sz="quarter" idx="5"/>
          </p:nvPr>
        </p:nvSpPr>
        <p:spPr/>
        <p:txBody>
          <a:bodyPr/>
          <a:lstStyle/>
          <a:p>
            <a:fld id="{66A757EC-5486-4752-99E6-A10BC854F158}" type="slidenum">
              <a:rPr lang="it-IT" smtClean="0"/>
              <a:t>30</a:t>
            </a:fld>
            <a:endParaRPr lang="it-IT"/>
          </a:p>
        </p:txBody>
      </p:sp>
    </p:spTree>
    <p:extLst>
      <p:ext uri="{BB962C8B-B14F-4D97-AF65-F5344CB8AC3E}">
        <p14:creationId xmlns:p14="http://schemas.microsoft.com/office/powerpoint/2010/main" val="36745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6A757EC-5486-4752-99E6-A10BC854F158}" type="slidenum">
              <a:rPr lang="it-IT" smtClean="0"/>
              <a:t>35</a:t>
            </a:fld>
            <a:endParaRPr lang="it-IT"/>
          </a:p>
        </p:txBody>
      </p:sp>
    </p:spTree>
    <p:extLst>
      <p:ext uri="{BB962C8B-B14F-4D97-AF65-F5344CB8AC3E}">
        <p14:creationId xmlns:p14="http://schemas.microsoft.com/office/powerpoint/2010/main" val="173624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B6E1893-967C-4AF6-915F-D2110BF4B374}" type="datetimeFigureOut">
              <a:rPr lang="it-IT" smtClean="0"/>
              <a:t>11/11/2023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129213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B6E1893-967C-4AF6-915F-D2110BF4B374}" type="datetimeFigureOut">
              <a:rPr lang="it-IT" smtClean="0"/>
              <a:t>11/11/2023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279106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B6E1893-967C-4AF6-915F-D2110BF4B374}" type="datetimeFigureOut">
              <a:rPr lang="it-IT" smtClean="0"/>
              <a:t>11/11/2023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3096990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33122" name="Group 2"/>
          <p:cNvGrpSpPr>
            <a:grpSpLocks/>
          </p:cNvGrpSpPr>
          <p:nvPr/>
        </p:nvGrpSpPr>
        <p:grpSpPr bwMode="auto">
          <a:xfrm>
            <a:off x="1" y="2"/>
            <a:ext cx="9140825" cy="6850063"/>
            <a:chOff x="0" y="0"/>
            <a:chExt cx="5758" cy="4315"/>
          </a:xfrm>
        </p:grpSpPr>
        <p:grpSp>
          <p:nvGrpSpPr>
            <p:cNvPr id="133123" name="Group 3"/>
            <p:cNvGrpSpPr>
              <a:grpSpLocks/>
            </p:cNvGrpSpPr>
            <p:nvPr userDrawn="1"/>
          </p:nvGrpSpPr>
          <p:grpSpPr bwMode="auto">
            <a:xfrm>
              <a:off x="1728" y="2230"/>
              <a:ext cx="4027" cy="2085"/>
              <a:chOff x="1728" y="2230"/>
              <a:chExt cx="4027" cy="2085"/>
            </a:xfrm>
          </p:grpSpPr>
          <p:sp>
            <p:nvSpPr>
              <p:cNvPr id="133124"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3125"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3126"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3127"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3128"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grpSp>
        <p:sp>
          <p:nvSpPr>
            <p:cNvPr id="133129"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3130"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grpSp>
      <p:sp>
        <p:nvSpPr>
          <p:cNvPr id="133131" name="Rectangle 11"/>
          <p:cNvSpPr>
            <a:spLocks noGrp="1" noChangeArrowheads="1"/>
          </p:cNvSpPr>
          <p:nvPr>
            <p:ph type="ctrTitle" sz="quarter"/>
          </p:nvPr>
        </p:nvSpPr>
        <p:spPr>
          <a:xfrm>
            <a:off x="685800" y="1736727"/>
            <a:ext cx="7772400" cy="1920875"/>
          </a:xfrm>
        </p:spPr>
        <p:txBody>
          <a:bodyPr/>
          <a:lstStyle>
            <a:lvl1pPr>
              <a:defRPr sz="4500"/>
            </a:lvl1pPr>
          </a:lstStyle>
          <a:p>
            <a:pPr lvl="0"/>
            <a:r>
              <a:rPr lang="it-IT" altLang="it-IT" noProof="0"/>
              <a:t>Fare clic per modificare lo stile del titolo</a:t>
            </a:r>
          </a:p>
        </p:txBody>
      </p:sp>
      <p:sp>
        <p:nvSpPr>
          <p:cNvPr id="133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it-IT" altLang="it-IT" noProof="0"/>
              <a:t>Fare clic per modificare lo stile del sottotitolo dello schema</a:t>
            </a:r>
          </a:p>
        </p:txBody>
      </p:sp>
      <p:sp>
        <p:nvSpPr>
          <p:cNvPr id="133133" name="Rectangle 13"/>
          <p:cNvSpPr>
            <a:spLocks noGrp="1" noChangeArrowheads="1"/>
          </p:cNvSpPr>
          <p:nvPr>
            <p:ph type="dt" sz="quarter" idx="2"/>
          </p:nvPr>
        </p:nvSpPr>
        <p:spPr>
          <a:xfrm>
            <a:off x="457200" y="6248400"/>
            <a:ext cx="2133600" cy="476250"/>
          </a:xfrm>
        </p:spPr>
        <p:txBody>
          <a:bodyPr/>
          <a:lstStyle>
            <a:lvl1pPr>
              <a:defRPr/>
            </a:lvl1pPr>
          </a:lstStyle>
          <a:p>
            <a:endParaRPr lang="it-IT" altLang="it-IT">
              <a:solidFill>
                <a:srgbClr val="FFFFFF"/>
              </a:solidFill>
            </a:endParaRPr>
          </a:p>
        </p:txBody>
      </p:sp>
      <p:sp>
        <p:nvSpPr>
          <p:cNvPr id="133134" name="Rectangle 14"/>
          <p:cNvSpPr>
            <a:spLocks noGrp="1" noChangeArrowheads="1"/>
          </p:cNvSpPr>
          <p:nvPr>
            <p:ph type="ftr" sz="quarter" idx="3"/>
          </p:nvPr>
        </p:nvSpPr>
        <p:spPr>
          <a:xfrm>
            <a:off x="3124200" y="6251575"/>
            <a:ext cx="2895600" cy="476250"/>
          </a:xfrm>
        </p:spPr>
        <p:txBody>
          <a:bodyPr/>
          <a:lstStyle>
            <a:lvl1pPr>
              <a:defRPr/>
            </a:lvl1pPr>
          </a:lstStyle>
          <a:p>
            <a:endParaRPr lang="it-IT" altLang="it-IT">
              <a:solidFill>
                <a:srgbClr val="FFFFFF"/>
              </a:solidFill>
            </a:endParaRPr>
          </a:p>
        </p:txBody>
      </p:sp>
      <p:sp>
        <p:nvSpPr>
          <p:cNvPr id="133135" name="Rectangle 15"/>
          <p:cNvSpPr>
            <a:spLocks noGrp="1" noChangeArrowheads="1"/>
          </p:cNvSpPr>
          <p:nvPr>
            <p:ph type="sldNum" sz="quarter" idx="4"/>
          </p:nvPr>
        </p:nvSpPr>
        <p:spPr>
          <a:xfrm>
            <a:off x="6553200" y="6254750"/>
            <a:ext cx="2133600" cy="476250"/>
          </a:xfrm>
        </p:spPr>
        <p:txBody>
          <a:bodyPr/>
          <a:lstStyle>
            <a:lvl1pPr>
              <a:defRPr/>
            </a:lvl1pPr>
          </a:lstStyle>
          <a:p>
            <a:fld id="{FFFB64E2-83E5-4205-9CB2-AE2A33A22874}"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61337494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numero diapositiva 4"/>
          <p:cNvSpPr>
            <a:spLocks noGrp="1"/>
          </p:cNvSpPr>
          <p:nvPr>
            <p:ph type="sldNum" sz="quarter" idx="11"/>
          </p:nvPr>
        </p:nvSpPr>
        <p:spPr/>
        <p:txBody>
          <a:bodyPr/>
          <a:lstStyle>
            <a:lvl1pPr>
              <a:defRPr/>
            </a:lvl1pPr>
          </a:lstStyle>
          <a:p>
            <a:fld id="{EB2EC761-9902-420F-8756-B959C1E8A75B}" type="slidenum">
              <a:rPr lang="it-IT" altLang="it-IT">
                <a:solidFill>
                  <a:srgbClr val="FFFFFF"/>
                </a:solidFill>
              </a:rPr>
              <a:pPr/>
              <a:t>‹N›</a:t>
            </a:fld>
            <a:endParaRPr lang="it-IT" altLang="it-IT">
              <a:solidFill>
                <a:srgbClr val="FFFFFF"/>
              </a:solidFill>
            </a:endParaRPr>
          </a:p>
        </p:txBody>
      </p:sp>
      <p:sp>
        <p:nvSpPr>
          <p:cNvPr id="6" name="Segnaposto piè di pagina 5"/>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17002982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40"/>
            <a:ext cx="78867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numero diapositiva 4"/>
          <p:cNvSpPr>
            <a:spLocks noGrp="1"/>
          </p:cNvSpPr>
          <p:nvPr>
            <p:ph type="sldNum" sz="quarter" idx="11"/>
          </p:nvPr>
        </p:nvSpPr>
        <p:spPr/>
        <p:txBody>
          <a:bodyPr/>
          <a:lstStyle>
            <a:lvl1pPr>
              <a:defRPr/>
            </a:lvl1pPr>
          </a:lstStyle>
          <a:p>
            <a:fld id="{1D980034-DF66-4B95-862E-78A621A9E730}" type="slidenum">
              <a:rPr lang="it-IT" altLang="it-IT">
                <a:solidFill>
                  <a:srgbClr val="FFFFFF"/>
                </a:solidFill>
              </a:rPr>
              <a:pPr/>
              <a:t>‹N›</a:t>
            </a:fld>
            <a:endParaRPr lang="it-IT" altLang="it-IT">
              <a:solidFill>
                <a:srgbClr val="FFFFFF"/>
              </a:solidFill>
            </a:endParaRPr>
          </a:p>
        </p:txBody>
      </p:sp>
      <p:sp>
        <p:nvSpPr>
          <p:cNvPr id="6" name="Segnaposto piè di pagina 5"/>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13856228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endParaRPr lang="it-IT" altLang="it-IT">
              <a:solidFill>
                <a:srgbClr val="FFFFFF"/>
              </a:solidFill>
            </a:endParaRPr>
          </a:p>
        </p:txBody>
      </p:sp>
      <p:sp>
        <p:nvSpPr>
          <p:cNvPr id="6" name="Segnaposto numero diapositiva 5"/>
          <p:cNvSpPr>
            <a:spLocks noGrp="1"/>
          </p:cNvSpPr>
          <p:nvPr>
            <p:ph type="sldNum" sz="quarter" idx="11"/>
          </p:nvPr>
        </p:nvSpPr>
        <p:spPr/>
        <p:txBody>
          <a:bodyPr/>
          <a:lstStyle>
            <a:lvl1pPr>
              <a:defRPr/>
            </a:lvl1pPr>
          </a:lstStyle>
          <a:p>
            <a:fld id="{A8D34ED0-67B7-459F-B19F-FD6BE87789CB}" type="slidenum">
              <a:rPr lang="it-IT" altLang="it-IT">
                <a:solidFill>
                  <a:srgbClr val="FFFFFF"/>
                </a:solidFill>
              </a:rPr>
              <a:pPr/>
              <a:t>‹N›</a:t>
            </a:fld>
            <a:endParaRPr lang="it-IT" altLang="it-IT">
              <a:solidFill>
                <a:srgbClr val="FFFFFF"/>
              </a:solidFill>
            </a:endParaRPr>
          </a:p>
        </p:txBody>
      </p:sp>
      <p:sp>
        <p:nvSpPr>
          <p:cNvPr id="7" name="Segnaposto piè di pagina 6"/>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126519463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7"/>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630239"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endParaRPr lang="it-IT" altLang="it-IT">
              <a:solidFill>
                <a:srgbClr val="FFFFFF"/>
              </a:solidFill>
            </a:endParaRPr>
          </a:p>
        </p:txBody>
      </p:sp>
      <p:sp>
        <p:nvSpPr>
          <p:cNvPr id="8" name="Segnaposto numero diapositiva 7"/>
          <p:cNvSpPr>
            <a:spLocks noGrp="1"/>
          </p:cNvSpPr>
          <p:nvPr>
            <p:ph type="sldNum" sz="quarter" idx="11"/>
          </p:nvPr>
        </p:nvSpPr>
        <p:spPr/>
        <p:txBody>
          <a:bodyPr/>
          <a:lstStyle>
            <a:lvl1pPr>
              <a:defRPr/>
            </a:lvl1pPr>
          </a:lstStyle>
          <a:p>
            <a:fld id="{7CEE391A-1A79-4043-BD62-295E836C6854}" type="slidenum">
              <a:rPr lang="it-IT" altLang="it-IT">
                <a:solidFill>
                  <a:srgbClr val="FFFFFF"/>
                </a:solidFill>
              </a:rPr>
              <a:pPr/>
              <a:t>‹N›</a:t>
            </a:fld>
            <a:endParaRPr lang="it-IT" altLang="it-IT">
              <a:solidFill>
                <a:srgbClr val="FFFFFF"/>
              </a:solidFill>
            </a:endParaRPr>
          </a:p>
        </p:txBody>
      </p:sp>
      <p:sp>
        <p:nvSpPr>
          <p:cNvPr id="9" name="Segnaposto piè di pagina 8"/>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6737419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endParaRPr lang="it-IT" altLang="it-IT">
              <a:solidFill>
                <a:srgbClr val="FFFFFF"/>
              </a:solidFill>
            </a:endParaRPr>
          </a:p>
        </p:txBody>
      </p:sp>
      <p:sp>
        <p:nvSpPr>
          <p:cNvPr id="4" name="Segnaposto numero diapositiva 3"/>
          <p:cNvSpPr>
            <a:spLocks noGrp="1"/>
          </p:cNvSpPr>
          <p:nvPr>
            <p:ph type="sldNum" sz="quarter" idx="11"/>
          </p:nvPr>
        </p:nvSpPr>
        <p:spPr/>
        <p:txBody>
          <a:bodyPr/>
          <a:lstStyle>
            <a:lvl1pPr>
              <a:defRPr/>
            </a:lvl1pPr>
          </a:lstStyle>
          <a:p>
            <a:fld id="{E40A9B15-CD58-400D-AF9F-8EBFA6AD3DD6}" type="slidenum">
              <a:rPr lang="it-IT" altLang="it-IT">
                <a:solidFill>
                  <a:srgbClr val="FFFFFF"/>
                </a:solidFill>
              </a:rPr>
              <a:pPr/>
              <a:t>‹N›</a:t>
            </a:fld>
            <a:endParaRPr lang="it-IT" altLang="it-IT">
              <a:solidFill>
                <a:srgbClr val="FFFFFF"/>
              </a:solidFill>
            </a:endParaRPr>
          </a:p>
        </p:txBody>
      </p:sp>
      <p:sp>
        <p:nvSpPr>
          <p:cNvPr id="5" name="Segnaposto piè di pagina 4"/>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40759505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solidFill>
                <a:srgbClr val="FFFFFF"/>
              </a:solidFill>
            </a:endParaRPr>
          </a:p>
        </p:txBody>
      </p:sp>
      <p:sp>
        <p:nvSpPr>
          <p:cNvPr id="3" name="Segnaposto numero diapositiva 2"/>
          <p:cNvSpPr>
            <a:spLocks noGrp="1"/>
          </p:cNvSpPr>
          <p:nvPr>
            <p:ph type="sldNum" sz="quarter" idx="11"/>
          </p:nvPr>
        </p:nvSpPr>
        <p:spPr/>
        <p:txBody>
          <a:bodyPr/>
          <a:lstStyle>
            <a:lvl1pPr>
              <a:defRPr/>
            </a:lvl1pPr>
          </a:lstStyle>
          <a:p>
            <a:fld id="{E3521D00-A358-4E42-A5EC-770710E17695}" type="slidenum">
              <a:rPr lang="it-IT" altLang="it-IT">
                <a:solidFill>
                  <a:srgbClr val="FFFFFF"/>
                </a:solidFill>
              </a:rPr>
              <a:pPr/>
              <a:t>‹N›</a:t>
            </a:fld>
            <a:endParaRPr lang="it-IT" altLang="it-IT">
              <a:solidFill>
                <a:srgbClr val="FFFFFF"/>
              </a:solidFill>
            </a:endParaRPr>
          </a:p>
        </p:txBody>
      </p:sp>
      <p:sp>
        <p:nvSpPr>
          <p:cNvPr id="4" name="Segnaposto piè di pagina 3"/>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374605904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9" y="457200"/>
            <a:ext cx="2949575"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solidFill>
                <a:srgbClr val="FFFFFF"/>
              </a:solidFill>
            </a:endParaRPr>
          </a:p>
        </p:txBody>
      </p:sp>
      <p:sp>
        <p:nvSpPr>
          <p:cNvPr id="6" name="Segnaposto numero diapositiva 5"/>
          <p:cNvSpPr>
            <a:spLocks noGrp="1"/>
          </p:cNvSpPr>
          <p:nvPr>
            <p:ph type="sldNum" sz="quarter" idx="11"/>
          </p:nvPr>
        </p:nvSpPr>
        <p:spPr/>
        <p:txBody>
          <a:bodyPr/>
          <a:lstStyle>
            <a:lvl1pPr>
              <a:defRPr/>
            </a:lvl1pPr>
          </a:lstStyle>
          <a:p>
            <a:fld id="{A39CF0F6-22F2-4ED4-A14D-C8C05807E9B2}" type="slidenum">
              <a:rPr lang="it-IT" altLang="it-IT">
                <a:solidFill>
                  <a:srgbClr val="FFFFFF"/>
                </a:solidFill>
              </a:rPr>
              <a:pPr/>
              <a:t>‹N›</a:t>
            </a:fld>
            <a:endParaRPr lang="it-IT" altLang="it-IT">
              <a:solidFill>
                <a:srgbClr val="FFFFFF"/>
              </a:solidFill>
            </a:endParaRPr>
          </a:p>
        </p:txBody>
      </p:sp>
      <p:sp>
        <p:nvSpPr>
          <p:cNvPr id="7" name="Segnaposto piè di pagina 6"/>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4334849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B6E1893-967C-4AF6-915F-D2110BF4B374}" type="datetimeFigureOut">
              <a:rPr lang="it-IT" smtClean="0"/>
              <a:t>11/11/2023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2464551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9" y="457200"/>
            <a:ext cx="2949575"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solidFill>
                <a:srgbClr val="FFFFFF"/>
              </a:solidFill>
            </a:endParaRPr>
          </a:p>
        </p:txBody>
      </p:sp>
      <p:sp>
        <p:nvSpPr>
          <p:cNvPr id="6" name="Segnaposto numero diapositiva 5"/>
          <p:cNvSpPr>
            <a:spLocks noGrp="1"/>
          </p:cNvSpPr>
          <p:nvPr>
            <p:ph type="sldNum" sz="quarter" idx="11"/>
          </p:nvPr>
        </p:nvSpPr>
        <p:spPr/>
        <p:txBody>
          <a:bodyPr/>
          <a:lstStyle>
            <a:lvl1pPr>
              <a:defRPr/>
            </a:lvl1pPr>
          </a:lstStyle>
          <a:p>
            <a:fld id="{5501DC7F-26BB-4E11-B976-335399C013B2}" type="slidenum">
              <a:rPr lang="it-IT" altLang="it-IT">
                <a:solidFill>
                  <a:srgbClr val="FFFFFF"/>
                </a:solidFill>
              </a:rPr>
              <a:pPr/>
              <a:t>‹N›</a:t>
            </a:fld>
            <a:endParaRPr lang="it-IT" altLang="it-IT">
              <a:solidFill>
                <a:srgbClr val="FFFFFF"/>
              </a:solidFill>
            </a:endParaRPr>
          </a:p>
        </p:txBody>
      </p:sp>
      <p:sp>
        <p:nvSpPr>
          <p:cNvPr id="7" name="Segnaposto piè di pagina 6"/>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146900550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numero diapositiva 4"/>
          <p:cNvSpPr>
            <a:spLocks noGrp="1"/>
          </p:cNvSpPr>
          <p:nvPr>
            <p:ph type="sldNum" sz="quarter" idx="11"/>
          </p:nvPr>
        </p:nvSpPr>
        <p:spPr/>
        <p:txBody>
          <a:bodyPr/>
          <a:lstStyle>
            <a:lvl1pPr>
              <a:defRPr/>
            </a:lvl1pPr>
          </a:lstStyle>
          <a:p>
            <a:fld id="{259FDBB8-F180-4FFE-9598-812B3F972A2E}" type="slidenum">
              <a:rPr lang="it-IT" altLang="it-IT">
                <a:solidFill>
                  <a:srgbClr val="FFFFFF"/>
                </a:solidFill>
              </a:rPr>
              <a:pPr/>
              <a:t>‹N›</a:t>
            </a:fld>
            <a:endParaRPr lang="it-IT" altLang="it-IT">
              <a:solidFill>
                <a:srgbClr val="FFFFFF"/>
              </a:solidFill>
            </a:endParaRPr>
          </a:p>
        </p:txBody>
      </p:sp>
      <p:sp>
        <p:nvSpPr>
          <p:cNvPr id="6" name="Segnaposto piè di pagina 5"/>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227838958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numero diapositiva 4"/>
          <p:cNvSpPr>
            <a:spLocks noGrp="1"/>
          </p:cNvSpPr>
          <p:nvPr>
            <p:ph type="sldNum" sz="quarter" idx="11"/>
          </p:nvPr>
        </p:nvSpPr>
        <p:spPr/>
        <p:txBody>
          <a:bodyPr/>
          <a:lstStyle>
            <a:lvl1pPr>
              <a:defRPr/>
            </a:lvl1pPr>
          </a:lstStyle>
          <a:p>
            <a:fld id="{B2F6A038-AB65-4D04-95A5-2B5147E59CF9}" type="slidenum">
              <a:rPr lang="it-IT" altLang="it-IT">
                <a:solidFill>
                  <a:srgbClr val="FFFFFF"/>
                </a:solidFill>
              </a:rPr>
              <a:pPr/>
              <a:t>‹N›</a:t>
            </a:fld>
            <a:endParaRPr lang="it-IT" altLang="it-IT">
              <a:solidFill>
                <a:srgbClr val="FFFFFF"/>
              </a:solidFill>
            </a:endParaRPr>
          </a:p>
        </p:txBody>
      </p:sp>
      <p:sp>
        <p:nvSpPr>
          <p:cNvPr id="6" name="Segnaposto piè di pagina 5"/>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40025299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251575"/>
            <a:ext cx="2133600" cy="476250"/>
          </a:xfrm>
        </p:spPr>
        <p:txBody>
          <a:bodyPr/>
          <a:lstStyle>
            <a:lvl1pPr>
              <a:defRPr/>
            </a:lvl1pPr>
          </a:lstStyle>
          <a:p>
            <a:endParaRPr lang="it-IT" altLang="it-IT">
              <a:solidFill>
                <a:srgbClr val="FFFFFF"/>
              </a:solidFill>
            </a:endParaRPr>
          </a:p>
        </p:txBody>
      </p:sp>
      <p:sp>
        <p:nvSpPr>
          <p:cNvPr id="6" name="Segnaposto numero diapositiva 5"/>
          <p:cNvSpPr>
            <a:spLocks noGrp="1"/>
          </p:cNvSpPr>
          <p:nvPr>
            <p:ph type="sldNum" sz="quarter" idx="11"/>
          </p:nvPr>
        </p:nvSpPr>
        <p:spPr>
          <a:xfrm>
            <a:off x="6553200" y="6248400"/>
            <a:ext cx="2133600" cy="476250"/>
          </a:xfrm>
        </p:spPr>
        <p:txBody>
          <a:bodyPr/>
          <a:lstStyle>
            <a:lvl1pPr>
              <a:defRPr/>
            </a:lvl1pPr>
          </a:lstStyle>
          <a:p>
            <a:fld id="{B94EB126-11CC-4774-826E-EDF8F9CB939D}" type="slidenum">
              <a:rPr lang="it-IT" altLang="it-IT">
                <a:solidFill>
                  <a:srgbClr val="FFFFFF"/>
                </a:solidFill>
              </a:rPr>
              <a:pPr/>
              <a:t>‹N›</a:t>
            </a:fld>
            <a:endParaRPr lang="it-IT" altLang="it-IT">
              <a:solidFill>
                <a:srgbClr val="FFFFFF"/>
              </a:solidFill>
            </a:endParaRPr>
          </a:p>
        </p:txBody>
      </p:sp>
      <p:sp>
        <p:nvSpPr>
          <p:cNvPr id="7" name="Segnaposto piè di pagina 6"/>
          <p:cNvSpPr>
            <a:spLocks noGrp="1"/>
          </p:cNvSpPr>
          <p:nvPr>
            <p:ph type="ftr" sz="quarter" idx="12"/>
          </p:nvPr>
        </p:nvSpPr>
        <p:spPr>
          <a:xfrm>
            <a:off x="3124200" y="6248400"/>
            <a:ext cx="2895600" cy="476250"/>
          </a:xfrm>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131690333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8200" y="1600202"/>
            <a:ext cx="4038600" cy="4525963"/>
          </a:xfrm>
        </p:spPr>
        <p:txBody>
          <a:bodyPr/>
          <a:lstStyle/>
          <a:p>
            <a:endParaRPr lang="it-IT"/>
          </a:p>
        </p:txBody>
      </p:sp>
      <p:sp>
        <p:nvSpPr>
          <p:cNvPr id="5" name="Segnaposto data 4"/>
          <p:cNvSpPr>
            <a:spLocks noGrp="1"/>
          </p:cNvSpPr>
          <p:nvPr>
            <p:ph type="dt" sz="half" idx="10"/>
          </p:nvPr>
        </p:nvSpPr>
        <p:spPr>
          <a:xfrm>
            <a:off x="457200" y="6251575"/>
            <a:ext cx="2133600" cy="476250"/>
          </a:xfrm>
        </p:spPr>
        <p:txBody>
          <a:bodyPr/>
          <a:lstStyle>
            <a:lvl1pPr>
              <a:defRPr/>
            </a:lvl1pPr>
          </a:lstStyle>
          <a:p>
            <a:endParaRPr lang="it-IT" altLang="it-IT">
              <a:solidFill>
                <a:srgbClr val="FFFFFF"/>
              </a:solidFill>
            </a:endParaRPr>
          </a:p>
        </p:txBody>
      </p:sp>
      <p:sp>
        <p:nvSpPr>
          <p:cNvPr id="6" name="Segnaposto numero diapositiva 5"/>
          <p:cNvSpPr>
            <a:spLocks noGrp="1"/>
          </p:cNvSpPr>
          <p:nvPr>
            <p:ph type="sldNum" sz="quarter" idx="11"/>
          </p:nvPr>
        </p:nvSpPr>
        <p:spPr>
          <a:xfrm>
            <a:off x="6553200" y="6248400"/>
            <a:ext cx="2133600" cy="476250"/>
          </a:xfrm>
        </p:spPr>
        <p:txBody>
          <a:bodyPr/>
          <a:lstStyle>
            <a:lvl1pPr>
              <a:defRPr/>
            </a:lvl1pPr>
          </a:lstStyle>
          <a:p>
            <a:fld id="{FA535058-8E7C-42DD-8A90-A8C49F54EA22}" type="slidenum">
              <a:rPr lang="it-IT" altLang="it-IT">
                <a:solidFill>
                  <a:srgbClr val="FFFFFF"/>
                </a:solidFill>
              </a:rPr>
              <a:pPr/>
              <a:t>‹N›</a:t>
            </a:fld>
            <a:endParaRPr lang="it-IT" altLang="it-IT">
              <a:solidFill>
                <a:srgbClr val="FFFFFF"/>
              </a:solidFill>
            </a:endParaRPr>
          </a:p>
        </p:txBody>
      </p:sp>
      <p:sp>
        <p:nvSpPr>
          <p:cNvPr id="7" name="Segnaposto piè di pagina 6"/>
          <p:cNvSpPr>
            <a:spLocks noGrp="1"/>
          </p:cNvSpPr>
          <p:nvPr>
            <p:ph type="ftr" sz="quarter" idx="12"/>
          </p:nvPr>
        </p:nvSpPr>
        <p:spPr>
          <a:xfrm>
            <a:off x="3124200" y="6248400"/>
            <a:ext cx="2895600" cy="476250"/>
          </a:xfrm>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208218949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Tx" preserve="1">
  <p:cSld name="Titolo, contenuto 2 e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quarter" idx="1"/>
          </p:nvPr>
        </p:nvSpPr>
        <p:spPr>
          <a:xfrm>
            <a:off x="457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57200" y="3938590"/>
            <a:ext cx="4038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half" idx="3"/>
          </p:nvPr>
        </p:nvSpPr>
        <p:spPr>
          <a:xfrm>
            <a:off x="4648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sz="half" idx="10"/>
          </p:nvPr>
        </p:nvSpPr>
        <p:spPr>
          <a:xfrm>
            <a:off x="457200" y="6251575"/>
            <a:ext cx="2133600" cy="476250"/>
          </a:xfrm>
        </p:spPr>
        <p:txBody>
          <a:bodyPr/>
          <a:lstStyle>
            <a:lvl1pPr>
              <a:defRPr/>
            </a:lvl1pPr>
          </a:lstStyle>
          <a:p>
            <a:endParaRPr lang="it-IT" altLang="it-IT">
              <a:solidFill>
                <a:srgbClr val="FFFFFF"/>
              </a:solidFill>
            </a:endParaRPr>
          </a:p>
        </p:txBody>
      </p:sp>
      <p:sp>
        <p:nvSpPr>
          <p:cNvPr id="7" name="Segnaposto numero diapositiva 6"/>
          <p:cNvSpPr>
            <a:spLocks noGrp="1"/>
          </p:cNvSpPr>
          <p:nvPr>
            <p:ph type="sldNum" sz="quarter" idx="11"/>
          </p:nvPr>
        </p:nvSpPr>
        <p:spPr>
          <a:xfrm>
            <a:off x="6553200" y="6248400"/>
            <a:ext cx="2133600" cy="476250"/>
          </a:xfrm>
        </p:spPr>
        <p:txBody>
          <a:bodyPr/>
          <a:lstStyle>
            <a:lvl1pPr>
              <a:defRPr/>
            </a:lvl1pPr>
          </a:lstStyle>
          <a:p>
            <a:fld id="{5F38D80E-E295-4721-8386-23334F3792F5}" type="slidenum">
              <a:rPr lang="it-IT" altLang="it-IT">
                <a:solidFill>
                  <a:srgbClr val="FFFFFF"/>
                </a:solidFill>
              </a:rPr>
              <a:pPr/>
              <a:t>‹N›</a:t>
            </a:fld>
            <a:endParaRPr lang="it-IT" altLang="it-IT">
              <a:solidFill>
                <a:srgbClr val="FFFFFF"/>
              </a:solidFill>
            </a:endParaRPr>
          </a:p>
        </p:txBody>
      </p:sp>
      <p:sp>
        <p:nvSpPr>
          <p:cNvPr id="8" name="Segnaposto piè di pagina 7"/>
          <p:cNvSpPr>
            <a:spLocks noGrp="1"/>
          </p:cNvSpPr>
          <p:nvPr>
            <p:ph type="ftr" sz="quarter" idx="12"/>
          </p:nvPr>
        </p:nvSpPr>
        <p:spPr>
          <a:xfrm>
            <a:off x="3124200" y="6248400"/>
            <a:ext cx="2895600" cy="476250"/>
          </a:xfrm>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582215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53947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46740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03254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4085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EB6E1893-967C-4AF6-915F-D2110BF4B374}" type="datetimeFigureOut">
              <a:rPr lang="it-IT" smtClean="0"/>
              <a:t>11/11/2023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2553237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83698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27731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34257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87086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85346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24005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05987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804847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5462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5193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B6E1893-967C-4AF6-915F-D2110BF4B374}" type="datetimeFigureOut">
              <a:rPr lang="it-IT" smtClean="0"/>
              <a:t>11/11/2023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48839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46002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786596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55224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32065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75736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50295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85896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46731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33122" name="Group 2"/>
          <p:cNvGrpSpPr>
            <a:grpSpLocks/>
          </p:cNvGrpSpPr>
          <p:nvPr/>
        </p:nvGrpSpPr>
        <p:grpSpPr bwMode="auto">
          <a:xfrm>
            <a:off x="1" y="2"/>
            <a:ext cx="9140825" cy="6850063"/>
            <a:chOff x="0" y="0"/>
            <a:chExt cx="5758" cy="4315"/>
          </a:xfrm>
        </p:grpSpPr>
        <p:grpSp>
          <p:nvGrpSpPr>
            <p:cNvPr id="133123" name="Group 3"/>
            <p:cNvGrpSpPr>
              <a:grpSpLocks/>
            </p:cNvGrpSpPr>
            <p:nvPr userDrawn="1"/>
          </p:nvGrpSpPr>
          <p:grpSpPr bwMode="auto">
            <a:xfrm>
              <a:off x="1728" y="2230"/>
              <a:ext cx="4027" cy="2085"/>
              <a:chOff x="1728" y="2230"/>
              <a:chExt cx="4027" cy="2085"/>
            </a:xfrm>
          </p:grpSpPr>
          <p:sp>
            <p:nvSpPr>
              <p:cNvPr id="133124"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3125"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3126"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3127"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3128"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grpSp>
        <p:sp>
          <p:nvSpPr>
            <p:cNvPr id="133129"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3130"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grpSp>
      <p:sp>
        <p:nvSpPr>
          <p:cNvPr id="133131" name="Rectangle 11"/>
          <p:cNvSpPr>
            <a:spLocks noGrp="1" noChangeArrowheads="1"/>
          </p:cNvSpPr>
          <p:nvPr>
            <p:ph type="ctrTitle" sz="quarter"/>
          </p:nvPr>
        </p:nvSpPr>
        <p:spPr>
          <a:xfrm>
            <a:off x="685800" y="1736727"/>
            <a:ext cx="7772400" cy="1920875"/>
          </a:xfrm>
        </p:spPr>
        <p:txBody>
          <a:bodyPr/>
          <a:lstStyle>
            <a:lvl1pPr>
              <a:defRPr sz="4500"/>
            </a:lvl1pPr>
          </a:lstStyle>
          <a:p>
            <a:pPr lvl="0"/>
            <a:r>
              <a:rPr lang="it-IT" altLang="it-IT" noProof="0"/>
              <a:t>Fare clic per modificare lo stile del titolo</a:t>
            </a:r>
          </a:p>
        </p:txBody>
      </p:sp>
      <p:sp>
        <p:nvSpPr>
          <p:cNvPr id="133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it-IT" altLang="it-IT" noProof="0"/>
              <a:t>Fare clic per modificare lo stile del sottotitolo dello schema</a:t>
            </a:r>
          </a:p>
        </p:txBody>
      </p:sp>
      <p:sp>
        <p:nvSpPr>
          <p:cNvPr id="133133" name="Rectangle 13"/>
          <p:cNvSpPr>
            <a:spLocks noGrp="1" noChangeArrowheads="1"/>
          </p:cNvSpPr>
          <p:nvPr>
            <p:ph type="dt" sz="quarter" idx="2"/>
          </p:nvPr>
        </p:nvSpPr>
        <p:spPr>
          <a:xfrm>
            <a:off x="457200" y="6248400"/>
            <a:ext cx="2133600" cy="476250"/>
          </a:xfrm>
        </p:spPr>
        <p:txBody>
          <a:bodyPr/>
          <a:lstStyle>
            <a:lvl1pPr>
              <a:defRPr/>
            </a:lvl1pPr>
          </a:lstStyle>
          <a:p>
            <a:endParaRPr lang="it-IT" altLang="it-IT">
              <a:solidFill>
                <a:srgbClr val="FFFFFF"/>
              </a:solidFill>
            </a:endParaRPr>
          </a:p>
        </p:txBody>
      </p:sp>
      <p:sp>
        <p:nvSpPr>
          <p:cNvPr id="133134" name="Rectangle 14"/>
          <p:cNvSpPr>
            <a:spLocks noGrp="1" noChangeArrowheads="1"/>
          </p:cNvSpPr>
          <p:nvPr>
            <p:ph type="ftr" sz="quarter" idx="3"/>
          </p:nvPr>
        </p:nvSpPr>
        <p:spPr>
          <a:xfrm>
            <a:off x="3124200" y="6251575"/>
            <a:ext cx="2895600" cy="476250"/>
          </a:xfrm>
        </p:spPr>
        <p:txBody>
          <a:bodyPr/>
          <a:lstStyle>
            <a:lvl1pPr>
              <a:defRPr/>
            </a:lvl1pPr>
          </a:lstStyle>
          <a:p>
            <a:endParaRPr lang="it-IT" altLang="it-IT">
              <a:solidFill>
                <a:srgbClr val="FFFFFF"/>
              </a:solidFill>
            </a:endParaRPr>
          </a:p>
        </p:txBody>
      </p:sp>
      <p:sp>
        <p:nvSpPr>
          <p:cNvPr id="133135" name="Rectangle 15"/>
          <p:cNvSpPr>
            <a:spLocks noGrp="1" noChangeArrowheads="1"/>
          </p:cNvSpPr>
          <p:nvPr>
            <p:ph type="sldNum" sz="quarter" idx="4"/>
          </p:nvPr>
        </p:nvSpPr>
        <p:spPr>
          <a:xfrm>
            <a:off x="6553200" y="6254750"/>
            <a:ext cx="2133600" cy="476250"/>
          </a:xfrm>
        </p:spPr>
        <p:txBody>
          <a:bodyPr/>
          <a:lstStyle>
            <a:lvl1pPr>
              <a:defRPr/>
            </a:lvl1pPr>
          </a:lstStyle>
          <a:p>
            <a:fld id="{FFFB64E2-83E5-4205-9CB2-AE2A33A22874}"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256050927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numero diapositiva 4"/>
          <p:cNvSpPr>
            <a:spLocks noGrp="1"/>
          </p:cNvSpPr>
          <p:nvPr>
            <p:ph type="sldNum" sz="quarter" idx="11"/>
          </p:nvPr>
        </p:nvSpPr>
        <p:spPr/>
        <p:txBody>
          <a:bodyPr/>
          <a:lstStyle>
            <a:lvl1pPr>
              <a:defRPr/>
            </a:lvl1pPr>
          </a:lstStyle>
          <a:p>
            <a:fld id="{EB2EC761-9902-420F-8756-B959C1E8A75B}" type="slidenum">
              <a:rPr lang="it-IT" altLang="it-IT">
                <a:solidFill>
                  <a:srgbClr val="FFFFFF"/>
                </a:solidFill>
              </a:rPr>
              <a:pPr/>
              <a:t>‹N›</a:t>
            </a:fld>
            <a:endParaRPr lang="it-IT" altLang="it-IT">
              <a:solidFill>
                <a:srgbClr val="FFFFFF"/>
              </a:solidFill>
            </a:endParaRPr>
          </a:p>
        </p:txBody>
      </p:sp>
      <p:sp>
        <p:nvSpPr>
          <p:cNvPr id="6" name="Segnaposto piè di pagina 5"/>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20255441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B6E1893-967C-4AF6-915F-D2110BF4B374}" type="datetimeFigureOut">
              <a:rPr lang="it-IT" smtClean="0"/>
              <a:t>11/11/2023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25516745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40"/>
            <a:ext cx="78867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numero diapositiva 4"/>
          <p:cNvSpPr>
            <a:spLocks noGrp="1"/>
          </p:cNvSpPr>
          <p:nvPr>
            <p:ph type="sldNum" sz="quarter" idx="11"/>
          </p:nvPr>
        </p:nvSpPr>
        <p:spPr/>
        <p:txBody>
          <a:bodyPr/>
          <a:lstStyle>
            <a:lvl1pPr>
              <a:defRPr/>
            </a:lvl1pPr>
          </a:lstStyle>
          <a:p>
            <a:fld id="{1D980034-DF66-4B95-862E-78A621A9E730}" type="slidenum">
              <a:rPr lang="it-IT" altLang="it-IT">
                <a:solidFill>
                  <a:srgbClr val="FFFFFF"/>
                </a:solidFill>
              </a:rPr>
              <a:pPr/>
              <a:t>‹N›</a:t>
            </a:fld>
            <a:endParaRPr lang="it-IT" altLang="it-IT">
              <a:solidFill>
                <a:srgbClr val="FFFFFF"/>
              </a:solidFill>
            </a:endParaRPr>
          </a:p>
        </p:txBody>
      </p:sp>
      <p:sp>
        <p:nvSpPr>
          <p:cNvPr id="6" name="Segnaposto piè di pagina 5"/>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110907617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endParaRPr lang="it-IT" altLang="it-IT">
              <a:solidFill>
                <a:srgbClr val="FFFFFF"/>
              </a:solidFill>
            </a:endParaRPr>
          </a:p>
        </p:txBody>
      </p:sp>
      <p:sp>
        <p:nvSpPr>
          <p:cNvPr id="6" name="Segnaposto numero diapositiva 5"/>
          <p:cNvSpPr>
            <a:spLocks noGrp="1"/>
          </p:cNvSpPr>
          <p:nvPr>
            <p:ph type="sldNum" sz="quarter" idx="11"/>
          </p:nvPr>
        </p:nvSpPr>
        <p:spPr/>
        <p:txBody>
          <a:bodyPr/>
          <a:lstStyle>
            <a:lvl1pPr>
              <a:defRPr/>
            </a:lvl1pPr>
          </a:lstStyle>
          <a:p>
            <a:fld id="{A8D34ED0-67B7-459F-B19F-FD6BE87789CB}" type="slidenum">
              <a:rPr lang="it-IT" altLang="it-IT">
                <a:solidFill>
                  <a:srgbClr val="FFFFFF"/>
                </a:solidFill>
              </a:rPr>
              <a:pPr/>
              <a:t>‹N›</a:t>
            </a:fld>
            <a:endParaRPr lang="it-IT" altLang="it-IT">
              <a:solidFill>
                <a:srgbClr val="FFFFFF"/>
              </a:solidFill>
            </a:endParaRPr>
          </a:p>
        </p:txBody>
      </p:sp>
      <p:sp>
        <p:nvSpPr>
          <p:cNvPr id="7" name="Segnaposto piè di pagina 6"/>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305448395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7"/>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630239"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endParaRPr lang="it-IT" altLang="it-IT">
              <a:solidFill>
                <a:srgbClr val="FFFFFF"/>
              </a:solidFill>
            </a:endParaRPr>
          </a:p>
        </p:txBody>
      </p:sp>
      <p:sp>
        <p:nvSpPr>
          <p:cNvPr id="8" name="Segnaposto numero diapositiva 7"/>
          <p:cNvSpPr>
            <a:spLocks noGrp="1"/>
          </p:cNvSpPr>
          <p:nvPr>
            <p:ph type="sldNum" sz="quarter" idx="11"/>
          </p:nvPr>
        </p:nvSpPr>
        <p:spPr/>
        <p:txBody>
          <a:bodyPr/>
          <a:lstStyle>
            <a:lvl1pPr>
              <a:defRPr/>
            </a:lvl1pPr>
          </a:lstStyle>
          <a:p>
            <a:fld id="{7CEE391A-1A79-4043-BD62-295E836C6854}" type="slidenum">
              <a:rPr lang="it-IT" altLang="it-IT">
                <a:solidFill>
                  <a:srgbClr val="FFFFFF"/>
                </a:solidFill>
              </a:rPr>
              <a:pPr/>
              <a:t>‹N›</a:t>
            </a:fld>
            <a:endParaRPr lang="it-IT" altLang="it-IT">
              <a:solidFill>
                <a:srgbClr val="FFFFFF"/>
              </a:solidFill>
            </a:endParaRPr>
          </a:p>
        </p:txBody>
      </p:sp>
      <p:sp>
        <p:nvSpPr>
          <p:cNvPr id="9" name="Segnaposto piè di pagina 8"/>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302812564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endParaRPr lang="it-IT" altLang="it-IT">
              <a:solidFill>
                <a:srgbClr val="FFFFFF"/>
              </a:solidFill>
            </a:endParaRPr>
          </a:p>
        </p:txBody>
      </p:sp>
      <p:sp>
        <p:nvSpPr>
          <p:cNvPr id="4" name="Segnaposto numero diapositiva 3"/>
          <p:cNvSpPr>
            <a:spLocks noGrp="1"/>
          </p:cNvSpPr>
          <p:nvPr>
            <p:ph type="sldNum" sz="quarter" idx="11"/>
          </p:nvPr>
        </p:nvSpPr>
        <p:spPr/>
        <p:txBody>
          <a:bodyPr/>
          <a:lstStyle>
            <a:lvl1pPr>
              <a:defRPr/>
            </a:lvl1pPr>
          </a:lstStyle>
          <a:p>
            <a:fld id="{E40A9B15-CD58-400D-AF9F-8EBFA6AD3DD6}" type="slidenum">
              <a:rPr lang="it-IT" altLang="it-IT">
                <a:solidFill>
                  <a:srgbClr val="FFFFFF"/>
                </a:solidFill>
              </a:rPr>
              <a:pPr/>
              <a:t>‹N›</a:t>
            </a:fld>
            <a:endParaRPr lang="it-IT" altLang="it-IT">
              <a:solidFill>
                <a:srgbClr val="FFFFFF"/>
              </a:solidFill>
            </a:endParaRPr>
          </a:p>
        </p:txBody>
      </p:sp>
      <p:sp>
        <p:nvSpPr>
          <p:cNvPr id="5" name="Segnaposto piè di pagina 4"/>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213117565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solidFill>
                <a:srgbClr val="FFFFFF"/>
              </a:solidFill>
            </a:endParaRPr>
          </a:p>
        </p:txBody>
      </p:sp>
      <p:sp>
        <p:nvSpPr>
          <p:cNvPr id="3" name="Segnaposto numero diapositiva 2"/>
          <p:cNvSpPr>
            <a:spLocks noGrp="1"/>
          </p:cNvSpPr>
          <p:nvPr>
            <p:ph type="sldNum" sz="quarter" idx="11"/>
          </p:nvPr>
        </p:nvSpPr>
        <p:spPr/>
        <p:txBody>
          <a:bodyPr/>
          <a:lstStyle>
            <a:lvl1pPr>
              <a:defRPr/>
            </a:lvl1pPr>
          </a:lstStyle>
          <a:p>
            <a:fld id="{E3521D00-A358-4E42-A5EC-770710E17695}" type="slidenum">
              <a:rPr lang="it-IT" altLang="it-IT">
                <a:solidFill>
                  <a:srgbClr val="FFFFFF"/>
                </a:solidFill>
              </a:rPr>
              <a:pPr/>
              <a:t>‹N›</a:t>
            </a:fld>
            <a:endParaRPr lang="it-IT" altLang="it-IT">
              <a:solidFill>
                <a:srgbClr val="FFFFFF"/>
              </a:solidFill>
            </a:endParaRPr>
          </a:p>
        </p:txBody>
      </p:sp>
      <p:sp>
        <p:nvSpPr>
          <p:cNvPr id="4" name="Segnaposto piè di pagina 3"/>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281377062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9" y="457200"/>
            <a:ext cx="2949575"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solidFill>
                <a:srgbClr val="FFFFFF"/>
              </a:solidFill>
            </a:endParaRPr>
          </a:p>
        </p:txBody>
      </p:sp>
      <p:sp>
        <p:nvSpPr>
          <p:cNvPr id="6" name="Segnaposto numero diapositiva 5"/>
          <p:cNvSpPr>
            <a:spLocks noGrp="1"/>
          </p:cNvSpPr>
          <p:nvPr>
            <p:ph type="sldNum" sz="quarter" idx="11"/>
          </p:nvPr>
        </p:nvSpPr>
        <p:spPr/>
        <p:txBody>
          <a:bodyPr/>
          <a:lstStyle>
            <a:lvl1pPr>
              <a:defRPr/>
            </a:lvl1pPr>
          </a:lstStyle>
          <a:p>
            <a:fld id="{A39CF0F6-22F2-4ED4-A14D-C8C05807E9B2}" type="slidenum">
              <a:rPr lang="it-IT" altLang="it-IT">
                <a:solidFill>
                  <a:srgbClr val="FFFFFF"/>
                </a:solidFill>
              </a:rPr>
              <a:pPr/>
              <a:t>‹N›</a:t>
            </a:fld>
            <a:endParaRPr lang="it-IT" altLang="it-IT">
              <a:solidFill>
                <a:srgbClr val="FFFFFF"/>
              </a:solidFill>
            </a:endParaRPr>
          </a:p>
        </p:txBody>
      </p:sp>
      <p:sp>
        <p:nvSpPr>
          <p:cNvPr id="7" name="Segnaposto piè di pagina 6"/>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400897702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9" y="457200"/>
            <a:ext cx="2949575"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solidFill>
                <a:srgbClr val="FFFFFF"/>
              </a:solidFill>
            </a:endParaRPr>
          </a:p>
        </p:txBody>
      </p:sp>
      <p:sp>
        <p:nvSpPr>
          <p:cNvPr id="6" name="Segnaposto numero diapositiva 5"/>
          <p:cNvSpPr>
            <a:spLocks noGrp="1"/>
          </p:cNvSpPr>
          <p:nvPr>
            <p:ph type="sldNum" sz="quarter" idx="11"/>
          </p:nvPr>
        </p:nvSpPr>
        <p:spPr/>
        <p:txBody>
          <a:bodyPr/>
          <a:lstStyle>
            <a:lvl1pPr>
              <a:defRPr/>
            </a:lvl1pPr>
          </a:lstStyle>
          <a:p>
            <a:fld id="{5501DC7F-26BB-4E11-B976-335399C013B2}" type="slidenum">
              <a:rPr lang="it-IT" altLang="it-IT">
                <a:solidFill>
                  <a:srgbClr val="FFFFFF"/>
                </a:solidFill>
              </a:rPr>
              <a:pPr/>
              <a:t>‹N›</a:t>
            </a:fld>
            <a:endParaRPr lang="it-IT" altLang="it-IT">
              <a:solidFill>
                <a:srgbClr val="FFFFFF"/>
              </a:solidFill>
            </a:endParaRPr>
          </a:p>
        </p:txBody>
      </p:sp>
      <p:sp>
        <p:nvSpPr>
          <p:cNvPr id="7" name="Segnaposto piè di pagina 6"/>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356939145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numero diapositiva 4"/>
          <p:cNvSpPr>
            <a:spLocks noGrp="1"/>
          </p:cNvSpPr>
          <p:nvPr>
            <p:ph type="sldNum" sz="quarter" idx="11"/>
          </p:nvPr>
        </p:nvSpPr>
        <p:spPr/>
        <p:txBody>
          <a:bodyPr/>
          <a:lstStyle>
            <a:lvl1pPr>
              <a:defRPr/>
            </a:lvl1pPr>
          </a:lstStyle>
          <a:p>
            <a:fld id="{259FDBB8-F180-4FFE-9598-812B3F972A2E}" type="slidenum">
              <a:rPr lang="it-IT" altLang="it-IT">
                <a:solidFill>
                  <a:srgbClr val="FFFFFF"/>
                </a:solidFill>
              </a:rPr>
              <a:pPr/>
              <a:t>‹N›</a:t>
            </a:fld>
            <a:endParaRPr lang="it-IT" altLang="it-IT">
              <a:solidFill>
                <a:srgbClr val="FFFFFF"/>
              </a:solidFill>
            </a:endParaRPr>
          </a:p>
        </p:txBody>
      </p:sp>
      <p:sp>
        <p:nvSpPr>
          <p:cNvPr id="6" name="Segnaposto piè di pagina 5"/>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66953709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numero diapositiva 4"/>
          <p:cNvSpPr>
            <a:spLocks noGrp="1"/>
          </p:cNvSpPr>
          <p:nvPr>
            <p:ph type="sldNum" sz="quarter" idx="11"/>
          </p:nvPr>
        </p:nvSpPr>
        <p:spPr/>
        <p:txBody>
          <a:bodyPr/>
          <a:lstStyle>
            <a:lvl1pPr>
              <a:defRPr/>
            </a:lvl1pPr>
          </a:lstStyle>
          <a:p>
            <a:fld id="{B2F6A038-AB65-4D04-95A5-2B5147E59CF9}" type="slidenum">
              <a:rPr lang="it-IT" altLang="it-IT">
                <a:solidFill>
                  <a:srgbClr val="FFFFFF"/>
                </a:solidFill>
              </a:rPr>
              <a:pPr/>
              <a:t>‹N›</a:t>
            </a:fld>
            <a:endParaRPr lang="it-IT" altLang="it-IT">
              <a:solidFill>
                <a:srgbClr val="FFFFFF"/>
              </a:solidFill>
            </a:endParaRPr>
          </a:p>
        </p:txBody>
      </p:sp>
      <p:sp>
        <p:nvSpPr>
          <p:cNvPr id="6" name="Segnaposto piè di pagina 5"/>
          <p:cNvSpPr>
            <a:spLocks noGrp="1"/>
          </p:cNvSpPr>
          <p:nvPr>
            <p:ph type="ftr" sz="quarter" idx="12"/>
          </p:nvPr>
        </p:nvSpPr>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37561700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251575"/>
            <a:ext cx="2133600" cy="476250"/>
          </a:xfrm>
        </p:spPr>
        <p:txBody>
          <a:bodyPr/>
          <a:lstStyle>
            <a:lvl1pPr>
              <a:defRPr/>
            </a:lvl1pPr>
          </a:lstStyle>
          <a:p>
            <a:endParaRPr lang="it-IT" altLang="it-IT">
              <a:solidFill>
                <a:srgbClr val="FFFFFF"/>
              </a:solidFill>
            </a:endParaRPr>
          </a:p>
        </p:txBody>
      </p:sp>
      <p:sp>
        <p:nvSpPr>
          <p:cNvPr id="6" name="Segnaposto numero diapositiva 5"/>
          <p:cNvSpPr>
            <a:spLocks noGrp="1"/>
          </p:cNvSpPr>
          <p:nvPr>
            <p:ph type="sldNum" sz="quarter" idx="11"/>
          </p:nvPr>
        </p:nvSpPr>
        <p:spPr>
          <a:xfrm>
            <a:off x="6553200" y="6248400"/>
            <a:ext cx="2133600" cy="476250"/>
          </a:xfrm>
        </p:spPr>
        <p:txBody>
          <a:bodyPr/>
          <a:lstStyle>
            <a:lvl1pPr>
              <a:defRPr/>
            </a:lvl1pPr>
          </a:lstStyle>
          <a:p>
            <a:fld id="{B94EB126-11CC-4774-826E-EDF8F9CB939D}" type="slidenum">
              <a:rPr lang="it-IT" altLang="it-IT">
                <a:solidFill>
                  <a:srgbClr val="FFFFFF"/>
                </a:solidFill>
              </a:rPr>
              <a:pPr/>
              <a:t>‹N›</a:t>
            </a:fld>
            <a:endParaRPr lang="it-IT" altLang="it-IT">
              <a:solidFill>
                <a:srgbClr val="FFFFFF"/>
              </a:solidFill>
            </a:endParaRPr>
          </a:p>
        </p:txBody>
      </p:sp>
      <p:sp>
        <p:nvSpPr>
          <p:cNvPr id="7" name="Segnaposto piè di pagina 6"/>
          <p:cNvSpPr>
            <a:spLocks noGrp="1"/>
          </p:cNvSpPr>
          <p:nvPr>
            <p:ph type="ftr" sz="quarter" idx="12"/>
          </p:nvPr>
        </p:nvSpPr>
        <p:spPr>
          <a:xfrm>
            <a:off x="3124200" y="6248400"/>
            <a:ext cx="2895600" cy="476250"/>
          </a:xfrm>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4305071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B6E1893-967C-4AF6-915F-D2110BF4B374}" type="datetimeFigureOut">
              <a:rPr lang="it-IT" smtClean="0"/>
              <a:t>11/11/2023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27600832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8200" y="1600202"/>
            <a:ext cx="4038600" cy="4525963"/>
          </a:xfrm>
        </p:spPr>
        <p:txBody>
          <a:bodyPr/>
          <a:lstStyle/>
          <a:p>
            <a:endParaRPr lang="it-IT"/>
          </a:p>
        </p:txBody>
      </p:sp>
      <p:sp>
        <p:nvSpPr>
          <p:cNvPr id="5" name="Segnaposto data 4"/>
          <p:cNvSpPr>
            <a:spLocks noGrp="1"/>
          </p:cNvSpPr>
          <p:nvPr>
            <p:ph type="dt" sz="half" idx="10"/>
          </p:nvPr>
        </p:nvSpPr>
        <p:spPr>
          <a:xfrm>
            <a:off x="457200" y="6251575"/>
            <a:ext cx="2133600" cy="476250"/>
          </a:xfrm>
        </p:spPr>
        <p:txBody>
          <a:bodyPr/>
          <a:lstStyle>
            <a:lvl1pPr>
              <a:defRPr/>
            </a:lvl1pPr>
          </a:lstStyle>
          <a:p>
            <a:endParaRPr lang="it-IT" altLang="it-IT">
              <a:solidFill>
                <a:srgbClr val="FFFFFF"/>
              </a:solidFill>
            </a:endParaRPr>
          </a:p>
        </p:txBody>
      </p:sp>
      <p:sp>
        <p:nvSpPr>
          <p:cNvPr id="6" name="Segnaposto numero diapositiva 5"/>
          <p:cNvSpPr>
            <a:spLocks noGrp="1"/>
          </p:cNvSpPr>
          <p:nvPr>
            <p:ph type="sldNum" sz="quarter" idx="11"/>
          </p:nvPr>
        </p:nvSpPr>
        <p:spPr>
          <a:xfrm>
            <a:off x="6553200" y="6248400"/>
            <a:ext cx="2133600" cy="476250"/>
          </a:xfrm>
        </p:spPr>
        <p:txBody>
          <a:bodyPr/>
          <a:lstStyle>
            <a:lvl1pPr>
              <a:defRPr/>
            </a:lvl1pPr>
          </a:lstStyle>
          <a:p>
            <a:fld id="{FA535058-8E7C-42DD-8A90-A8C49F54EA22}" type="slidenum">
              <a:rPr lang="it-IT" altLang="it-IT">
                <a:solidFill>
                  <a:srgbClr val="FFFFFF"/>
                </a:solidFill>
              </a:rPr>
              <a:pPr/>
              <a:t>‹N›</a:t>
            </a:fld>
            <a:endParaRPr lang="it-IT" altLang="it-IT">
              <a:solidFill>
                <a:srgbClr val="FFFFFF"/>
              </a:solidFill>
            </a:endParaRPr>
          </a:p>
        </p:txBody>
      </p:sp>
      <p:sp>
        <p:nvSpPr>
          <p:cNvPr id="7" name="Segnaposto piè di pagina 6"/>
          <p:cNvSpPr>
            <a:spLocks noGrp="1"/>
          </p:cNvSpPr>
          <p:nvPr>
            <p:ph type="ftr" sz="quarter" idx="12"/>
          </p:nvPr>
        </p:nvSpPr>
        <p:spPr>
          <a:xfrm>
            <a:off x="3124200" y="6248400"/>
            <a:ext cx="2895600" cy="476250"/>
          </a:xfrm>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25122580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AndTx" preserve="1">
  <p:cSld name="Titolo, contenuto 2 e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quarter" idx="1"/>
          </p:nvPr>
        </p:nvSpPr>
        <p:spPr>
          <a:xfrm>
            <a:off x="457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57200" y="3938590"/>
            <a:ext cx="4038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half" idx="3"/>
          </p:nvPr>
        </p:nvSpPr>
        <p:spPr>
          <a:xfrm>
            <a:off x="4648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sz="half" idx="10"/>
          </p:nvPr>
        </p:nvSpPr>
        <p:spPr>
          <a:xfrm>
            <a:off x="457200" y="6251575"/>
            <a:ext cx="2133600" cy="476250"/>
          </a:xfrm>
        </p:spPr>
        <p:txBody>
          <a:bodyPr/>
          <a:lstStyle>
            <a:lvl1pPr>
              <a:defRPr/>
            </a:lvl1pPr>
          </a:lstStyle>
          <a:p>
            <a:endParaRPr lang="it-IT" altLang="it-IT">
              <a:solidFill>
                <a:srgbClr val="FFFFFF"/>
              </a:solidFill>
            </a:endParaRPr>
          </a:p>
        </p:txBody>
      </p:sp>
      <p:sp>
        <p:nvSpPr>
          <p:cNvPr id="7" name="Segnaposto numero diapositiva 6"/>
          <p:cNvSpPr>
            <a:spLocks noGrp="1"/>
          </p:cNvSpPr>
          <p:nvPr>
            <p:ph type="sldNum" sz="quarter" idx="11"/>
          </p:nvPr>
        </p:nvSpPr>
        <p:spPr>
          <a:xfrm>
            <a:off x="6553200" y="6248400"/>
            <a:ext cx="2133600" cy="476250"/>
          </a:xfrm>
        </p:spPr>
        <p:txBody>
          <a:bodyPr/>
          <a:lstStyle>
            <a:lvl1pPr>
              <a:defRPr/>
            </a:lvl1pPr>
          </a:lstStyle>
          <a:p>
            <a:fld id="{5F38D80E-E295-4721-8386-23334F3792F5}" type="slidenum">
              <a:rPr lang="it-IT" altLang="it-IT">
                <a:solidFill>
                  <a:srgbClr val="FFFFFF"/>
                </a:solidFill>
              </a:rPr>
              <a:pPr/>
              <a:t>‹N›</a:t>
            </a:fld>
            <a:endParaRPr lang="it-IT" altLang="it-IT">
              <a:solidFill>
                <a:srgbClr val="FFFFFF"/>
              </a:solidFill>
            </a:endParaRPr>
          </a:p>
        </p:txBody>
      </p:sp>
      <p:sp>
        <p:nvSpPr>
          <p:cNvPr id="8" name="Segnaposto piè di pagina 7"/>
          <p:cNvSpPr>
            <a:spLocks noGrp="1"/>
          </p:cNvSpPr>
          <p:nvPr>
            <p:ph type="ftr" sz="quarter" idx="12"/>
          </p:nvPr>
        </p:nvSpPr>
        <p:spPr>
          <a:xfrm>
            <a:off x="3124200" y="6248400"/>
            <a:ext cx="2895600" cy="476250"/>
          </a:xfrm>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326963655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369666" name="Group 2">
            <a:extLst>
              <a:ext uri="{FF2B5EF4-FFF2-40B4-BE49-F238E27FC236}">
                <a16:creationId xmlns:a16="http://schemas.microsoft.com/office/drawing/2014/main" id="{F00C5985-C948-4079-B5AB-AC676FDFB8AD}"/>
              </a:ext>
            </a:extLst>
          </p:cNvPr>
          <p:cNvGrpSpPr>
            <a:grpSpLocks/>
          </p:cNvGrpSpPr>
          <p:nvPr/>
        </p:nvGrpSpPr>
        <p:grpSpPr bwMode="auto">
          <a:xfrm>
            <a:off x="-1035050" y="1552577"/>
            <a:ext cx="10179050" cy="5305425"/>
            <a:chOff x="-652" y="978"/>
            <a:chExt cx="6412" cy="3342"/>
          </a:xfrm>
        </p:grpSpPr>
        <p:sp>
          <p:nvSpPr>
            <p:cNvPr id="369667" name="Freeform 3">
              <a:extLst>
                <a:ext uri="{FF2B5EF4-FFF2-40B4-BE49-F238E27FC236}">
                  <a16:creationId xmlns:a16="http://schemas.microsoft.com/office/drawing/2014/main" id="{E15CB339-1649-4D42-8195-3FE3ACB3B5D3}"/>
                </a:ext>
              </a:extLst>
            </p:cNvPr>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solidFill>
                  <a:srgbClr val="FFFFFF"/>
                </a:solidFill>
              </a:endParaRPr>
            </a:p>
          </p:txBody>
        </p:sp>
        <p:sp>
          <p:nvSpPr>
            <p:cNvPr id="369668" name="Arc 4">
              <a:extLst>
                <a:ext uri="{FF2B5EF4-FFF2-40B4-BE49-F238E27FC236}">
                  <a16:creationId xmlns:a16="http://schemas.microsoft.com/office/drawing/2014/main" id="{F48AA575-7703-4909-9327-4EDB4F591B35}"/>
                </a:ext>
              </a:extLst>
            </p:cNvPr>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350">
                <a:solidFill>
                  <a:srgbClr val="FFFFFF"/>
                </a:solidFill>
              </a:endParaRPr>
            </a:p>
          </p:txBody>
        </p:sp>
      </p:grpSp>
      <p:sp>
        <p:nvSpPr>
          <p:cNvPr id="369669" name="Rectangle 5">
            <a:extLst>
              <a:ext uri="{FF2B5EF4-FFF2-40B4-BE49-F238E27FC236}">
                <a16:creationId xmlns:a16="http://schemas.microsoft.com/office/drawing/2014/main" id="{033798A1-2DDA-4414-A0EC-54278C60C95C}"/>
              </a:ext>
            </a:extLst>
          </p:cNvPr>
          <p:cNvSpPr>
            <a:spLocks noGrp="1" noChangeArrowheads="1"/>
          </p:cNvSpPr>
          <p:nvPr>
            <p:ph type="ctrTitle" sz="quarter"/>
          </p:nvPr>
        </p:nvSpPr>
        <p:spPr>
          <a:xfrm>
            <a:off x="1293813" y="762000"/>
            <a:ext cx="7772400" cy="1143000"/>
          </a:xfrm>
        </p:spPr>
        <p:txBody>
          <a:bodyPr anchor="b"/>
          <a:lstStyle>
            <a:lvl1pPr>
              <a:defRPr/>
            </a:lvl1pPr>
          </a:lstStyle>
          <a:p>
            <a:pPr lvl="0"/>
            <a:r>
              <a:rPr lang="it-IT" altLang="it-IT" noProof="0"/>
              <a:t>Fare clic per modificare lo stile del titolo dello schema</a:t>
            </a:r>
          </a:p>
        </p:txBody>
      </p:sp>
      <p:sp>
        <p:nvSpPr>
          <p:cNvPr id="369670" name="Rectangle 6">
            <a:extLst>
              <a:ext uri="{FF2B5EF4-FFF2-40B4-BE49-F238E27FC236}">
                <a16:creationId xmlns:a16="http://schemas.microsoft.com/office/drawing/2014/main" id="{8E15B6E0-E858-400C-8282-FB282E250F12}"/>
              </a:ext>
            </a:extLst>
          </p:cNvPr>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anose="05000000000000000000" pitchFamily="2" charset="2"/>
              <a:buNone/>
              <a:defRPr/>
            </a:lvl1pPr>
          </a:lstStyle>
          <a:p>
            <a:pPr lvl="0"/>
            <a:r>
              <a:rPr lang="it-IT" altLang="it-IT" noProof="0"/>
              <a:t>Fare clic per modificare lo stile del sottotitolo dello schema</a:t>
            </a:r>
          </a:p>
        </p:txBody>
      </p:sp>
      <p:sp>
        <p:nvSpPr>
          <p:cNvPr id="369671" name="Rectangle 7">
            <a:extLst>
              <a:ext uri="{FF2B5EF4-FFF2-40B4-BE49-F238E27FC236}">
                <a16:creationId xmlns:a16="http://schemas.microsoft.com/office/drawing/2014/main" id="{7406A662-0B9C-41B5-9182-A20A608B0436}"/>
              </a:ext>
            </a:extLst>
          </p:cNvPr>
          <p:cNvSpPr>
            <a:spLocks noGrp="1" noChangeArrowheads="1"/>
          </p:cNvSpPr>
          <p:nvPr>
            <p:ph type="dt" sz="quarter" idx="2"/>
          </p:nvPr>
        </p:nvSpPr>
        <p:spPr/>
        <p:txBody>
          <a:bodyPr/>
          <a:lstStyle>
            <a:lvl1pPr>
              <a:defRPr/>
            </a:lvl1pPr>
          </a:lstStyle>
          <a:p>
            <a:endParaRPr lang="it-IT" altLang="it-IT">
              <a:solidFill>
                <a:srgbClr val="FFFFFF"/>
              </a:solidFill>
            </a:endParaRPr>
          </a:p>
        </p:txBody>
      </p:sp>
      <p:sp>
        <p:nvSpPr>
          <p:cNvPr id="369672" name="Rectangle 8">
            <a:extLst>
              <a:ext uri="{FF2B5EF4-FFF2-40B4-BE49-F238E27FC236}">
                <a16:creationId xmlns:a16="http://schemas.microsoft.com/office/drawing/2014/main" id="{4F94D017-2058-49D5-BE05-11AC29A46B7C}"/>
              </a:ext>
            </a:extLst>
          </p:cNvPr>
          <p:cNvSpPr>
            <a:spLocks noGrp="1" noChangeArrowheads="1"/>
          </p:cNvSpPr>
          <p:nvPr>
            <p:ph type="ftr" sz="quarter" idx="3"/>
          </p:nvPr>
        </p:nvSpPr>
        <p:spPr/>
        <p:txBody>
          <a:bodyPr/>
          <a:lstStyle>
            <a:lvl1pPr>
              <a:defRPr/>
            </a:lvl1pPr>
          </a:lstStyle>
          <a:p>
            <a:endParaRPr lang="it-IT" altLang="it-IT">
              <a:solidFill>
                <a:srgbClr val="FFFFFF"/>
              </a:solidFill>
            </a:endParaRPr>
          </a:p>
        </p:txBody>
      </p:sp>
      <p:sp>
        <p:nvSpPr>
          <p:cNvPr id="369673" name="Rectangle 9">
            <a:extLst>
              <a:ext uri="{FF2B5EF4-FFF2-40B4-BE49-F238E27FC236}">
                <a16:creationId xmlns:a16="http://schemas.microsoft.com/office/drawing/2014/main" id="{8ED06CAC-C358-45B5-8526-E3A738E4FD90}"/>
              </a:ext>
            </a:extLst>
          </p:cNvPr>
          <p:cNvSpPr>
            <a:spLocks noGrp="1" noChangeArrowheads="1"/>
          </p:cNvSpPr>
          <p:nvPr>
            <p:ph type="sldNum" sz="quarter" idx="4"/>
          </p:nvPr>
        </p:nvSpPr>
        <p:spPr/>
        <p:txBody>
          <a:bodyPr/>
          <a:lstStyle>
            <a:lvl1pPr>
              <a:defRPr/>
            </a:lvl1pPr>
          </a:lstStyle>
          <a:p>
            <a:fld id="{5A18A25D-A3C3-4E13-9DAC-2E40679BAD7A}"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11643845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D4643D-AC65-41ED-8210-08F9D1D377E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0A95774-58C4-4DA0-A600-97B48B9B2D4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2DABA2F-EA93-43BD-A16E-891FE90631B6}"/>
              </a:ext>
            </a:extLst>
          </p:cNvPr>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piè di pagina 4">
            <a:extLst>
              <a:ext uri="{FF2B5EF4-FFF2-40B4-BE49-F238E27FC236}">
                <a16:creationId xmlns:a16="http://schemas.microsoft.com/office/drawing/2014/main" id="{F6ECB714-CA85-4BA6-9E2D-8AB5502EAF42}"/>
              </a:ext>
            </a:extLst>
          </p:cNvPr>
          <p:cNvSpPr>
            <a:spLocks noGrp="1"/>
          </p:cNvSpPr>
          <p:nvPr>
            <p:ph type="ftr" sz="quarter" idx="11"/>
          </p:nvPr>
        </p:nvSpPr>
        <p:spPr/>
        <p:txBody>
          <a:bodyPr/>
          <a:lstStyle>
            <a:lvl1pPr>
              <a:defRPr/>
            </a:lvl1pPr>
          </a:lstStyle>
          <a:p>
            <a:endParaRPr lang="it-IT" altLang="it-IT">
              <a:solidFill>
                <a:srgbClr val="FFFFFF"/>
              </a:solidFill>
            </a:endParaRPr>
          </a:p>
        </p:txBody>
      </p:sp>
      <p:sp>
        <p:nvSpPr>
          <p:cNvPr id="6" name="Segnaposto numero diapositiva 5">
            <a:extLst>
              <a:ext uri="{FF2B5EF4-FFF2-40B4-BE49-F238E27FC236}">
                <a16:creationId xmlns:a16="http://schemas.microsoft.com/office/drawing/2014/main" id="{6D3ACFB0-0A78-440A-8D7A-DF3DDBAC5F5C}"/>
              </a:ext>
            </a:extLst>
          </p:cNvPr>
          <p:cNvSpPr>
            <a:spLocks noGrp="1"/>
          </p:cNvSpPr>
          <p:nvPr>
            <p:ph type="sldNum" sz="quarter" idx="12"/>
          </p:nvPr>
        </p:nvSpPr>
        <p:spPr/>
        <p:txBody>
          <a:bodyPr/>
          <a:lstStyle>
            <a:lvl1pPr>
              <a:defRPr/>
            </a:lvl1pPr>
          </a:lstStyle>
          <a:p>
            <a:fld id="{75D4A14D-C9BB-49D3-903A-0F41EDA21C33}"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9913444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3E21C6-3A39-488C-A9F8-52B6C5866BE4}"/>
              </a:ext>
            </a:extLst>
          </p:cNvPr>
          <p:cNvSpPr>
            <a:spLocks noGrp="1"/>
          </p:cNvSpPr>
          <p:nvPr>
            <p:ph type="title"/>
          </p:nvPr>
        </p:nvSpPr>
        <p:spPr>
          <a:xfrm>
            <a:off x="623888" y="1709740"/>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0E67CBC-53A7-4C45-A536-8308B20B3EDD}"/>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38CDCD2-104F-45E6-9AAB-0774EBD4AEAB}"/>
              </a:ext>
            </a:extLst>
          </p:cNvPr>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piè di pagina 4">
            <a:extLst>
              <a:ext uri="{FF2B5EF4-FFF2-40B4-BE49-F238E27FC236}">
                <a16:creationId xmlns:a16="http://schemas.microsoft.com/office/drawing/2014/main" id="{035960A1-8153-4830-B47B-D105EE18BB9B}"/>
              </a:ext>
            </a:extLst>
          </p:cNvPr>
          <p:cNvSpPr>
            <a:spLocks noGrp="1"/>
          </p:cNvSpPr>
          <p:nvPr>
            <p:ph type="ftr" sz="quarter" idx="11"/>
          </p:nvPr>
        </p:nvSpPr>
        <p:spPr/>
        <p:txBody>
          <a:bodyPr/>
          <a:lstStyle>
            <a:lvl1pPr>
              <a:defRPr/>
            </a:lvl1pPr>
          </a:lstStyle>
          <a:p>
            <a:endParaRPr lang="it-IT" altLang="it-IT">
              <a:solidFill>
                <a:srgbClr val="FFFFFF"/>
              </a:solidFill>
            </a:endParaRPr>
          </a:p>
        </p:txBody>
      </p:sp>
      <p:sp>
        <p:nvSpPr>
          <p:cNvPr id="6" name="Segnaposto numero diapositiva 5">
            <a:extLst>
              <a:ext uri="{FF2B5EF4-FFF2-40B4-BE49-F238E27FC236}">
                <a16:creationId xmlns:a16="http://schemas.microsoft.com/office/drawing/2014/main" id="{FEEB302C-36DE-4B76-B971-6075686D5F3E}"/>
              </a:ext>
            </a:extLst>
          </p:cNvPr>
          <p:cNvSpPr>
            <a:spLocks noGrp="1"/>
          </p:cNvSpPr>
          <p:nvPr>
            <p:ph type="sldNum" sz="quarter" idx="12"/>
          </p:nvPr>
        </p:nvSpPr>
        <p:spPr/>
        <p:txBody>
          <a:bodyPr/>
          <a:lstStyle>
            <a:lvl1pPr>
              <a:defRPr/>
            </a:lvl1pPr>
          </a:lstStyle>
          <a:p>
            <a:fld id="{7C28A6AE-158E-44A8-AFAD-FE260BB3B03E}"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9336685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43C0B3-34A6-411F-A690-718994AA706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F40576A-A0A5-42A8-B6CB-3FFFDAFACB84}"/>
              </a:ext>
            </a:extLst>
          </p:cNvPr>
          <p:cNvSpPr>
            <a:spLocks noGrp="1"/>
          </p:cNvSpPr>
          <p:nvPr>
            <p:ph sz="half" idx="1"/>
          </p:nvPr>
        </p:nvSpPr>
        <p:spPr>
          <a:xfrm>
            <a:off x="685800" y="1981200"/>
            <a:ext cx="38100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C531A90-8AC1-4052-8BA4-E6B02A6BACF0}"/>
              </a:ext>
            </a:extLst>
          </p:cNvPr>
          <p:cNvSpPr>
            <a:spLocks noGrp="1"/>
          </p:cNvSpPr>
          <p:nvPr>
            <p:ph sz="half" idx="2"/>
          </p:nvPr>
        </p:nvSpPr>
        <p:spPr>
          <a:xfrm>
            <a:off x="4648200" y="1981200"/>
            <a:ext cx="38100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E49DF25-860C-4CC7-8472-D7547EF3A0D6}"/>
              </a:ext>
            </a:extLst>
          </p:cNvPr>
          <p:cNvSpPr>
            <a:spLocks noGrp="1"/>
          </p:cNvSpPr>
          <p:nvPr>
            <p:ph type="dt" sz="half" idx="10"/>
          </p:nvPr>
        </p:nvSpPr>
        <p:spPr/>
        <p:txBody>
          <a:bodyPr/>
          <a:lstStyle>
            <a:lvl1pPr>
              <a:defRPr/>
            </a:lvl1pPr>
          </a:lstStyle>
          <a:p>
            <a:endParaRPr lang="it-IT" altLang="it-IT">
              <a:solidFill>
                <a:srgbClr val="FFFFFF"/>
              </a:solidFill>
            </a:endParaRPr>
          </a:p>
        </p:txBody>
      </p:sp>
      <p:sp>
        <p:nvSpPr>
          <p:cNvPr id="6" name="Segnaposto piè di pagina 5">
            <a:extLst>
              <a:ext uri="{FF2B5EF4-FFF2-40B4-BE49-F238E27FC236}">
                <a16:creationId xmlns:a16="http://schemas.microsoft.com/office/drawing/2014/main" id="{828C2986-2D58-463A-AAE4-F266A4466983}"/>
              </a:ext>
            </a:extLst>
          </p:cNvPr>
          <p:cNvSpPr>
            <a:spLocks noGrp="1"/>
          </p:cNvSpPr>
          <p:nvPr>
            <p:ph type="ftr" sz="quarter" idx="11"/>
          </p:nvPr>
        </p:nvSpPr>
        <p:spPr/>
        <p:txBody>
          <a:bodyPr/>
          <a:lstStyle>
            <a:lvl1pPr>
              <a:defRPr/>
            </a:lvl1pPr>
          </a:lstStyle>
          <a:p>
            <a:endParaRPr lang="it-IT" altLang="it-IT">
              <a:solidFill>
                <a:srgbClr val="FFFFFF"/>
              </a:solidFill>
            </a:endParaRPr>
          </a:p>
        </p:txBody>
      </p:sp>
      <p:sp>
        <p:nvSpPr>
          <p:cNvPr id="7" name="Segnaposto numero diapositiva 6">
            <a:extLst>
              <a:ext uri="{FF2B5EF4-FFF2-40B4-BE49-F238E27FC236}">
                <a16:creationId xmlns:a16="http://schemas.microsoft.com/office/drawing/2014/main" id="{A2196601-669E-4A32-A5A4-B3811DE506C6}"/>
              </a:ext>
            </a:extLst>
          </p:cNvPr>
          <p:cNvSpPr>
            <a:spLocks noGrp="1"/>
          </p:cNvSpPr>
          <p:nvPr>
            <p:ph type="sldNum" sz="quarter" idx="12"/>
          </p:nvPr>
        </p:nvSpPr>
        <p:spPr/>
        <p:txBody>
          <a:bodyPr/>
          <a:lstStyle>
            <a:lvl1pPr>
              <a:defRPr/>
            </a:lvl1pPr>
          </a:lstStyle>
          <a:p>
            <a:fld id="{E5AD372C-BF8F-4C1D-9942-549EB90CA9B0}"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5775193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AFDDC3-4460-410E-B82F-176DAB4FDAD1}"/>
              </a:ext>
            </a:extLst>
          </p:cNvPr>
          <p:cNvSpPr>
            <a:spLocks noGrp="1"/>
          </p:cNvSpPr>
          <p:nvPr>
            <p:ph type="title"/>
          </p:nvPr>
        </p:nvSpPr>
        <p:spPr>
          <a:xfrm>
            <a:off x="630238" y="365127"/>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32DDEF2-FAF9-4C8D-BEFE-809B2B470EDC}"/>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0EF0B7B-9608-4DA2-B174-16B6B239BB7C}"/>
              </a:ext>
            </a:extLst>
          </p:cNvPr>
          <p:cNvSpPr>
            <a:spLocks noGrp="1"/>
          </p:cNvSpPr>
          <p:nvPr>
            <p:ph sz="half" idx="2"/>
          </p:nvPr>
        </p:nvSpPr>
        <p:spPr>
          <a:xfrm>
            <a:off x="630239"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F9AB0FB-F49B-47BF-9A98-660023BA9195}"/>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39F456D-433B-4010-8E01-C3B687739E47}"/>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354BF89-12E4-4483-8EDF-ABED572BD7CF}"/>
              </a:ext>
            </a:extLst>
          </p:cNvPr>
          <p:cNvSpPr>
            <a:spLocks noGrp="1"/>
          </p:cNvSpPr>
          <p:nvPr>
            <p:ph type="dt" sz="half" idx="10"/>
          </p:nvPr>
        </p:nvSpPr>
        <p:spPr/>
        <p:txBody>
          <a:bodyPr/>
          <a:lstStyle>
            <a:lvl1pPr>
              <a:defRPr/>
            </a:lvl1pPr>
          </a:lstStyle>
          <a:p>
            <a:endParaRPr lang="it-IT" altLang="it-IT">
              <a:solidFill>
                <a:srgbClr val="FFFFFF"/>
              </a:solidFill>
            </a:endParaRPr>
          </a:p>
        </p:txBody>
      </p:sp>
      <p:sp>
        <p:nvSpPr>
          <p:cNvPr id="8" name="Segnaposto piè di pagina 7">
            <a:extLst>
              <a:ext uri="{FF2B5EF4-FFF2-40B4-BE49-F238E27FC236}">
                <a16:creationId xmlns:a16="http://schemas.microsoft.com/office/drawing/2014/main" id="{12A5D97D-1F1B-4D95-995F-5EB0A1124127}"/>
              </a:ext>
            </a:extLst>
          </p:cNvPr>
          <p:cNvSpPr>
            <a:spLocks noGrp="1"/>
          </p:cNvSpPr>
          <p:nvPr>
            <p:ph type="ftr" sz="quarter" idx="11"/>
          </p:nvPr>
        </p:nvSpPr>
        <p:spPr/>
        <p:txBody>
          <a:bodyPr/>
          <a:lstStyle>
            <a:lvl1pPr>
              <a:defRPr/>
            </a:lvl1pPr>
          </a:lstStyle>
          <a:p>
            <a:endParaRPr lang="it-IT" altLang="it-IT">
              <a:solidFill>
                <a:srgbClr val="FFFFFF"/>
              </a:solidFill>
            </a:endParaRPr>
          </a:p>
        </p:txBody>
      </p:sp>
      <p:sp>
        <p:nvSpPr>
          <p:cNvPr id="9" name="Segnaposto numero diapositiva 8">
            <a:extLst>
              <a:ext uri="{FF2B5EF4-FFF2-40B4-BE49-F238E27FC236}">
                <a16:creationId xmlns:a16="http://schemas.microsoft.com/office/drawing/2014/main" id="{216E666D-CA61-4127-8C60-4E1FBBCB13B8}"/>
              </a:ext>
            </a:extLst>
          </p:cNvPr>
          <p:cNvSpPr>
            <a:spLocks noGrp="1"/>
          </p:cNvSpPr>
          <p:nvPr>
            <p:ph type="sldNum" sz="quarter" idx="12"/>
          </p:nvPr>
        </p:nvSpPr>
        <p:spPr/>
        <p:txBody>
          <a:bodyPr/>
          <a:lstStyle>
            <a:lvl1pPr>
              <a:defRPr/>
            </a:lvl1pPr>
          </a:lstStyle>
          <a:p>
            <a:fld id="{83F4D110-299D-4462-80B2-4E268FC032CD}"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043474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5231F8-4804-4C43-8373-B674CE34236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17E5791-A384-461A-B68D-A939D1F73DCE}"/>
              </a:ext>
            </a:extLst>
          </p:cNvPr>
          <p:cNvSpPr>
            <a:spLocks noGrp="1"/>
          </p:cNvSpPr>
          <p:nvPr>
            <p:ph type="dt" sz="half" idx="10"/>
          </p:nvPr>
        </p:nvSpPr>
        <p:spPr/>
        <p:txBody>
          <a:bodyPr/>
          <a:lstStyle>
            <a:lvl1pPr>
              <a:defRPr/>
            </a:lvl1pPr>
          </a:lstStyle>
          <a:p>
            <a:endParaRPr lang="it-IT" altLang="it-IT">
              <a:solidFill>
                <a:srgbClr val="FFFFFF"/>
              </a:solidFill>
            </a:endParaRPr>
          </a:p>
        </p:txBody>
      </p:sp>
      <p:sp>
        <p:nvSpPr>
          <p:cNvPr id="4" name="Segnaposto piè di pagina 3">
            <a:extLst>
              <a:ext uri="{FF2B5EF4-FFF2-40B4-BE49-F238E27FC236}">
                <a16:creationId xmlns:a16="http://schemas.microsoft.com/office/drawing/2014/main" id="{F1BDA62E-0B42-49A7-834F-561871800581}"/>
              </a:ext>
            </a:extLst>
          </p:cNvPr>
          <p:cNvSpPr>
            <a:spLocks noGrp="1"/>
          </p:cNvSpPr>
          <p:nvPr>
            <p:ph type="ftr" sz="quarter" idx="11"/>
          </p:nvPr>
        </p:nvSpPr>
        <p:spPr/>
        <p:txBody>
          <a:bodyPr/>
          <a:lstStyle>
            <a:lvl1pPr>
              <a:defRPr/>
            </a:lvl1pPr>
          </a:lstStyle>
          <a:p>
            <a:endParaRPr lang="it-IT" altLang="it-IT">
              <a:solidFill>
                <a:srgbClr val="FFFFFF"/>
              </a:solidFill>
            </a:endParaRPr>
          </a:p>
        </p:txBody>
      </p:sp>
      <p:sp>
        <p:nvSpPr>
          <p:cNvPr id="5" name="Segnaposto numero diapositiva 4">
            <a:extLst>
              <a:ext uri="{FF2B5EF4-FFF2-40B4-BE49-F238E27FC236}">
                <a16:creationId xmlns:a16="http://schemas.microsoft.com/office/drawing/2014/main" id="{7E22CA7A-2D55-4B37-B013-E0820C6A5BD3}"/>
              </a:ext>
            </a:extLst>
          </p:cNvPr>
          <p:cNvSpPr>
            <a:spLocks noGrp="1"/>
          </p:cNvSpPr>
          <p:nvPr>
            <p:ph type="sldNum" sz="quarter" idx="12"/>
          </p:nvPr>
        </p:nvSpPr>
        <p:spPr/>
        <p:txBody>
          <a:bodyPr/>
          <a:lstStyle>
            <a:lvl1pPr>
              <a:defRPr/>
            </a:lvl1pPr>
          </a:lstStyle>
          <a:p>
            <a:fld id="{445CA6B9-80F0-4EC2-BA70-5CECD9D2E8AC}"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11657407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F38DF65-5435-4013-92D6-CDCDE004B708}"/>
              </a:ext>
            </a:extLst>
          </p:cNvPr>
          <p:cNvSpPr>
            <a:spLocks noGrp="1"/>
          </p:cNvSpPr>
          <p:nvPr>
            <p:ph type="dt" sz="half" idx="10"/>
          </p:nvPr>
        </p:nvSpPr>
        <p:spPr/>
        <p:txBody>
          <a:bodyPr/>
          <a:lstStyle>
            <a:lvl1pPr>
              <a:defRPr/>
            </a:lvl1pPr>
          </a:lstStyle>
          <a:p>
            <a:endParaRPr lang="it-IT" altLang="it-IT">
              <a:solidFill>
                <a:srgbClr val="FFFFFF"/>
              </a:solidFill>
            </a:endParaRPr>
          </a:p>
        </p:txBody>
      </p:sp>
      <p:sp>
        <p:nvSpPr>
          <p:cNvPr id="3" name="Segnaposto piè di pagina 2">
            <a:extLst>
              <a:ext uri="{FF2B5EF4-FFF2-40B4-BE49-F238E27FC236}">
                <a16:creationId xmlns:a16="http://schemas.microsoft.com/office/drawing/2014/main" id="{014DA1D6-26C3-4110-946C-3C2E39AA8A57}"/>
              </a:ext>
            </a:extLst>
          </p:cNvPr>
          <p:cNvSpPr>
            <a:spLocks noGrp="1"/>
          </p:cNvSpPr>
          <p:nvPr>
            <p:ph type="ftr" sz="quarter" idx="11"/>
          </p:nvPr>
        </p:nvSpPr>
        <p:spPr/>
        <p:txBody>
          <a:bodyPr/>
          <a:lstStyle>
            <a:lvl1pPr>
              <a:defRPr/>
            </a:lvl1pPr>
          </a:lstStyle>
          <a:p>
            <a:endParaRPr lang="it-IT" altLang="it-IT">
              <a:solidFill>
                <a:srgbClr val="FFFFFF"/>
              </a:solidFill>
            </a:endParaRPr>
          </a:p>
        </p:txBody>
      </p:sp>
      <p:sp>
        <p:nvSpPr>
          <p:cNvPr id="4" name="Segnaposto numero diapositiva 3">
            <a:extLst>
              <a:ext uri="{FF2B5EF4-FFF2-40B4-BE49-F238E27FC236}">
                <a16:creationId xmlns:a16="http://schemas.microsoft.com/office/drawing/2014/main" id="{9C744150-9B5A-4A64-9A40-914F24744D41}"/>
              </a:ext>
            </a:extLst>
          </p:cNvPr>
          <p:cNvSpPr>
            <a:spLocks noGrp="1"/>
          </p:cNvSpPr>
          <p:nvPr>
            <p:ph type="sldNum" sz="quarter" idx="12"/>
          </p:nvPr>
        </p:nvSpPr>
        <p:spPr/>
        <p:txBody>
          <a:bodyPr/>
          <a:lstStyle>
            <a:lvl1pPr>
              <a:defRPr/>
            </a:lvl1pPr>
          </a:lstStyle>
          <a:p>
            <a:fld id="{801ABD5D-1763-4CB3-9F89-92791D000A04}"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5760640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74AE48-5E24-493A-9D27-0B30B33F272A}"/>
              </a:ext>
            </a:extLst>
          </p:cNvPr>
          <p:cNvSpPr>
            <a:spLocks noGrp="1"/>
          </p:cNvSpPr>
          <p:nvPr>
            <p:ph type="title"/>
          </p:nvPr>
        </p:nvSpPr>
        <p:spPr>
          <a:xfrm>
            <a:off x="630239" y="457200"/>
            <a:ext cx="2949575"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5B66498-3F46-4793-8B6E-6758F17243A1}"/>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8A4124B-81D0-4166-B603-479E7996E946}"/>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4EB4624-76E3-41C7-8283-87F4B72D3D61}"/>
              </a:ext>
            </a:extLst>
          </p:cNvPr>
          <p:cNvSpPr>
            <a:spLocks noGrp="1"/>
          </p:cNvSpPr>
          <p:nvPr>
            <p:ph type="dt" sz="half" idx="10"/>
          </p:nvPr>
        </p:nvSpPr>
        <p:spPr/>
        <p:txBody>
          <a:bodyPr/>
          <a:lstStyle>
            <a:lvl1pPr>
              <a:defRPr/>
            </a:lvl1pPr>
          </a:lstStyle>
          <a:p>
            <a:endParaRPr lang="it-IT" altLang="it-IT">
              <a:solidFill>
                <a:srgbClr val="FFFFFF"/>
              </a:solidFill>
            </a:endParaRPr>
          </a:p>
        </p:txBody>
      </p:sp>
      <p:sp>
        <p:nvSpPr>
          <p:cNvPr id="6" name="Segnaposto piè di pagina 5">
            <a:extLst>
              <a:ext uri="{FF2B5EF4-FFF2-40B4-BE49-F238E27FC236}">
                <a16:creationId xmlns:a16="http://schemas.microsoft.com/office/drawing/2014/main" id="{AD82C26D-B9E0-4741-8967-0D44E9D311D8}"/>
              </a:ext>
            </a:extLst>
          </p:cNvPr>
          <p:cNvSpPr>
            <a:spLocks noGrp="1"/>
          </p:cNvSpPr>
          <p:nvPr>
            <p:ph type="ftr" sz="quarter" idx="11"/>
          </p:nvPr>
        </p:nvSpPr>
        <p:spPr/>
        <p:txBody>
          <a:bodyPr/>
          <a:lstStyle>
            <a:lvl1pPr>
              <a:defRPr/>
            </a:lvl1pPr>
          </a:lstStyle>
          <a:p>
            <a:endParaRPr lang="it-IT" altLang="it-IT">
              <a:solidFill>
                <a:srgbClr val="FFFFFF"/>
              </a:solidFill>
            </a:endParaRPr>
          </a:p>
        </p:txBody>
      </p:sp>
      <p:sp>
        <p:nvSpPr>
          <p:cNvPr id="7" name="Segnaposto numero diapositiva 6">
            <a:extLst>
              <a:ext uri="{FF2B5EF4-FFF2-40B4-BE49-F238E27FC236}">
                <a16:creationId xmlns:a16="http://schemas.microsoft.com/office/drawing/2014/main" id="{7CD8A86D-2563-4520-A12B-D5AD57F6594B}"/>
              </a:ext>
            </a:extLst>
          </p:cNvPr>
          <p:cNvSpPr>
            <a:spLocks noGrp="1"/>
          </p:cNvSpPr>
          <p:nvPr>
            <p:ph type="sldNum" sz="quarter" idx="12"/>
          </p:nvPr>
        </p:nvSpPr>
        <p:spPr/>
        <p:txBody>
          <a:bodyPr/>
          <a:lstStyle>
            <a:lvl1pPr>
              <a:defRPr/>
            </a:lvl1pPr>
          </a:lstStyle>
          <a:p>
            <a:fld id="{905BD7A3-916F-478D-8073-9FEC34028489}"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60794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B6E1893-967C-4AF6-915F-D2110BF4B374}" type="datetimeFigureOut">
              <a:rPr lang="it-IT" smtClean="0"/>
              <a:t>11/11/2023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42943554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C4A0A8-6382-4249-9DA2-39C4DB85E729}"/>
              </a:ext>
            </a:extLst>
          </p:cNvPr>
          <p:cNvSpPr>
            <a:spLocks noGrp="1"/>
          </p:cNvSpPr>
          <p:nvPr>
            <p:ph type="title"/>
          </p:nvPr>
        </p:nvSpPr>
        <p:spPr>
          <a:xfrm>
            <a:off x="630239" y="457200"/>
            <a:ext cx="2949575"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9DB64BC-30AB-4FDB-AE9C-46FA1A358D53}"/>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D65B0CD7-704D-4102-8B5C-05AF581C6F1D}"/>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BA8ADEA-3A2F-4D73-A8CE-9BA503D18442}"/>
              </a:ext>
            </a:extLst>
          </p:cNvPr>
          <p:cNvSpPr>
            <a:spLocks noGrp="1"/>
          </p:cNvSpPr>
          <p:nvPr>
            <p:ph type="dt" sz="half" idx="10"/>
          </p:nvPr>
        </p:nvSpPr>
        <p:spPr/>
        <p:txBody>
          <a:bodyPr/>
          <a:lstStyle>
            <a:lvl1pPr>
              <a:defRPr/>
            </a:lvl1pPr>
          </a:lstStyle>
          <a:p>
            <a:endParaRPr lang="it-IT" altLang="it-IT">
              <a:solidFill>
                <a:srgbClr val="FFFFFF"/>
              </a:solidFill>
            </a:endParaRPr>
          </a:p>
        </p:txBody>
      </p:sp>
      <p:sp>
        <p:nvSpPr>
          <p:cNvPr id="6" name="Segnaposto piè di pagina 5">
            <a:extLst>
              <a:ext uri="{FF2B5EF4-FFF2-40B4-BE49-F238E27FC236}">
                <a16:creationId xmlns:a16="http://schemas.microsoft.com/office/drawing/2014/main" id="{E2E23CD7-74D9-44A9-9F4E-B2F7BB7D32A0}"/>
              </a:ext>
            </a:extLst>
          </p:cNvPr>
          <p:cNvSpPr>
            <a:spLocks noGrp="1"/>
          </p:cNvSpPr>
          <p:nvPr>
            <p:ph type="ftr" sz="quarter" idx="11"/>
          </p:nvPr>
        </p:nvSpPr>
        <p:spPr/>
        <p:txBody>
          <a:bodyPr/>
          <a:lstStyle>
            <a:lvl1pPr>
              <a:defRPr/>
            </a:lvl1pPr>
          </a:lstStyle>
          <a:p>
            <a:endParaRPr lang="it-IT" altLang="it-IT">
              <a:solidFill>
                <a:srgbClr val="FFFFFF"/>
              </a:solidFill>
            </a:endParaRPr>
          </a:p>
        </p:txBody>
      </p:sp>
      <p:sp>
        <p:nvSpPr>
          <p:cNvPr id="7" name="Segnaposto numero diapositiva 6">
            <a:extLst>
              <a:ext uri="{FF2B5EF4-FFF2-40B4-BE49-F238E27FC236}">
                <a16:creationId xmlns:a16="http://schemas.microsoft.com/office/drawing/2014/main" id="{C04A5A84-1521-41E0-8C96-6ABFFD28FE56}"/>
              </a:ext>
            </a:extLst>
          </p:cNvPr>
          <p:cNvSpPr>
            <a:spLocks noGrp="1"/>
          </p:cNvSpPr>
          <p:nvPr>
            <p:ph type="sldNum" sz="quarter" idx="12"/>
          </p:nvPr>
        </p:nvSpPr>
        <p:spPr/>
        <p:txBody>
          <a:bodyPr/>
          <a:lstStyle>
            <a:lvl1pPr>
              <a:defRPr/>
            </a:lvl1pPr>
          </a:lstStyle>
          <a:p>
            <a:fld id="{EA224D4E-10A0-4F97-8089-3FDCA158F552}"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685462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C8014E-2D60-4B1D-8FB7-422E3979CC2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A202C14-0F03-4DC7-A360-3B282692E43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6A000A-AB60-4D93-AF95-704468F009B9}"/>
              </a:ext>
            </a:extLst>
          </p:cNvPr>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piè di pagina 4">
            <a:extLst>
              <a:ext uri="{FF2B5EF4-FFF2-40B4-BE49-F238E27FC236}">
                <a16:creationId xmlns:a16="http://schemas.microsoft.com/office/drawing/2014/main" id="{9D1A4790-4C25-47F1-96A7-52CC446924B7}"/>
              </a:ext>
            </a:extLst>
          </p:cNvPr>
          <p:cNvSpPr>
            <a:spLocks noGrp="1"/>
          </p:cNvSpPr>
          <p:nvPr>
            <p:ph type="ftr" sz="quarter" idx="11"/>
          </p:nvPr>
        </p:nvSpPr>
        <p:spPr/>
        <p:txBody>
          <a:bodyPr/>
          <a:lstStyle>
            <a:lvl1pPr>
              <a:defRPr/>
            </a:lvl1pPr>
          </a:lstStyle>
          <a:p>
            <a:endParaRPr lang="it-IT" altLang="it-IT">
              <a:solidFill>
                <a:srgbClr val="FFFFFF"/>
              </a:solidFill>
            </a:endParaRPr>
          </a:p>
        </p:txBody>
      </p:sp>
      <p:sp>
        <p:nvSpPr>
          <p:cNvPr id="6" name="Segnaposto numero diapositiva 5">
            <a:extLst>
              <a:ext uri="{FF2B5EF4-FFF2-40B4-BE49-F238E27FC236}">
                <a16:creationId xmlns:a16="http://schemas.microsoft.com/office/drawing/2014/main" id="{6600F2E3-C85E-49B5-B2A7-6A4B26B51C45}"/>
              </a:ext>
            </a:extLst>
          </p:cNvPr>
          <p:cNvSpPr>
            <a:spLocks noGrp="1"/>
          </p:cNvSpPr>
          <p:nvPr>
            <p:ph type="sldNum" sz="quarter" idx="12"/>
          </p:nvPr>
        </p:nvSpPr>
        <p:spPr/>
        <p:txBody>
          <a:bodyPr/>
          <a:lstStyle>
            <a:lvl1pPr>
              <a:defRPr/>
            </a:lvl1pPr>
          </a:lstStyle>
          <a:p>
            <a:fld id="{8A257807-D6BE-4A92-9450-22A631AA6C06}"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42390865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2130D6F-E040-46BE-9918-5C5E393F05E9}"/>
              </a:ext>
            </a:extLst>
          </p:cNvPr>
          <p:cNvSpPr>
            <a:spLocks noGrp="1"/>
          </p:cNvSpPr>
          <p:nvPr>
            <p:ph type="title" orient="vert"/>
          </p:nvPr>
        </p:nvSpPr>
        <p:spPr>
          <a:xfrm>
            <a:off x="6515100" y="609600"/>
            <a:ext cx="1943100" cy="5486400"/>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098AA21-5EE1-4549-9B68-F1ABB018CC0D}"/>
              </a:ext>
            </a:extLst>
          </p:cNvPr>
          <p:cNvSpPr>
            <a:spLocks noGrp="1"/>
          </p:cNvSpPr>
          <p:nvPr>
            <p:ph type="body" orient="vert" idx="1"/>
          </p:nvPr>
        </p:nvSpPr>
        <p:spPr>
          <a:xfrm>
            <a:off x="685800" y="609600"/>
            <a:ext cx="5676900"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ABD136D-7A35-46CC-B070-3CA61D50AB6B}"/>
              </a:ext>
            </a:extLst>
          </p:cNvPr>
          <p:cNvSpPr>
            <a:spLocks noGrp="1"/>
          </p:cNvSpPr>
          <p:nvPr>
            <p:ph type="dt" sz="half" idx="10"/>
          </p:nvPr>
        </p:nvSpPr>
        <p:spPr/>
        <p:txBody>
          <a:bodyPr/>
          <a:lstStyle>
            <a:lvl1pPr>
              <a:defRPr/>
            </a:lvl1pPr>
          </a:lstStyle>
          <a:p>
            <a:endParaRPr lang="it-IT" altLang="it-IT">
              <a:solidFill>
                <a:srgbClr val="FFFFFF"/>
              </a:solidFill>
            </a:endParaRPr>
          </a:p>
        </p:txBody>
      </p:sp>
      <p:sp>
        <p:nvSpPr>
          <p:cNvPr id="5" name="Segnaposto piè di pagina 4">
            <a:extLst>
              <a:ext uri="{FF2B5EF4-FFF2-40B4-BE49-F238E27FC236}">
                <a16:creationId xmlns:a16="http://schemas.microsoft.com/office/drawing/2014/main" id="{B2483437-A989-4D03-BBA2-3AB13D83EA95}"/>
              </a:ext>
            </a:extLst>
          </p:cNvPr>
          <p:cNvSpPr>
            <a:spLocks noGrp="1"/>
          </p:cNvSpPr>
          <p:nvPr>
            <p:ph type="ftr" sz="quarter" idx="11"/>
          </p:nvPr>
        </p:nvSpPr>
        <p:spPr/>
        <p:txBody>
          <a:bodyPr/>
          <a:lstStyle>
            <a:lvl1pPr>
              <a:defRPr/>
            </a:lvl1pPr>
          </a:lstStyle>
          <a:p>
            <a:endParaRPr lang="it-IT" altLang="it-IT">
              <a:solidFill>
                <a:srgbClr val="FFFFFF"/>
              </a:solidFill>
            </a:endParaRPr>
          </a:p>
        </p:txBody>
      </p:sp>
      <p:sp>
        <p:nvSpPr>
          <p:cNvPr id="6" name="Segnaposto numero diapositiva 5">
            <a:extLst>
              <a:ext uri="{FF2B5EF4-FFF2-40B4-BE49-F238E27FC236}">
                <a16:creationId xmlns:a16="http://schemas.microsoft.com/office/drawing/2014/main" id="{54168C17-60B0-48A0-98C9-0029CD10C591}"/>
              </a:ext>
            </a:extLst>
          </p:cNvPr>
          <p:cNvSpPr>
            <a:spLocks noGrp="1"/>
          </p:cNvSpPr>
          <p:nvPr>
            <p:ph type="sldNum" sz="quarter" idx="12"/>
          </p:nvPr>
        </p:nvSpPr>
        <p:spPr/>
        <p:txBody>
          <a:bodyPr/>
          <a:lstStyle>
            <a:lvl1pPr>
              <a:defRPr/>
            </a:lvl1pPr>
          </a:lstStyle>
          <a:p>
            <a:fld id="{903A2092-BD6E-49D4-88BF-3EF55AE1991A}"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val="3017037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8CBD7A5-415D-496D-B070-2B7C42838DA0}"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EB9205A-6F27-4A98-AB5B-562810766E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733348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8CBD7A5-415D-496D-B070-2B7C42838DA0}"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EB9205A-6F27-4A98-AB5B-562810766E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703815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8CBD7A5-415D-496D-B070-2B7C42838DA0}"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EB9205A-6F27-4A98-AB5B-562810766E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625920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8CBD7A5-415D-496D-B070-2B7C42838DA0}" type="datetimeFigureOut">
              <a:rPr lang="it-IT" smtClean="0">
                <a:solidFill>
                  <a:prstClr val="black">
                    <a:tint val="75000"/>
                  </a:prstClr>
                </a:solidFill>
              </a:rPr>
              <a:pPr/>
              <a:t>11/11/2023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EB9205A-6F27-4A98-AB5B-562810766E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200966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8CBD7A5-415D-496D-B070-2B7C42838DA0}" type="datetimeFigureOut">
              <a:rPr lang="it-IT" smtClean="0">
                <a:solidFill>
                  <a:prstClr val="black">
                    <a:tint val="75000"/>
                  </a:prstClr>
                </a:solidFill>
              </a:rPr>
              <a:pPr/>
              <a:t>11/11/2023</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DEB9205A-6F27-4A98-AB5B-562810766E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546465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8CBD7A5-415D-496D-B070-2B7C42838DA0}" type="datetimeFigureOut">
              <a:rPr lang="it-IT" smtClean="0">
                <a:solidFill>
                  <a:prstClr val="black">
                    <a:tint val="75000"/>
                  </a:prstClr>
                </a:solidFill>
              </a:rPr>
              <a:pPr/>
              <a:t>11/11/2023</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DEB9205A-6F27-4A98-AB5B-562810766E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701210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8CBD7A5-415D-496D-B070-2B7C42838DA0}" type="datetimeFigureOut">
              <a:rPr lang="it-IT" smtClean="0">
                <a:solidFill>
                  <a:prstClr val="black">
                    <a:tint val="75000"/>
                  </a:prstClr>
                </a:solidFill>
              </a:rPr>
              <a:pPr/>
              <a:t>11/11/2023</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EB9205A-6F27-4A98-AB5B-562810766E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9120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B6E1893-967C-4AF6-915F-D2110BF4B374}" type="datetimeFigureOut">
              <a:rPr lang="it-IT" smtClean="0"/>
              <a:t>11/11/2023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26578172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8CBD7A5-415D-496D-B070-2B7C42838DA0}" type="datetimeFigureOut">
              <a:rPr lang="it-IT" smtClean="0">
                <a:solidFill>
                  <a:prstClr val="black">
                    <a:tint val="75000"/>
                  </a:prstClr>
                </a:solidFill>
              </a:rPr>
              <a:pPr/>
              <a:t>11/11/2023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EB9205A-6F27-4A98-AB5B-562810766E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0754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8CBD7A5-415D-496D-B070-2B7C42838DA0}" type="datetimeFigureOut">
              <a:rPr lang="it-IT" smtClean="0">
                <a:solidFill>
                  <a:prstClr val="black">
                    <a:tint val="75000"/>
                  </a:prstClr>
                </a:solidFill>
              </a:rPr>
              <a:pPr/>
              <a:t>11/11/2023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DEB9205A-6F27-4A98-AB5B-562810766E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586688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8CBD7A5-415D-496D-B070-2B7C42838DA0}"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EB9205A-6F27-4A98-AB5B-562810766E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969175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8CBD7A5-415D-496D-B070-2B7C42838DA0}"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DEB9205A-6F27-4A98-AB5B-562810766E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194090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84D4003-F03B-4A18-9CE8-A4A0BAD2C7E6}" type="datetimeFigureOut">
              <a:rPr lang="it-IT" smtClean="0"/>
              <a:t>11/11/2023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900C35-E182-4FAB-AD9C-A3FDCA087E13}" type="slidenum">
              <a:rPr lang="it-IT" smtClean="0"/>
              <a:t>‹N›</a:t>
            </a:fld>
            <a:endParaRPr lang="it-IT"/>
          </a:p>
        </p:txBody>
      </p:sp>
    </p:spTree>
    <p:extLst>
      <p:ext uri="{BB962C8B-B14F-4D97-AF65-F5344CB8AC3E}">
        <p14:creationId xmlns:p14="http://schemas.microsoft.com/office/powerpoint/2010/main" val="26494155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84D4003-F03B-4A18-9CE8-A4A0BAD2C7E6}" type="datetimeFigureOut">
              <a:rPr lang="it-IT" smtClean="0"/>
              <a:t>11/11/2023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900C35-E182-4FAB-AD9C-A3FDCA087E13}" type="slidenum">
              <a:rPr lang="it-IT" smtClean="0"/>
              <a:t>‹N›</a:t>
            </a:fld>
            <a:endParaRPr lang="it-IT"/>
          </a:p>
        </p:txBody>
      </p:sp>
    </p:spTree>
    <p:extLst>
      <p:ext uri="{BB962C8B-B14F-4D97-AF65-F5344CB8AC3E}">
        <p14:creationId xmlns:p14="http://schemas.microsoft.com/office/powerpoint/2010/main" val="32878420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984D4003-F03B-4A18-9CE8-A4A0BAD2C7E6}" type="datetimeFigureOut">
              <a:rPr lang="it-IT" smtClean="0"/>
              <a:t>11/11/2023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900C35-E182-4FAB-AD9C-A3FDCA087E13}" type="slidenum">
              <a:rPr lang="it-IT" smtClean="0"/>
              <a:t>‹N›</a:t>
            </a:fld>
            <a:endParaRPr lang="it-IT"/>
          </a:p>
        </p:txBody>
      </p:sp>
    </p:spTree>
    <p:extLst>
      <p:ext uri="{BB962C8B-B14F-4D97-AF65-F5344CB8AC3E}">
        <p14:creationId xmlns:p14="http://schemas.microsoft.com/office/powerpoint/2010/main" val="30656789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84D4003-F03B-4A18-9CE8-A4A0BAD2C7E6}" type="datetimeFigureOut">
              <a:rPr lang="it-IT" smtClean="0"/>
              <a:t>11/11/2023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900C35-E182-4FAB-AD9C-A3FDCA087E13}" type="slidenum">
              <a:rPr lang="it-IT" smtClean="0"/>
              <a:t>‹N›</a:t>
            </a:fld>
            <a:endParaRPr lang="it-IT"/>
          </a:p>
        </p:txBody>
      </p:sp>
    </p:spTree>
    <p:extLst>
      <p:ext uri="{BB962C8B-B14F-4D97-AF65-F5344CB8AC3E}">
        <p14:creationId xmlns:p14="http://schemas.microsoft.com/office/powerpoint/2010/main" val="39201177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84D4003-F03B-4A18-9CE8-A4A0BAD2C7E6}" type="datetimeFigureOut">
              <a:rPr lang="it-IT" smtClean="0"/>
              <a:t>11/11/2023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5900C35-E182-4FAB-AD9C-A3FDCA087E13}" type="slidenum">
              <a:rPr lang="it-IT" smtClean="0"/>
              <a:t>‹N›</a:t>
            </a:fld>
            <a:endParaRPr lang="it-IT"/>
          </a:p>
        </p:txBody>
      </p:sp>
    </p:spTree>
    <p:extLst>
      <p:ext uri="{BB962C8B-B14F-4D97-AF65-F5344CB8AC3E}">
        <p14:creationId xmlns:p14="http://schemas.microsoft.com/office/powerpoint/2010/main" val="17193534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984D4003-F03B-4A18-9CE8-A4A0BAD2C7E6}" type="datetimeFigureOut">
              <a:rPr lang="it-IT" smtClean="0"/>
              <a:t>11/11/2023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5900C35-E182-4FAB-AD9C-A3FDCA087E13}" type="slidenum">
              <a:rPr lang="it-IT" smtClean="0"/>
              <a:t>‹N›</a:t>
            </a:fld>
            <a:endParaRPr lang="it-IT"/>
          </a:p>
        </p:txBody>
      </p:sp>
    </p:spTree>
    <p:extLst>
      <p:ext uri="{BB962C8B-B14F-4D97-AF65-F5344CB8AC3E}">
        <p14:creationId xmlns:p14="http://schemas.microsoft.com/office/powerpoint/2010/main" val="788522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B6E1893-967C-4AF6-915F-D2110BF4B374}" type="datetimeFigureOut">
              <a:rPr lang="it-IT" smtClean="0"/>
              <a:t>11/11/2023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30257459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D4003-F03B-4A18-9CE8-A4A0BAD2C7E6}" type="datetimeFigureOut">
              <a:rPr lang="it-IT" smtClean="0"/>
              <a:t>11/11/2023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5900C35-E182-4FAB-AD9C-A3FDCA087E13}" type="slidenum">
              <a:rPr lang="it-IT" smtClean="0"/>
              <a:t>‹N›</a:t>
            </a:fld>
            <a:endParaRPr lang="it-IT"/>
          </a:p>
        </p:txBody>
      </p:sp>
    </p:spTree>
    <p:extLst>
      <p:ext uri="{BB962C8B-B14F-4D97-AF65-F5344CB8AC3E}">
        <p14:creationId xmlns:p14="http://schemas.microsoft.com/office/powerpoint/2010/main" val="29553829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984D4003-F03B-4A18-9CE8-A4A0BAD2C7E6}" type="datetimeFigureOut">
              <a:rPr lang="it-IT" smtClean="0"/>
              <a:t>11/11/2023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900C35-E182-4FAB-AD9C-A3FDCA087E13}" type="slidenum">
              <a:rPr lang="it-IT" smtClean="0"/>
              <a:t>‹N›</a:t>
            </a:fld>
            <a:endParaRPr lang="it-IT"/>
          </a:p>
        </p:txBody>
      </p:sp>
    </p:spTree>
    <p:extLst>
      <p:ext uri="{BB962C8B-B14F-4D97-AF65-F5344CB8AC3E}">
        <p14:creationId xmlns:p14="http://schemas.microsoft.com/office/powerpoint/2010/main" val="22630461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984D4003-F03B-4A18-9CE8-A4A0BAD2C7E6}" type="datetimeFigureOut">
              <a:rPr lang="it-IT" smtClean="0"/>
              <a:t>11/11/2023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900C35-E182-4FAB-AD9C-A3FDCA087E13}" type="slidenum">
              <a:rPr lang="it-IT" smtClean="0"/>
              <a:t>‹N›</a:t>
            </a:fld>
            <a:endParaRPr lang="it-IT"/>
          </a:p>
        </p:txBody>
      </p:sp>
    </p:spTree>
    <p:extLst>
      <p:ext uri="{BB962C8B-B14F-4D97-AF65-F5344CB8AC3E}">
        <p14:creationId xmlns:p14="http://schemas.microsoft.com/office/powerpoint/2010/main" val="28667518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84D4003-F03B-4A18-9CE8-A4A0BAD2C7E6}" type="datetimeFigureOut">
              <a:rPr lang="it-IT" smtClean="0"/>
              <a:t>11/11/2023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900C35-E182-4FAB-AD9C-A3FDCA087E13}" type="slidenum">
              <a:rPr lang="it-IT" smtClean="0"/>
              <a:t>‹N›</a:t>
            </a:fld>
            <a:endParaRPr lang="it-IT"/>
          </a:p>
        </p:txBody>
      </p:sp>
    </p:spTree>
    <p:extLst>
      <p:ext uri="{BB962C8B-B14F-4D97-AF65-F5344CB8AC3E}">
        <p14:creationId xmlns:p14="http://schemas.microsoft.com/office/powerpoint/2010/main" val="27916784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84D4003-F03B-4A18-9CE8-A4A0BAD2C7E6}" type="datetimeFigureOut">
              <a:rPr lang="it-IT" smtClean="0"/>
              <a:t>11/11/2023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900C35-E182-4FAB-AD9C-A3FDCA087E13}" type="slidenum">
              <a:rPr lang="it-IT" smtClean="0"/>
              <a:t>‹N›</a:t>
            </a:fld>
            <a:endParaRPr lang="it-IT"/>
          </a:p>
        </p:txBody>
      </p:sp>
    </p:spTree>
    <p:extLst>
      <p:ext uri="{BB962C8B-B14F-4D97-AF65-F5344CB8AC3E}">
        <p14:creationId xmlns:p14="http://schemas.microsoft.com/office/powerpoint/2010/main" val="1874570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1909481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FF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911522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251575"/>
            <a:ext cx="2133600" cy="476250"/>
          </a:xfrm>
        </p:spPr>
        <p:txBody>
          <a:bodyPr/>
          <a:lstStyle>
            <a:lvl1pPr>
              <a:defRPr/>
            </a:lvl1pPr>
          </a:lstStyle>
          <a:p>
            <a:endParaRPr lang="it-IT" altLang="it-IT">
              <a:solidFill>
                <a:srgbClr val="FFFFFF"/>
              </a:solidFill>
            </a:endParaRPr>
          </a:p>
        </p:txBody>
      </p:sp>
      <p:sp>
        <p:nvSpPr>
          <p:cNvPr id="6" name="Segnaposto numero diapositiva 5"/>
          <p:cNvSpPr>
            <a:spLocks noGrp="1"/>
          </p:cNvSpPr>
          <p:nvPr>
            <p:ph type="sldNum" sz="quarter" idx="11"/>
          </p:nvPr>
        </p:nvSpPr>
        <p:spPr>
          <a:xfrm>
            <a:off x="6553200" y="6248400"/>
            <a:ext cx="2133600" cy="476250"/>
          </a:xfrm>
        </p:spPr>
        <p:txBody>
          <a:bodyPr/>
          <a:lstStyle>
            <a:lvl1pPr>
              <a:defRPr/>
            </a:lvl1pPr>
          </a:lstStyle>
          <a:p>
            <a:fld id="{B94EB126-11CC-4774-826E-EDF8F9CB939D}" type="slidenum">
              <a:rPr lang="it-IT" altLang="it-IT">
                <a:solidFill>
                  <a:srgbClr val="FFFFFF"/>
                </a:solidFill>
              </a:rPr>
              <a:pPr/>
              <a:t>‹N›</a:t>
            </a:fld>
            <a:endParaRPr lang="it-IT" altLang="it-IT">
              <a:solidFill>
                <a:srgbClr val="FFFFFF"/>
              </a:solidFill>
            </a:endParaRPr>
          </a:p>
        </p:txBody>
      </p:sp>
      <p:sp>
        <p:nvSpPr>
          <p:cNvPr id="7" name="Segnaposto piè di pagina 6"/>
          <p:cNvSpPr>
            <a:spLocks noGrp="1"/>
          </p:cNvSpPr>
          <p:nvPr>
            <p:ph type="ftr" sz="quarter" idx="12"/>
          </p:nvPr>
        </p:nvSpPr>
        <p:spPr>
          <a:xfrm>
            <a:off x="3124200" y="6248400"/>
            <a:ext cx="2895600" cy="476250"/>
          </a:xfrm>
        </p:spPr>
        <p:txBody>
          <a:bodyPr/>
          <a:lstStyle>
            <a:lvl1pPr>
              <a:defRPr/>
            </a:lvl1pPr>
          </a:lstStyle>
          <a:p>
            <a:endParaRPr lang="it-IT" altLang="it-IT">
              <a:solidFill>
                <a:srgbClr val="FFFFFF"/>
              </a:solidFill>
            </a:endParaRPr>
          </a:p>
        </p:txBody>
      </p:sp>
    </p:spTree>
    <p:extLst>
      <p:ext uri="{BB962C8B-B14F-4D97-AF65-F5344CB8AC3E}">
        <p14:creationId xmlns:p14="http://schemas.microsoft.com/office/powerpoint/2010/main" val="1277174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6E1893-967C-4AF6-915F-D2110BF4B374}" type="datetimeFigureOut">
              <a:rPr lang="it-IT" smtClean="0"/>
              <a:t>11/11/2023</a:t>
            </a:fld>
            <a:endParaRPr lang="it-IT"/>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8E9F7A-6B40-4129-8CD9-7EBD0F06BB49}" type="slidenum">
              <a:rPr lang="it-IT" smtClean="0"/>
              <a:t>‹N›</a:t>
            </a:fld>
            <a:endParaRPr lang="it-IT"/>
          </a:p>
        </p:txBody>
      </p:sp>
    </p:spTree>
    <p:extLst>
      <p:ext uri="{BB962C8B-B14F-4D97-AF65-F5344CB8AC3E}">
        <p14:creationId xmlns:p14="http://schemas.microsoft.com/office/powerpoint/2010/main" val="2589572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900" b="0">
                <a:latin typeface="Arial" panose="020B0604020202020204" pitchFamily="34" charset="0"/>
              </a:defRPr>
            </a:lvl1pPr>
          </a:lstStyle>
          <a:p>
            <a:pPr fontAlgn="base">
              <a:spcAft>
                <a:spcPct val="0"/>
              </a:spcAft>
            </a:pPr>
            <a:endParaRPr lang="it-IT" altLang="it-IT">
              <a:solidFill>
                <a:srgbClr val="FFFFFF"/>
              </a:solidFill>
            </a:endParaRPr>
          </a:p>
        </p:txBody>
      </p:sp>
      <p:sp>
        <p:nvSpPr>
          <p:cNvPr id="13209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900" b="0">
                <a:latin typeface="Arial" panose="020B0604020202020204" pitchFamily="34" charset="0"/>
              </a:defRPr>
            </a:lvl1pPr>
          </a:lstStyle>
          <a:p>
            <a:pPr fontAlgn="base">
              <a:spcAft>
                <a:spcPct val="0"/>
              </a:spcAft>
            </a:pPr>
            <a:fld id="{CAF59C20-B3D5-4D42-9B01-DB322489ED36}" type="slidenum">
              <a:rPr lang="it-IT" altLang="it-IT" smtClean="0">
                <a:solidFill>
                  <a:srgbClr val="FFFFFF"/>
                </a:solidFill>
              </a:rPr>
              <a:pPr fontAlgn="base">
                <a:spcAft>
                  <a:spcPct val="0"/>
                </a:spcAft>
              </a:pPr>
              <a:t>‹N›</a:t>
            </a:fld>
            <a:endParaRPr lang="it-IT" altLang="it-IT">
              <a:solidFill>
                <a:srgbClr val="FFFFFF"/>
              </a:solidFill>
            </a:endParaRPr>
          </a:p>
        </p:txBody>
      </p:sp>
      <p:grpSp>
        <p:nvGrpSpPr>
          <p:cNvPr id="132100" name="Group 4"/>
          <p:cNvGrpSpPr>
            <a:grpSpLocks/>
          </p:cNvGrpSpPr>
          <p:nvPr/>
        </p:nvGrpSpPr>
        <p:grpSpPr bwMode="auto">
          <a:xfrm>
            <a:off x="1" y="2"/>
            <a:ext cx="9140825" cy="6850063"/>
            <a:chOff x="0" y="0"/>
            <a:chExt cx="5758" cy="4315"/>
          </a:xfrm>
        </p:grpSpPr>
        <p:grpSp>
          <p:nvGrpSpPr>
            <p:cNvPr id="132101" name="Group 5"/>
            <p:cNvGrpSpPr>
              <a:grpSpLocks/>
            </p:cNvGrpSpPr>
            <p:nvPr userDrawn="1"/>
          </p:nvGrpSpPr>
          <p:grpSpPr bwMode="auto">
            <a:xfrm>
              <a:off x="1728" y="2230"/>
              <a:ext cx="4027" cy="2085"/>
              <a:chOff x="1728" y="2230"/>
              <a:chExt cx="4027" cy="2085"/>
            </a:xfrm>
          </p:grpSpPr>
          <p:sp>
            <p:nvSpPr>
              <p:cNvPr id="13210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210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210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2105"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210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grpSp>
        <p:sp>
          <p:nvSpPr>
            <p:cNvPr id="13210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2108"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grpSp>
      <p:sp>
        <p:nvSpPr>
          <p:cNvPr id="13210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3211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defRPr sz="900" b="0">
                <a:latin typeface="Arial" panose="020B0604020202020204" pitchFamily="34" charset="0"/>
              </a:defRPr>
            </a:lvl1pPr>
          </a:lstStyle>
          <a:p>
            <a:pPr fontAlgn="base">
              <a:spcAft>
                <a:spcPct val="0"/>
              </a:spcAft>
            </a:pPr>
            <a:endParaRPr lang="it-IT" altLang="it-IT">
              <a:solidFill>
                <a:srgbClr val="FFFFFF"/>
              </a:solidFill>
            </a:endParaRPr>
          </a:p>
        </p:txBody>
      </p:sp>
      <p:sp>
        <p:nvSpPr>
          <p:cNvPr id="132111" name="Rectangle 15"/>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extLst>
      <p:ext uri="{BB962C8B-B14F-4D97-AF65-F5344CB8AC3E}">
        <p14:creationId xmlns:p14="http://schemas.microsoft.com/office/powerpoint/2010/main" val="595445459"/>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transition/>
  <p:txStyles>
    <p:titleStyle>
      <a:lvl1pPr algn="ctr" rtl="0" fontAlgn="base">
        <a:spcBef>
          <a:spcPct val="0"/>
        </a:spcBef>
        <a:spcAft>
          <a:spcPct val="0"/>
        </a:spcAft>
        <a:defRPr sz="33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3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33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33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3300" b="1">
          <a:solidFill>
            <a:schemeClr val="tx2"/>
          </a:solidFill>
          <a:effectLst>
            <a:outerShdw blurRad="38100" dist="38100" dir="2700000" algn="tl">
              <a:srgbClr val="000000"/>
            </a:outerShdw>
          </a:effectLst>
          <a:latin typeface="Garamond" panose="02020404030301010803" pitchFamily="18" charset="0"/>
        </a:defRPr>
      </a:lvl5pPr>
      <a:lvl6pPr marL="342900" algn="ctr" rtl="0" fontAlgn="base">
        <a:spcBef>
          <a:spcPct val="0"/>
        </a:spcBef>
        <a:spcAft>
          <a:spcPct val="0"/>
        </a:spcAft>
        <a:defRPr sz="3300" b="1">
          <a:solidFill>
            <a:schemeClr val="tx2"/>
          </a:solidFill>
          <a:effectLst>
            <a:outerShdw blurRad="38100" dist="38100" dir="2700000" algn="tl">
              <a:srgbClr val="000000"/>
            </a:outerShdw>
          </a:effectLst>
          <a:latin typeface="Garamond" panose="02020404030301010803" pitchFamily="18" charset="0"/>
        </a:defRPr>
      </a:lvl6pPr>
      <a:lvl7pPr marL="685800" algn="ctr" rtl="0" fontAlgn="base">
        <a:spcBef>
          <a:spcPct val="0"/>
        </a:spcBef>
        <a:spcAft>
          <a:spcPct val="0"/>
        </a:spcAft>
        <a:defRPr sz="3300" b="1">
          <a:solidFill>
            <a:schemeClr val="tx2"/>
          </a:solidFill>
          <a:effectLst>
            <a:outerShdw blurRad="38100" dist="38100" dir="2700000" algn="tl">
              <a:srgbClr val="000000"/>
            </a:outerShdw>
          </a:effectLst>
          <a:latin typeface="Garamond" panose="02020404030301010803" pitchFamily="18" charset="0"/>
        </a:defRPr>
      </a:lvl7pPr>
      <a:lvl8pPr marL="1028700" algn="ctr" rtl="0" fontAlgn="base">
        <a:spcBef>
          <a:spcPct val="0"/>
        </a:spcBef>
        <a:spcAft>
          <a:spcPct val="0"/>
        </a:spcAft>
        <a:defRPr sz="3300" b="1">
          <a:solidFill>
            <a:schemeClr val="tx2"/>
          </a:solidFill>
          <a:effectLst>
            <a:outerShdw blurRad="38100" dist="38100" dir="2700000" algn="tl">
              <a:srgbClr val="000000"/>
            </a:outerShdw>
          </a:effectLst>
          <a:latin typeface="Garamond" panose="02020404030301010803" pitchFamily="18" charset="0"/>
        </a:defRPr>
      </a:lvl8pPr>
      <a:lvl9pPr marL="1371600" algn="ctr" rtl="0" fontAlgn="base">
        <a:spcBef>
          <a:spcPct val="0"/>
        </a:spcBef>
        <a:spcAft>
          <a:spcPct val="0"/>
        </a:spcAft>
        <a:defRPr sz="3300" b="1">
          <a:solidFill>
            <a:schemeClr val="tx2"/>
          </a:solidFill>
          <a:effectLst>
            <a:outerShdw blurRad="38100" dist="38100" dir="2700000" algn="tl">
              <a:srgbClr val="000000"/>
            </a:outerShdw>
          </a:effectLst>
          <a:latin typeface="Garamond" panose="02020404030301010803" pitchFamily="18" charset="0"/>
        </a:defRPr>
      </a:lvl9pPr>
    </p:titleStyle>
    <p:bodyStyle>
      <a:lvl1pPr marL="257175" indent="-257175" algn="l" rtl="0" fontAlgn="base">
        <a:spcBef>
          <a:spcPct val="20000"/>
        </a:spcBef>
        <a:spcAft>
          <a:spcPct val="0"/>
        </a:spcAft>
        <a:buClr>
          <a:schemeClr val="hlink"/>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1pPr>
      <a:lvl2pPr marL="557213" indent="-214313" algn="l" rtl="0" fontAlgn="base">
        <a:spcBef>
          <a:spcPct val="20000"/>
        </a:spcBef>
        <a:spcAft>
          <a:spcPct val="0"/>
        </a:spcAft>
        <a:buClr>
          <a:schemeClr val="accent2"/>
        </a:buClr>
        <a:buSzPct val="70000"/>
        <a:buFont typeface="Wingdings" panose="05000000000000000000" pitchFamily="2" charset="2"/>
        <a:buChar char="n"/>
        <a:defRPr sz="2100" kern="1200">
          <a:solidFill>
            <a:schemeClr val="tx1"/>
          </a:solidFill>
          <a:effectLst>
            <a:outerShdw blurRad="38100" dist="38100" dir="2700000" algn="tl">
              <a:srgbClr val="000000"/>
            </a:outerShdw>
          </a:effectLst>
          <a:latin typeface="+mn-lt"/>
          <a:ea typeface="+mn-ea"/>
          <a:cs typeface="+mn-cs"/>
        </a:defRPr>
      </a:lvl2pPr>
      <a:lvl3pPr marL="857250" indent="-171450" algn="l" rtl="0" fontAlgn="base">
        <a:spcBef>
          <a:spcPct val="20000"/>
        </a:spcBef>
        <a:spcAft>
          <a:spcPct val="0"/>
        </a:spcAft>
        <a:buClr>
          <a:schemeClr val="tx2"/>
        </a:buClr>
        <a:buSzPct val="70000"/>
        <a:buFont typeface="Wingdings" panose="05000000000000000000" pitchFamily="2" charset="2"/>
        <a:buChar char="n"/>
        <a:defRPr sz="1800" kern="1200">
          <a:solidFill>
            <a:schemeClr val="tx1"/>
          </a:solidFill>
          <a:effectLst>
            <a:outerShdw blurRad="38100" dist="38100" dir="2700000" algn="tl">
              <a:srgbClr val="000000"/>
            </a:outerShdw>
          </a:effectLst>
          <a:latin typeface="+mn-lt"/>
          <a:ea typeface="+mn-ea"/>
          <a:cs typeface="+mn-cs"/>
        </a:defRPr>
      </a:lvl3pPr>
      <a:lvl4pPr marL="1200150" indent="-171450" algn="l" rtl="0" fontAlgn="base">
        <a:spcBef>
          <a:spcPct val="20000"/>
        </a:spcBef>
        <a:spcAft>
          <a:spcPct val="0"/>
        </a:spcAft>
        <a:buClr>
          <a:schemeClr val="accent2"/>
        </a:buClr>
        <a:buSzPct val="70000"/>
        <a:buFont typeface="Wingdings" panose="05000000000000000000" pitchFamily="2" charset="2"/>
        <a:buChar char="n"/>
        <a:defRPr sz="1500" kern="1200">
          <a:solidFill>
            <a:schemeClr val="tx1"/>
          </a:solidFill>
          <a:effectLst>
            <a:outerShdw blurRad="38100" dist="38100" dir="2700000" algn="tl">
              <a:srgbClr val="000000"/>
            </a:outerShdw>
          </a:effectLst>
          <a:latin typeface="+mn-lt"/>
          <a:ea typeface="+mn-ea"/>
          <a:cs typeface="+mn-cs"/>
        </a:defRPr>
      </a:lvl4pPr>
      <a:lvl5pPr marL="1543050" indent="-171450" algn="l" rtl="0" fontAlgn="base">
        <a:spcBef>
          <a:spcPct val="20000"/>
        </a:spcBef>
        <a:spcAft>
          <a:spcPct val="0"/>
        </a:spcAft>
        <a:buClr>
          <a:schemeClr val="hlink"/>
        </a:buClr>
        <a:buSzPct val="70000"/>
        <a:buFont typeface="Wingdings" panose="05000000000000000000" pitchFamily="2" charset="2"/>
        <a:buChar char="n"/>
        <a:defRPr sz="1500" kern="1200">
          <a:solidFill>
            <a:schemeClr val="tx1"/>
          </a:solidFill>
          <a:effectLst>
            <a:outerShdw blurRad="38100" dist="38100" dir="2700000" algn="tl">
              <a:srgbClr val="000000"/>
            </a:outerShdw>
          </a:effectLst>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0052384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52EBD2-22CA-4672-A4DF-84663303CFB5}"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7AAB44-92BF-43EA-A5D2-804E2A50321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6075337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900" b="0">
                <a:latin typeface="Arial" panose="020B0604020202020204" pitchFamily="34" charset="0"/>
              </a:defRPr>
            </a:lvl1pPr>
          </a:lstStyle>
          <a:p>
            <a:pPr fontAlgn="base">
              <a:spcAft>
                <a:spcPct val="0"/>
              </a:spcAft>
            </a:pPr>
            <a:endParaRPr lang="it-IT" altLang="it-IT">
              <a:solidFill>
                <a:srgbClr val="FFFFFF"/>
              </a:solidFill>
            </a:endParaRPr>
          </a:p>
        </p:txBody>
      </p:sp>
      <p:sp>
        <p:nvSpPr>
          <p:cNvPr id="13209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900" b="0">
                <a:latin typeface="Arial" panose="020B0604020202020204" pitchFamily="34" charset="0"/>
              </a:defRPr>
            </a:lvl1pPr>
          </a:lstStyle>
          <a:p>
            <a:pPr fontAlgn="base">
              <a:spcAft>
                <a:spcPct val="0"/>
              </a:spcAft>
            </a:pPr>
            <a:fld id="{CAF59C20-B3D5-4D42-9B01-DB322489ED36}" type="slidenum">
              <a:rPr lang="it-IT" altLang="it-IT" smtClean="0">
                <a:solidFill>
                  <a:srgbClr val="FFFFFF"/>
                </a:solidFill>
              </a:rPr>
              <a:pPr fontAlgn="base">
                <a:spcAft>
                  <a:spcPct val="0"/>
                </a:spcAft>
              </a:pPr>
              <a:t>‹N›</a:t>
            </a:fld>
            <a:endParaRPr lang="it-IT" altLang="it-IT">
              <a:solidFill>
                <a:srgbClr val="FFFFFF"/>
              </a:solidFill>
            </a:endParaRPr>
          </a:p>
        </p:txBody>
      </p:sp>
      <p:grpSp>
        <p:nvGrpSpPr>
          <p:cNvPr id="132100" name="Group 4"/>
          <p:cNvGrpSpPr>
            <a:grpSpLocks/>
          </p:cNvGrpSpPr>
          <p:nvPr/>
        </p:nvGrpSpPr>
        <p:grpSpPr bwMode="auto">
          <a:xfrm>
            <a:off x="1" y="2"/>
            <a:ext cx="9140825" cy="6850063"/>
            <a:chOff x="0" y="0"/>
            <a:chExt cx="5758" cy="4315"/>
          </a:xfrm>
        </p:grpSpPr>
        <p:grpSp>
          <p:nvGrpSpPr>
            <p:cNvPr id="132101" name="Group 5"/>
            <p:cNvGrpSpPr>
              <a:grpSpLocks/>
            </p:cNvGrpSpPr>
            <p:nvPr userDrawn="1"/>
          </p:nvGrpSpPr>
          <p:grpSpPr bwMode="auto">
            <a:xfrm>
              <a:off x="1728" y="2230"/>
              <a:ext cx="4027" cy="2085"/>
              <a:chOff x="1728" y="2230"/>
              <a:chExt cx="4027" cy="2085"/>
            </a:xfrm>
          </p:grpSpPr>
          <p:sp>
            <p:nvSpPr>
              <p:cNvPr id="13210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210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210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2105"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210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grpSp>
        <p:sp>
          <p:nvSpPr>
            <p:cNvPr id="13210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32108"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grpSp>
      <p:sp>
        <p:nvSpPr>
          <p:cNvPr id="13210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3211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defRPr sz="900" b="0">
                <a:latin typeface="Arial" panose="020B0604020202020204" pitchFamily="34" charset="0"/>
              </a:defRPr>
            </a:lvl1pPr>
          </a:lstStyle>
          <a:p>
            <a:pPr fontAlgn="base">
              <a:spcAft>
                <a:spcPct val="0"/>
              </a:spcAft>
            </a:pPr>
            <a:endParaRPr lang="it-IT" altLang="it-IT">
              <a:solidFill>
                <a:srgbClr val="FFFFFF"/>
              </a:solidFill>
            </a:endParaRPr>
          </a:p>
        </p:txBody>
      </p:sp>
      <p:sp>
        <p:nvSpPr>
          <p:cNvPr id="132111" name="Rectangle 15"/>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extLst>
      <p:ext uri="{BB962C8B-B14F-4D97-AF65-F5344CB8AC3E}">
        <p14:creationId xmlns:p14="http://schemas.microsoft.com/office/powerpoint/2010/main" val="2825655158"/>
      </p:ext>
    </p:extLst>
  </p:cSld>
  <p:clrMap bg1="dk2" tx1="lt1" bg2="dk1"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transition/>
  <p:txStyles>
    <p:titleStyle>
      <a:lvl1pPr algn="ctr" rtl="0" fontAlgn="base">
        <a:spcBef>
          <a:spcPct val="0"/>
        </a:spcBef>
        <a:spcAft>
          <a:spcPct val="0"/>
        </a:spcAft>
        <a:defRPr sz="33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3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33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33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3300" b="1">
          <a:solidFill>
            <a:schemeClr val="tx2"/>
          </a:solidFill>
          <a:effectLst>
            <a:outerShdw blurRad="38100" dist="38100" dir="2700000" algn="tl">
              <a:srgbClr val="000000"/>
            </a:outerShdw>
          </a:effectLst>
          <a:latin typeface="Garamond" panose="02020404030301010803" pitchFamily="18" charset="0"/>
        </a:defRPr>
      </a:lvl5pPr>
      <a:lvl6pPr marL="342900" algn="ctr" rtl="0" fontAlgn="base">
        <a:spcBef>
          <a:spcPct val="0"/>
        </a:spcBef>
        <a:spcAft>
          <a:spcPct val="0"/>
        </a:spcAft>
        <a:defRPr sz="3300" b="1">
          <a:solidFill>
            <a:schemeClr val="tx2"/>
          </a:solidFill>
          <a:effectLst>
            <a:outerShdw blurRad="38100" dist="38100" dir="2700000" algn="tl">
              <a:srgbClr val="000000"/>
            </a:outerShdw>
          </a:effectLst>
          <a:latin typeface="Garamond" panose="02020404030301010803" pitchFamily="18" charset="0"/>
        </a:defRPr>
      </a:lvl6pPr>
      <a:lvl7pPr marL="685800" algn="ctr" rtl="0" fontAlgn="base">
        <a:spcBef>
          <a:spcPct val="0"/>
        </a:spcBef>
        <a:spcAft>
          <a:spcPct val="0"/>
        </a:spcAft>
        <a:defRPr sz="3300" b="1">
          <a:solidFill>
            <a:schemeClr val="tx2"/>
          </a:solidFill>
          <a:effectLst>
            <a:outerShdw blurRad="38100" dist="38100" dir="2700000" algn="tl">
              <a:srgbClr val="000000"/>
            </a:outerShdw>
          </a:effectLst>
          <a:latin typeface="Garamond" panose="02020404030301010803" pitchFamily="18" charset="0"/>
        </a:defRPr>
      </a:lvl7pPr>
      <a:lvl8pPr marL="1028700" algn="ctr" rtl="0" fontAlgn="base">
        <a:spcBef>
          <a:spcPct val="0"/>
        </a:spcBef>
        <a:spcAft>
          <a:spcPct val="0"/>
        </a:spcAft>
        <a:defRPr sz="3300" b="1">
          <a:solidFill>
            <a:schemeClr val="tx2"/>
          </a:solidFill>
          <a:effectLst>
            <a:outerShdw blurRad="38100" dist="38100" dir="2700000" algn="tl">
              <a:srgbClr val="000000"/>
            </a:outerShdw>
          </a:effectLst>
          <a:latin typeface="Garamond" panose="02020404030301010803" pitchFamily="18" charset="0"/>
        </a:defRPr>
      </a:lvl8pPr>
      <a:lvl9pPr marL="1371600" algn="ctr" rtl="0" fontAlgn="base">
        <a:spcBef>
          <a:spcPct val="0"/>
        </a:spcBef>
        <a:spcAft>
          <a:spcPct val="0"/>
        </a:spcAft>
        <a:defRPr sz="3300" b="1">
          <a:solidFill>
            <a:schemeClr val="tx2"/>
          </a:solidFill>
          <a:effectLst>
            <a:outerShdw blurRad="38100" dist="38100" dir="2700000" algn="tl">
              <a:srgbClr val="000000"/>
            </a:outerShdw>
          </a:effectLst>
          <a:latin typeface="Garamond" panose="02020404030301010803" pitchFamily="18" charset="0"/>
        </a:defRPr>
      </a:lvl9pPr>
    </p:titleStyle>
    <p:bodyStyle>
      <a:lvl1pPr marL="257175" indent="-257175" algn="l" rtl="0" fontAlgn="base">
        <a:spcBef>
          <a:spcPct val="20000"/>
        </a:spcBef>
        <a:spcAft>
          <a:spcPct val="0"/>
        </a:spcAft>
        <a:buClr>
          <a:schemeClr val="hlink"/>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1pPr>
      <a:lvl2pPr marL="557213" indent="-214313" algn="l" rtl="0" fontAlgn="base">
        <a:spcBef>
          <a:spcPct val="20000"/>
        </a:spcBef>
        <a:spcAft>
          <a:spcPct val="0"/>
        </a:spcAft>
        <a:buClr>
          <a:schemeClr val="accent2"/>
        </a:buClr>
        <a:buSzPct val="70000"/>
        <a:buFont typeface="Wingdings" panose="05000000000000000000" pitchFamily="2" charset="2"/>
        <a:buChar char="n"/>
        <a:defRPr sz="2100" kern="1200">
          <a:solidFill>
            <a:schemeClr val="tx1"/>
          </a:solidFill>
          <a:effectLst>
            <a:outerShdw blurRad="38100" dist="38100" dir="2700000" algn="tl">
              <a:srgbClr val="000000"/>
            </a:outerShdw>
          </a:effectLst>
          <a:latin typeface="+mn-lt"/>
          <a:ea typeface="+mn-ea"/>
          <a:cs typeface="+mn-cs"/>
        </a:defRPr>
      </a:lvl2pPr>
      <a:lvl3pPr marL="857250" indent="-171450" algn="l" rtl="0" fontAlgn="base">
        <a:spcBef>
          <a:spcPct val="20000"/>
        </a:spcBef>
        <a:spcAft>
          <a:spcPct val="0"/>
        </a:spcAft>
        <a:buClr>
          <a:schemeClr val="tx2"/>
        </a:buClr>
        <a:buSzPct val="70000"/>
        <a:buFont typeface="Wingdings" panose="05000000000000000000" pitchFamily="2" charset="2"/>
        <a:buChar char="n"/>
        <a:defRPr sz="1800" kern="1200">
          <a:solidFill>
            <a:schemeClr val="tx1"/>
          </a:solidFill>
          <a:effectLst>
            <a:outerShdw blurRad="38100" dist="38100" dir="2700000" algn="tl">
              <a:srgbClr val="000000"/>
            </a:outerShdw>
          </a:effectLst>
          <a:latin typeface="+mn-lt"/>
          <a:ea typeface="+mn-ea"/>
          <a:cs typeface="+mn-cs"/>
        </a:defRPr>
      </a:lvl3pPr>
      <a:lvl4pPr marL="1200150" indent="-171450" algn="l" rtl="0" fontAlgn="base">
        <a:spcBef>
          <a:spcPct val="20000"/>
        </a:spcBef>
        <a:spcAft>
          <a:spcPct val="0"/>
        </a:spcAft>
        <a:buClr>
          <a:schemeClr val="accent2"/>
        </a:buClr>
        <a:buSzPct val="70000"/>
        <a:buFont typeface="Wingdings" panose="05000000000000000000" pitchFamily="2" charset="2"/>
        <a:buChar char="n"/>
        <a:defRPr sz="1500" kern="1200">
          <a:solidFill>
            <a:schemeClr val="tx1"/>
          </a:solidFill>
          <a:effectLst>
            <a:outerShdw blurRad="38100" dist="38100" dir="2700000" algn="tl">
              <a:srgbClr val="000000"/>
            </a:outerShdw>
          </a:effectLst>
          <a:latin typeface="+mn-lt"/>
          <a:ea typeface="+mn-ea"/>
          <a:cs typeface="+mn-cs"/>
        </a:defRPr>
      </a:lvl4pPr>
      <a:lvl5pPr marL="1543050" indent="-171450" algn="l" rtl="0" fontAlgn="base">
        <a:spcBef>
          <a:spcPct val="20000"/>
        </a:spcBef>
        <a:spcAft>
          <a:spcPct val="0"/>
        </a:spcAft>
        <a:buClr>
          <a:schemeClr val="hlink"/>
        </a:buClr>
        <a:buSzPct val="70000"/>
        <a:buFont typeface="Wingdings" panose="05000000000000000000" pitchFamily="2" charset="2"/>
        <a:buChar char="n"/>
        <a:defRPr sz="1500" kern="1200">
          <a:solidFill>
            <a:schemeClr val="tx1"/>
          </a:solidFill>
          <a:effectLst>
            <a:outerShdw blurRad="38100" dist="38100" dir="2700000" algn="tl">
              <a:srgbClr val="000000"/>
            </a:outerShdw>
          </a:effectLst>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368642" name="Group 2">
            <a:extLst>
              <a:ext uri="{FF2B5EF4-FFF2-40B4-BE49-F238E27FC236}">
                <a16:creationId xmlns:a16="http://schemas.microsoft.com/office/drawing/2014/main" id="{C015256C-8DF5-4FBE-B3D2-D456396D6439}"/>
              </a:ext>
            </a:extLst>
          </p:cNvPr>
          <p:cNvGrpSpPr>
            <a:grpSpLocks/>
          </p:cNvGrpSpPr>
          <p:nvPr/>
        </p:nvGrpSpPr>
        <p:grpSpPr bwMode="auto">
          <a:xfrm>
            <a:off x="0" y="1588"/>
            <a:ext cx="9132888" cy="6845300"/>
            <a:chOff x="0" y="1"/>
            <a:chExt cx="5753" cy="4312"/>
          </a:xfrm>
        </p:grpSpPr>
        <p:sp>
          <p:nvSpPr>
            <p:cNvPr id="368643" name="Freeform 3">
              <a:extLst>
                <a:ext uri="{FF2B5EF4-FFF2-40B4-BE49-F238E27FC236}">
                  <a16:creationId xmlns:a16="http://schemas.microsoft.com/office/drawing/2014/main" id="{04641919-B454-4BD4-89E8-57BBF40D3EEF}"/>
                </a:ext>
              </a:extLst>
            </p:cNvPr>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solidFill>
                  <a:srgbClr val="FFFFFF"/>
                </a:solidFill>
              </a:endParaRPr>
            </a:p>
          </p:txBody>
        </p:sp>
        <p:sp>
          <p:nvSpPr>
            <p:cNvPr id="368644" name="Arc 4">
              <a:extLst>
                <a:ext uri="{FF2B5EF4-FFF2-40B4-BE49-F238E27FC236}">
                  <a16:creationId xmlns:a16="http://schemas.microsoft.com/office/drawing/2014/main" id="{0DF33BD2-2A3E-4C2B-9332-4C037CE3DE55}"/>
                </a:ext>
              </a:extLst>
            </p:cNvPr>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350">
                <a:solidFill>
                  <a:srgbClr val="FFFFFF"/>
                </a:solidFill>
              </a:endParaRPr>
            </a:p>
          </p:txBody>
        </p:sp>
      </p:grpSp>
      <p:sp>
        <p:nvSpPr>
          <p:cNvPr id="368645" name="Rectangle 5">
            <a:extLst>
              <a:ext uri="{FF2B5EF4-FFF2-40B4-BE49-F238E27FC236}">
                <a16:creationId xmlns:a16="http://schemas.microsoft.com/office/drawing/2014/main" id="{CED0F66E-EE66-402E-A373-A12424AC6D0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it-IT" altLang="it-IT"/>
              <a:t>Fare clic per modificare lo stile del titolo dello schema</a:t>
            </a:r>
          </a:p>
        </p:txBody>
      </p:sp>
      <p:sp>
        <p:nvSpPr>
          <p:cNvPr id="368646" name="Rectangle 6">
            <a:extLst>
              <a:ext uri="{FF2B5EF4-FFF2-40B4-BE49-F238E27FC236}">
                <a16:creationId xmlns:a16="http://schemas.microsoft.com/office/drawing/2014/main" id="{C9B504DA-AD0A-43D5-B246-9948001C9612}"/>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a:defRPr sz="1050">
                <a:latin typeface="+mn-lt"/>
              </a:defRPr>
            </a:lvl1pPr>
          </a:lstStyle>
          <a:p>
            <a:endParaRPr lang="it-IT" altLang="it-IT">
              <a:solidFill>
                <a:srgbClr val="FFFFFF"/>
              </a:solidFill>
            </a:endParaRPr>
          </a:p>
        </p:txBody>
      </p:sp>
      <p:sp>
        <p:nvSpPr>
          <p:cNvPr id="368647" name="Rectangle 7">
            <a:extLst>
              <a:ext uri="{FF2B5EF4-FFF2-40B4-BE49-F238E27FC236}">
                <a16:creationId xmlns:a16="http://schemas.microsoft.com/office/drawing/2014/main" id="{87DBBF35-8D23-4BF9-BE3B-47A94F183D0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050">
                <a:latin typeface="+mn-lt"/>
              </a:defRPr>
            </a:lvl1pPr>
          </a:lstStyle>
          <a:p>
            <a:endParaRPr lang="it-IT" altLang="it-IT">
              <a:solidFill>
                <a:srgbClr val="FFFFFF"/>
              </a:solidFill>
            </a:endParaRPr>
          </a:p>
        </p:txBody>
      </p:sp>
      <p:sp>
        <p:nvSpPr>
          <p:cNvPr id="368648" name="Rectangle 8">
            <a:extLst>
              <a:ext uri="{FF2B5EF4-FFF2-40B4-BE49-F238E27FC236}">
                <a16:creationId xmlns:a16="http://schemas.microsoft.com/office/drawing/2014/main" id="{2B25A4C0-821B-450F-A3CA-03AA7C6EF917}"/>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050">
                <a:latin typeface="+mn-lt"/>
              </a:defRPr>
            </a:lvl1pPr>
          </a:lstStyle>
          <a:p>
            <a:fld id="{EEF5F28A-9E77-4AB9-BEFC-828FE1B18AEE}" type="slidenum">
              <a:rPr lang="it-IT" altLang="it-IT">
                <a:solidFill>
                  <a:srgbClr val="FFFFFF"/>
                </a:solidFill>
              </a:rPr>
              <a:pPr/>
              <a:t>‹N›</a:t>
            </a:fld>
            <a:endParaRPr lang="it-IT" altLang="it-IT">
              <a:solidFill>
                <a:srgbClr val="FFFFFF"/>
              </a:solidFill>
            </a:endParaRPr>
          </a:p>
        </p:txBody>
      </p:sp>
      <p:sp>
        <p:nvSpPr>
          <p:cNvPr id="368649" name="Rectangle 9">
            <a:extLst>
              <a:ext uri="{FF2B5EF4-FFF2-40B4-BE49-F238E27FC236}">
                <a16:creationId xmlns:a16="http://schemas.microsoft.com/office/drawing/2014/main" id="{E0827C2F-BA99-47A0-89FB-A1B10425D68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extLst>
      <p:ext uri="{BB962C8B-B14F-4D97-AF65-F5344CB8AC3E}">
        <p14:creationId xmlns:p14="http://schemas.microsoft.com/office/powerpoint/2010/main" val="3218095069"/>
      </p:ext>
    </p:extLst>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fontAlgn="base">
        <a:spcBef>
          <a:spcPct val="0"/>
        </a:spcBef>
        <a:spcAft>
          <a:spcPct val="0"/>
        </a:spcAft>
        <a:defRPr sz="33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3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33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33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3300">
          <a:solidFill>
            <a:schemeClr val="tx2"/>
          </a:solidFill>
          <a:effectLst>
            <a:outerShdw blurRad="38100" dist="38100" dir="2700000" algn="tl">
              <a:srgbClr val="000000"/>
            </a:outerShdw>
          </a:effectLst>
          <a:latin typeface="Arial" panose="020B0604020202020204" pitchFamily="34" charset="0"/>
        </a:defRPr>
      </a:lvl5pPr>
      <a:lvl6pPr marL="342900" algn="ctr" rtl="0" fontAlgn="base">
        <a:spcBef>
          <a:spcPct val="0"/>
        </a:spcBef>
        <a:spcAft>
          <a:spcPct val="0"/>
        </a:spcAft>
        <a:defRPr sz="3300">
          <a:solidFill>
            <a:schemeClr val="tx2"/>
          </a:solidFill>
          <a:effectLst>
            <a:outerShdw blurRad="38100" dist="38100" dir="2700000" algn="tl">
              <a:srgbClr val="000000"/>
            </a:outerShdw>
          </a:effectLst>
          <a:latin typeface="Arial" panose="020B0604020202020204" pitchFamily="34" charset="0"/>
        </a:defRPr>
      </a:lvl6pPr>
      <a:lvl7pPr marL="685800" algn="ctr" rtl="0" fontAlgn="base">
        <a:spcBef>
          <a:spcPct val="0"/>
        </a:spcBef>
        <a:spcAft>
          <a:spcPct val="0"/>
        </a:spcAft>
        <a:defRPr sz="3300">
          <a:solidFill>
            <a:schemeClr val="tx2"/>
          </a:solidFill>
          <a:effectLst>
            <a:outerShdw blurRad="38100" dist="38100" dir="2700000" algn="tl">
              <a:srgbClr val="000000"/>
            </a:outerShdw>
          </a:effectLst>
          <a:latin typeface="Arial" panose="020B0604020202020204" pitchFamily="34" charset="0"/>
        </a:defRPr>
      </a:lvl7pPr>
      <a:lvl8pPr marL="1028700" algn="ctr" rtl="0" fontAlgn="base">
        <a:spcBef>
          <a:spcPct val="0"/>
        </a:spcBef>
        <a:spcAft>
          <a:spcPct val="0"/>
        </a:spcAft>
        <a:defRPr sz="3300">
          <a:solidFill>
            <a:schemeClr val="tx2"/>
          </a:solidFill>
          <a:effectLst>
            <a:outerShdw blurRad="38100" dist="38100" dir="2700000" algn="tl">
              <a:srgbClr val="000000"/>
            </a:outerShdw>
          </a:effectLst>
          <a:latin typeface="Arial" panose="020B0604020202020204" pitchFamily="34" charset="0"/>
        </a:defRPr>
      </a:lvl8pPr>
      <a:lvl9pPr marL="1371600" algn="ctr" rtl="0" fontAlgn="base">
        <a:spcBef>
          <a:spcPct val="0"/>
        </a:spcBef>
        <a:spcAft>
          <a:spcPct val="0"/>
        </a:spcAft>
        <a:defRPr sz="3300">
          <a:solidFill>
            <a:schemeClr val="tx2"/>
          </a:solidFill>
          <a:effectLst>
            <a:outerShdw blurRad="38100" dist="38100" dir="2700000" algn="tl">
              <a:srgbClr val="000000"/>
            </a:outerShdw>
          </a:effectLst>
          <a:latin typeface="Arial" panose="020B0604020202020204" pitchFamily="34" charset="0"/>
        </a:defRPr>
      </a:lvl9pPr>
    </p:titleStyle>
    <p:bodyStyle>
      <a:lvl1pPr marL="257175" indent="-257175" algn="l" rtl="0" fontAlgn="base">
        <a:spcBef>
          <a:spcPct val="20000"/>
        </a:spcBef>
        <a:spcAft>
          <a:spcPct val="0"/>
        </a:spcAft>
        <a:buClr>
          <a:schemeClr val="accent2"/>
        </a:buClr>
        <a:buSzPct val="80000"/>
        <a:buFont typeface="Wingdings" panose="05000000000000000000" pitchFamily="2" charset="2"/>
        <a:buChar char="l"/>
        <a:defRPr sz="2400" kern="1200">
          <a:solidFill>
            <a:schemeClr val="tx1"/>
          </a:solidFill>
          <a:latin typeface="+mn-lt"/>
          <a:ea typeface="+mn-ea"/>
          <a:cs typeface="+mn-cs"/>
        </a:defRPr>
      </a:lvl1pPr>
      <a:lvl2pPr marL="557213" indent="-214313" algn="l" rtl="0" fontAlgn="base">
        <a:spcBef>
          <a:spcPct val="20000"/>
        </a:spcBef>
        <a:spcAft>
          <a:spcPct val="0"/>
        </a:spcAft>
        <a:buClr>
          <a:schemeClr val="tx1"/>
        </a:buClr>
        <a:buSzPct val="90000"/>
        <a:buChar char="–"/>
        <a:defRPr sz="2100" kern="1200">
          <a:solidFill>
            <a:schemeClr val="tx1"/>
          </a:solidFill>
          <a:latin typeface="+mn-lt"/>
          <a:ea typeface="+mn-ea"/>
          <a:cs typeface="+mn-cs"/>
        </a:defRPr>
      </a:lvl2pPr>
      <a:lvl3pPr marL="857250" indent="-171450" algn="l" rtl="0" fontAlgn="base">
        <a:spcBef>
          <a:spcPct val="20000"/>
        </a:spcBef>
        <a:spcAft>
          <a:spcPct val="0"/>
        </a:spcAft>
        <a:buClr>
          <a:schemeClr val="accent1"/>
        </a:buClr>
        <a:buSzPct val="60000"/>
        <a:buFont typeface="Wingdings" panose="05000000000000000000" pitchFamily="2" charset="2"/>
        <a:buChar char="l"/>
        <a:defRPr sz="1800" kern="1200">
          <a:solidFill>
            <a:schemeClr val="tx1"/>
          </a:solidFill>
          <a:latin typeface="+mn-lt"/>
          <a:ea typeface="+mn-ea"/>
          <a:cs typeface="+mn-cs"/>
        </a:defRPr>
      </a:lvl3pPr>
      <a:lvl4pPr marL="1200150" indent="-171450" algn="l" rtl="0" fontAlgn="base">
        <a:spcBef>
          <a:spcPct val="20000"/>
        </a:spcBef>
        <a:spcAft>
          <a:spcPct val="0"/>
        </a:spcAft>
        <a:buClr>
          <a:schemeClr val="tx1"/>
        </a:buClr>
        <a:buChar char="–"/>
        <a:defRPr sz="1500" kern="1200">
          <a:solidFill>
            <a:schemeClr val="tx1"/>
          </a:solidFill>
          <a:latin typeface="+mn-lt"/>
          <a:ea typeface="+mn-ea"/>
          <a:cs typeface="+mn-cs"/>
        </a:defRPr>
      </a:lvl4pPr>
      <a:lvl5pPr marL="1543050" indent="-171450" algn="l" rtl="0" fontAlgn="base">
        <a:spcBef>
          <a:spcPct val="20000"/>
        </a:spcBef>
        <a:spcAft>
          <a:spcPct val="0"/>
        </a:spcAft>
        <a:buClr>
          <a:schemeClr val="accent1"/>
        </a:buClr>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BD7A5-415D-496D-B070-2B7C42838DA0}" type="datetimeFigureOut">
              <a:rPr lang="it-IT" smtClean="0">
                <a:solidFill>
                  <a:prstClr val="black">
                    <a:tint val="75000"/>
                  </a:prstClr>
                </a:solidFill>
              </a:rPr>
              <a:pPr/>
              <a:t>11/11/2023</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9205A-6F27-4A98-AB5B-562810766E7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2312705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D4003-F03B-4A18-9CE8-A4A0BAD2C7E6}" type="datetimeFigureOut">
              <a:rPr lang="it-IT" smtClean="0"/>
              <a:t>11/11/2023</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00C35-E182-4FAB-AD9C-A3FDCA087E13}" type="slidenum">
              <a:rPr lang="it-IT" smtClean="0"/>
              <a:t>‹N›</a:t>
            </a:fld>
            <a:endParaRPr lang="it-IT"/>
          </a:p>
        </p:txBody>
      </p:sp>
    </p:spTree>
    <p:extLst>
      <p:ext uri="{BB962C8B-B14F-4D97-AF65-F5344CB8AC3E}">
        <p14:creationId xmlns:p14="http://schemas.microsoft.com/office/powerpoint/2010/main" val="143982188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image" Target="../media/image1.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7.emf"/><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wmf"/><Relationship Id="rId4" Type="http://schemas.openxmlformats.org/officeDocument/2006/relationships/image" Target="../media/image30.emf"/></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1.wmf"/><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0.png"/><Relationship Id="rId4" Type="http://schemas.openxmlformats.org/officeDocument/2006/relationships/image" Target="../media/image39.emf"/></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wmf"/><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1.wmf"/></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9.png"/><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31.wm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9.png"/><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31.wmf"/><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2.emf"/></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31.wmf"/><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8.png"/><Relationship Id="rId4" Type="http://schemas.openxmlformats.org/officeDocument/2006/relationships/image" Target="../media/image57.emf"/></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31.wm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2.emf"/></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324E9730-12C3-FC0D-9E14-40E453D575D1}"/>
              </a:ext>
            </a:extLst>
          </p:cNvPr>
          <p:cNvSpPr>
            <a:spLocks noGrp="1"/>
          </p:cNvSpPr>
          <p:nvPr>
            <p:ph type="body" idx="1"/>
          </p:nvPr>
        </p:nvSpPr>
        <p:spPr>
          <a:xfrm>
            <a:off x="628650" y="1846264"/>
            <a:ext cx="7886700" cy="1500187"/>
          </a:xfrm>
          <a:solidFill>
            <a:srgbClr val="002060"/>
          </a:solidFill>
        </p:spPr>
        <p:txBody>
          <a:bodyPr>
            <a:normAutofit fontScale="92500" lnSpcReduction="20000"/>
          </a:bodyPr>
          <a:lstStyle/>
          <a:p>
            <a:pPr algn="ctr"/>
            <a:r>
              <a:rPr lang="it-IT" sz="2800" b="1" dirty="0">
                <a:solidFill>
                  <a:schemeClr val="bg1"/>
                </a:solidFill>
              </a:rPr>
              <a:t>MANOVRE ED ERRORI DI ESECUZIONE - 2° PARTE</a:t>
            </a:r>
          </a:p>
          <a:p>
            <a:pPr algn="ctr"/>
            <a:endParaRPr lang="it-IT" sz="2800" b="1" dirty="0">
              <a:solidFill>
                <a:schemeClr val="bg1"/>
              </a:solidFill>
            </a:endParaRPr>
          </a:p>
          <a:p>
            <a:pPr algn="ctr"/>
            <a:r>
              <a:rPr lang="it-IT" sz="2400" b="1" i="1" dirty="0">
                <a:solidFill>
                  <a:schemeClr val="bg1"/>
                </a:solidFill>
              </a:rPr>
              <a:t>ESECUZIONE CORRETTA DELLA SPIROMETRIA</a:t>
            </a:r>
          </a:p>
          <a:p>
            <a:pPr algn="ctr"/>
            <a:r>
              <a:rPr lang="it-IT" sz="2400" b="1" i="1" dirty="0">
                <a:solidFill>
                  <a:schemeClr val="bg1"/>
                </a:solidFill>
              </a:rPr>
              <a:t>POSSIBILI ERRORI DA EVITARE</a:t>
            </a:r>
          </a:p>
        </p:txBody>
      </p:sp>
      <p:sp>
        <p:nvSpPr>
          <p:cNvPr id="4" name="Segnaposto testo 2">
            <a:extLst>
              <a:ext uri="{FF2B5EF4-FFF2-40B4-BE49-F238E27FC236}">
                <a16:creationId xmlns:a16="http://schemas.microsoft.com/office/drawing/2014/main" id="{A6E19F65-9DF3-7963-A0C9-BE547DFD8F7E}"/>
              </a:ext>
            </a:extLst>
          </p:cNvPr>
          <p:cNvSpPr txBox="1">
            <a:spLocks/>
          </p:cNvSpPr>
          <p:nvPr/>
        </p:nvSpPr>
        <p:spPr>
          <a:xfrm>
            <a:off x="801832" y="4004109"/>
            <a:ext cx="7886700" cy="1500187"/>
          </a:xfrm>
          <a:prstGeom prst="rect">
            <a:avLst/>
          </a:prstGeom>
          <a:solidFill>
            <a:srgbClr val="002060"/>
          </a:solidFill>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ctr"/>
            <a:r>
              <a:rPr lang="it-IT" sz="2400" b="1" i="1" dirty="0" err="1">
                <a:solidFill>
                  <a:srgbClr val="FFFF00"/>
                </a:solidFill>
              </a:rPr>
              <a:t>n.b.</a:t>
            </a:r>
            <a:r>
              <a:rPr lang="it-IT" sz="2400" b="1" i="1">
                <a:solidFill>
                  <a:srgbClr val="FFFF00"/>
                </a:solidFill>
              </a:rPr>
              <a:t> SAREBBE </a:t>
            </a:r>
            <a:r>
              <a:rPr lang="it-IT" sz="2400" b="1" i="1" dirty="0">
                <a:solidFill>
                  <a:srgbClr val="FFFF00"/>
                </a:solidFill>
              </a:rPr>
              <a:t>CONSIGLIABILE UTILIZZARE QUESTA PRESENTAZIONE CONTESTUALMENTE ALLA ESECUZIONE DI UN ESAME</a:t>
            </a:r>
          </a:p>
        </p:txBody>
      </p:sp>
    </p:spTree>
    <p:extLst>
      <p:ext uri="{BB962C8B-B14F-4D97-AF65-F5344CB8AC3E}">
        <p14:creationId xmlns:p14="http://schemas.microsoft.com/office/powerpoint/2010/main" val="1418229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92717" y="1578392"/>
            <a:ext cx="3697603" cy="3127423"/>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3" name="object 3"/>
          <p:cNvSpPr/>
          <p:nvPr/>
        </p:nvSpPr>
        <p:spPr>
          <a:xfrm>
            <a:off x="451945" y="1397876"/>
            <a:ext cx="3988133" cy="4121978"/>
          </a:xfrm>
          <a:custGeom>
            <a:avLst/>
            <a:gdLst/>
            <a:ahLst/>
            <a:cxnLst/>
            <a:rect l="l" t="t" r="r" b="b"/>
            <a:pathLst>
              <a:path w="3909060" h="3062604">
                <a:moveTo>
                  <a:pt x="0" y="3062351"/>
                </a:moveTo>
                <a:lnTo>
                  <a:pt x="3908805" y="3062351"/>
                </a:lnTo>
                <a:lnTo>
                  <a:pt x="3908805" y="0"/>
                </a:lnTo>
                <a:lnTo>
                  <a:pt x="0" y="0"/>
                </a:lnTo>
                <a:lnTo>
                  <a:pt x="0" y="3062351"/>
                </a:lnTo>
                <a:close/>
              </a:path>
            </a:pathLst>
          </a:custGeom>
          <a:ln w="38100">
            <a:solidFill>
              <a:srgbClr val="C00000"/>
            </a:solidFill>
          </a:ln>
        </p:spPr>
        <p:txBody>
          <a:bodyPr wrap="square" lIns="0" tIns="0" rIns="0" bIns="0" rtlCol="0"/>
          <a:lstStyle/>
          <a:p>
            <a:endParaRPr sz="1350">
              <a:solidFill>
                <a:prstClr val="black"/>
              </a:solidFill>
            </a:endParaRPr>
          </a:p>
        </p:txBody>
      </p:sp>
      <p:sp>
        <p:nvSpPr>
          <p:cNvPr id="4" name="object 4"/>
          <p:cNvSpPr/>
          <p:nvPr/>
        </p:nvSpPr>
        <p:spPr>
          <a:xfrm>
            <a:off x="529940" y="1569234"/>
            <a:ext cx="3828521" cy="3749898"/>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4703924" y="1397876"/>
            <a:ext cx="4103745" cy="4121978"/>
          </a:xfrm>
          <a:custGeom>
            <a:avLst/>
            <a:gdLst/>
            <a:ahLst/>
            <a:cxnLst/>
            <a:rect l="l" t="t" r="r" b="b"/>
            <a:pathLst>
              <a:path w="3910329" h="3082925">
                <a:moveTo>
                  <a:pt x="0" y="3082925"/>
                </a:moveTo>
                <a:lnTo>
                  <a:pt x="3910203" y="3082925"/>
                </a:lnTo>
                <a:lnTo>
                  <a:pt x="3910203" y="0"/>
                </a:lnTo>
                <a:lnTo>
                  <a:pt x="0" y="0"/>
                </a:lnTo>
                <a:lnTo>
                  <a:pt x="0" y="3082925"/>
                </a:lnTo>
                <a:close/>
              </a:path>
            </a:pathLst>
          </a:custGeom>
          <a:ln w="38100">
            <a:solidFill>
              <a:srgbClr val="C00000"/>
            </a:solidFill>
          </a:ln>
        </p:spPr>
        <p:txBody>
          <a:bodyPr wrap="square" lIns="0" tIns="0" rIns="0" bIns="0" rtlCol="0"/>
          <a:lstStyle/>
          <a:p>
            <a:endParaRPr sz="1350">
              <a:solidFill>
                <a:prstClr val="black"/>
              </a:solidFill>
            </a:endParaRPr>
          </a:p>
        </p:txBody>
      </p:sp>
      <p:sp>
        <p:nvSpPr>
          <p:cNvPr id="8" name="object 8"/>
          <p:cNvSpPr txBox="1"/>
          <p:nvPr/>
        </p:nvSpPr>
        <p:spPr>
          <a:xfrm>
            <a:off x="1008992" y="5657081"/>
            <a:ext cx="7210097" cy="317395"/>
          </a:xfrm>
          <a:prstGeom prst="rect">
            <a:avLst/>
          </a:prstGeom>
          <a:ln>
            <a:solidFill>
              <a:schemeClr val="tx1"/>
            </a:solidFill>
          </a:ln>
        </p:spPr>
        <p:txBody>
          <a:bodyPr vert="horz" wrap="square" lIns="0" tIns="9525" rIns="0" bIns="0" rtlCol="0">
            <a:spAutoFit/>
          </a:bodyPr>
          <a:lstStyle/>
          <a:p>
            <a:pPr marL="9525" marR="3810" algn="ctr">
              <a:spcBef>
                <a:spcPts val="75"/>
              </a:spcBef>
            </a:pPr>
            <a:r>
              <a:rPr sz="2000" b="1" spc="-135" dirty="0">
                <a:solidFill>
                  <a:prstClr val="black"/>
                </a:solidFill>
                <a:latin typeface="Arial"/>
                <a:cs typeface="Arial"/>
              </a:rPr>
              <a:t>Le </a:t>
            </a:r>
            <a:r>
              <a:rPr sz="2000" b="1" spc="-56" dirty="0">
                <a:solidFill>
                  <a:prstClr val="black"/>
                </a:solidFill>
                <a:latin typeface="Arial"/>
                <a:cs typeface="Arial"/>
              </a:rPr>
              <a:t>manovre </a:t>
            </a:r>
            <a:r>
              <a:rPr sz="2000" b="1" spc="-30" dirty="0">
                <a:solidFill>
                  <a:prstClr val="black"/>
                </a:solidFill>
                <a:latin typeface="Arial"/>
                <a:cs typeface="Arial"/>
              </a:rPr>
              <a:t>lente </a:t>
            </a:r>
            <a:r>
              <a:rPr sz="2000" b="1" spc="-45" dirty="0">
                <a:solidFill>
                  <a:prstClr val="black"/>
                </a:solidFill>
                <a:latin typeface="Arial"/>
                <a:cs typeface="Arial"/>
              </a:rPr>
              <a:t>dovrebbero </a:t>
            </a:r>
            <a:r>
              <a:rPr sz="2000" b="1" spc="-56" dirty="0">
                <a:solidFill>
                  <a:prstClr val="black"/>
                </a:solidFill>
                <a:latin typeface="Arial"/>
                <a:cs typeface="Arial"/>
              </a:rPr>
              <a:t>precedere </a:t>
            </a:r>
            <a:r>
              <a:rPr sz="2000" b="1" spc="-41" dirty="0">
                <a:solidFill>
                  <a:prstClr val="black"/>
                </a:solidFill>
                <a:latin typeface="Arial"/>
                <a:cs typeface="Arial"/>
              </a:rPr>
              <a:t>le </a:t>
            </a:r>
            <a:r>
              <a:rPr sz="2000" b="1" spc="-56" dirty="0" err="1">
                <a:solidFill>
                  <a:prstClr val="black"/>
                </a:solidFill>
                <a:latin typeface="Arial"/>
                <a:cs typeface="Arial"/>
              </a:rPr>
              <a:t>manovre</a:t>
            </a:r>
            <a:r>
              <a:rPr sz="2000" b="1" spc="-56" dirty="0">
                <a:solidFill>
                  <a:prstClr val="black"/>
                </a:solidFill>
                <a:latin typeface="Arial"/>
                <a:cs typeface="Arial"/>
              </a:rPr>
              <a:t> </a:t>
            </a:r>
            <a:r>
              <a:rPr sz="2000" b="1" spc="-49" dirty="0" err="1">
                <a:solidFill>
                  <a:prstClr val="black"/>
                </a:solidFill>
                <a:latin typeface="Arial"/>
                <a:cs typeface="Arial"/>
              </a:rPr>
              <a:t>forzate</a:t>
            </a:r>
            <a:endParaRPr sz="2000" b="1" dirty="0">
              <a:solidFill>
                <a:prstClr val="black"/>
              </a:solidFill>
              <a:latin typeface="Arial"/>
              <a:cs typeface="Arial"/>
            </a:endParaRPr>
          </a:p>
        </p:txBody>
      </p:sp>
      <p:sp>
        <p:nvSpPr>
          <p:cNvPr id="9" name="CasellaDiTesto 8">
            <a:extLst>
              <a:ext uri="{FF2B5EF4-FFF2-40B4-BE49-F238E27FC236}">
                <a16:creationId xmlns:a16="http://schemas.microsoft.com/office/drawing/2014/main" id="{3FB96FD2-6B1F-4F59-890E-41D2B787489B}"/>
              </a:ext>
            </a:extLst>
          </p:cNvPr>
          <p:cNvSpPr txBox="1"/>
          <p:nvPr/>
        </p:nvSpPr>
        <p:spPr>
          <a:xfrm>
            <a:off x="84083" y="269961"/>
            <a:ext cx="9059917" cy="1138773"/>
          </a:xfrm>
          <a:prstGeom prst="rect">
            <a:avLst/>
          </a:prstGeom>
          <a:noFill/>
        </p:spPr>
        <p:txBody>
          <a:bodyPr wrap="square" rtlCol="0">
            <a:spAutoFit/>
          </a:bodyPr>
          <a:lstStyle/>
          <a:p>
            <a:pPr algn="ctr"/>
            <a:r>
              <a:rPr lang="it-IT" sz="2400" b="1" dirty="0"/>
              <a:t>Capacità vitale misurata durante l’inspirazione (A) o  la espirazione (B)</a:t>
            </a:r>
          </a:p>
          <a:p>
            <a:pPr algn="ctr"/>
            <a:r>
              <a:rPr lang="it-IT" sz="2400" b="1" dirty="0"/>
              <a:t> </a:t>
            </a:r>
            <a:r>
              <a:rPr lang="it-IT" sz="2000" b="1" dirty="0"/>
              <a:t>( nei soggetti «ostruiti» la CV misurata in espirazione potrebbe essere leggermente inferiore a quella misurata in inspirazione)</a:t>
            </a:r>
            <a:endParaRPr lang="it-IT" sz="2400" b="1" dirty="0"/>
          </a:p>
        </p:txBody>
      </p:sp>
      <p:sp>
        <p:nvSpPr>
          <p:cNvPr id="6" name="CasellaDiTesto 5">
            <a:extLst>
              <a:ext uri="{FF2B5EF4-FFF2-40B4-BE49-F238E27FC236}">
                <a16:creationId xmlns:a16="http://schemas.microsoft.com/office/drawing/2014/main" id="{5CE900B7-FCD7-44B3-86C9-18BC1EAF9887}"/>
              </a:ext>
            </a:extLst>
          </p:cNvPr>
          <p:cNvSpPr txBox="1"/>
          <p:nvPr/>
        </p:nvSpPr>
        <p:spPr>
          <a:xfrm>
            <a:off x="84083" y="1569234"/>
            <a:ext cx="286245" cy="369332"/>
          </a:xfrm>
          <a:prstGeom prst="rect">
            <a:avLst/>
          </a:prstGeom>
          <a:noFill/>
          <a:ln>
            <a:solidFill>
              <a:schemeClr val="tx1"/>
            </a:solidFill>
          </a:ln>
        </p:spPr>
        <p:txBody>
          <a:bodyPr wrap="square" rtlCol="0">
            <a:spAutoFit/>
          </a:bodyPr>
          <a:lstStyle/>
          <a:p>
            <a:r>
              <a:rPr lang="it-IT" b="1" dirty="0"/>
              <a:t>A</a:t>
            </a:r>
          </a:p>
        </p:txBody>
      </p:sp>
      <p:sp>
        <p:nvSpPr>
          <p:cNvPr id="7" name="CasellaDiTesto 6">
            <a:extLst>
              <a:ext uri="{FF2B5EF4-FFF2-40B4-BE49-F238E27FC236}">
                <a16:creationId xmlns:a16="http://schemas.microsoft.com/office/drawing/2014/main" id="{BB704066-6516-4B9C-988C-F2FEB7365215}"/>
              </a:ext>
            </a:extLst>
          </p:cNvPr>
          <p:cNvSpPr txBox="1"/>
          <p:nvPr/>
        </p:nvSpPr>
        <p:spPr>
          <a:xfrm>
            <a:off x="8807669" y="1702676"/>
            <a:ext cx="263846" cy="369332"/>
          </a:xfrm>
          <a:prstGeom prst="rect">
            <a:avLst/>
          </a:prstGeom>
          <a:noFill/>
          <a:ln>
            <a:solidFill>
              <a:schemeClr val="tx1"/>
            </a:solidFill>
          </a:ln>
        </p:spPr>
        <p:txBody>
          <a:bodyPr wrap="square" rtlCol="0">
            <a:spAutoFit/>
          </a:bodyPr>
          <a:lstStyle/>
          <a:p>
            <a:r>
              <a:rPr lang="it-IT" b="1" dirty="0"/>
              <a:t>B</a:t>
            </a:r>
          </a:p>
        </p:txBody>
      </p:sp>
      <p:sp>
        <p:nvSpPr>
          <p:cNvPr id="10" name="Freccia a destra 9">
            <a:extLst>
              <a:ext uri="{FF2B5EF4-FFF2-40B4-BE49-F238E27FC236}">
                <a16:creationId xmlns:a16="http://schemas.microsoft.com/office/drawing/2014/main" id="{CA62BB6D-62CE-487F-B328-21AB54B519CF}"/>
              </a:ext>
            </a:extLst>
          </p:cNvPr>
          <p:cNvSpPr/>
          <p:nvPr/>
        </p:nvSpPr>
        <p:spPr>
          <a:xfrm>
            <a:off x="6495393" y="4550979"/>
            <a:ext cx="819807" cy="27326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EAA1E3B9-FAC0-4A2A-8017-59C73A357A61}"/>
              </a:ext>
            </a:extLst>
          </p:cNvPr>
          <p:cNvPicPr>
            <a:picLocks noChangeAspect="1"/>
          </p:cNvPicPr>
          <p:nvPr/>
        </p:nvPicPr>
        <p:blipFill>
          <a:blip r:embed="rId5">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414871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30754" y="1835757"/>
            <a:ext cx="5221080" cy="1430680"/>
          </a:xfrm>
          <a:prstGeom prst="rect">
            <a:avLst/>
          </a:prstGeom>
        </p:spPr>
        <p:txBody>
          <a:bodyPr vert="horz" wrap="square" lIns="0" tIns="45244" rIns="0" bIns="0" rtlCol="0">
            <a:spAutoFit/>
          </a:bodyPr>
          <a:lstStyle/>
          <a:p>
            <a:pPr marL="9525" marR="3810" indent="1429" algn="ctr">
              <a:lnSpc>
                <a:spcPts val="3600"/>
              </a:lnSpc>
              <a:spcBef>
                <a:spcPts val="356"/>
              </a:spcBef>
            </a:pPr>
            <a:r>
              <a:rPr sz="3150" i="1" spc="-83" dirty="0">
                <a:solidFill>
                  <a:srgbClr val="001F5F"/>
                </a:solidFill>
                <a:latin typeface="Tahoma"/>
                <a:cs typeface="Tahoma"/>
              </a:rPr>
              <a:t>“Un massimo </a:t>
            </a:r>
            <a:r>
              <a:rPr sz="3150" i="1" spc="-60" dirty="0">
                <a:solidFill>
                  <a:srgbClr val="001F5F"/>
                </a:solidFill>
                <a:latin typeface="Tahoma"/>
                <a:cs typeface="Tahoma"/>
              </a:rPr>
              <a:t>di </a:t>
            </a:r>
            <a:r>
              <a:rPr sz="3150" i="1" spc="-83" dirty="0">
                <a:solidFill>
                  <a:srgbClr val="001F5F"/>
                </a:solidFill>
                <a:latin typeface="Tahoma"/>
                <a:cs typeface="Tahoma"/>
              </a:rPr>
              <a:t>4 </a:t>
            </a:r>
            <a:r>
              <a:rPr sz="3150" i="1" spc="-90" dirty="0" err="1">
                <a:solidFill>
                  <a:srgbClr val="001F5F"/>
                </a:solidFill>
                <a:latin typeface="Tahoma"/>
                <a:cs typeface="Tahoma"/>
              </a:rPr>
              <a:t>manovre</a:t>
            </a:r>
            <a:r>
              <a:rPr lang="it-IT" sz="3150" i="1" spc="-90" dirty="0">
                <a:solidFill>
                  <a:srgbClr val="001F5F"/>
                </a:solidFill>
                <a:latin typeface="Tahoma"/>
                <a:cs typeface="Tahoma"/>
              </a:rPr>
              <a:t> lente </a:t>
            </a:r>
            <a:r>
              <a:rPr sz="3150" i="1" spc="-90" dirty="0">
                <a:solidFill>
                  <a:srgbClr val="001F5F"/>
                </a:solidFill>
                <a:latin typeface="Tahoma"/>
                <a:cs typeface="Tahoma"/>
              </a:rPr>
              <a:t> </a:t>
            </a:r>
            <a:r>
              <a:rPr sz="3150" i="1" spc="-86" dirty="0">
                <a:solidFill>
                  <a:srgbClr val="001F5F"/>
                </a:solidFill>
                <a:latin typeface="Tahoma"/>
                <a:cs typeface="Tahoma"/>
              </a:rPr>
              <a:t>può </a:t>
            </a:r>
            <a:r>
              <a:rPr sz="3150" i="1" spc="-79" dirty="0">
                <a:solidFill>
                  <a:srgbClr val="001F5F"/>
                </a:solidFill>
                <a:latin typeface="Tahoma"/>
                <a:cs typeface="Tahoma"/>
              </a:rPr>
              <a:t>rappresentare </a:t>
            </a:r>
            <a:r>
              <a:rPr sz="3150" i="1" spc="-86" dirty="0">
                <a:solidFill>
                  <a:srgbClr val="001F5F"/>
                </a:solidFill>
                <a:latin typeface="Tahoma"/>
                <a:cs typeface="Tahoma"/>
              </a:rPr>
              <a:t>un </a:t>
            </a:r>
            <a:r>
              <a:rPr sz="3150" i="1" spc="-64" dirty="0">
                <a:solidFill>
                  <a:srgbClr val="001F5F"/>
                </a:solidFill>
                <a:latin typeface="Tahoma"/>
                <a:cs typeface="Tahoma"/>
              </a:rPr>
              <a:t>limite  </a:t>
            </a:r>
            <a:r>
              <a:rPr sz="3150" i="1" spc="-75" dirty="0">
                <a:solidFill>
                  <a:srgbClr val="001F5F"/>
                </a:solidFill>
                <a:latin typeface="Tahoma"/>
                <a:cs typeface="Tahoma"/>
              </a:rPr>
              <a:t>superiore”</a:t>
            </a:r>
            <a:endParaRPr sz="3150" dirty="0">
              <a:solidFill>
                <a:prstClr val="black"/>
              </a:solidFill>
              <a:latin typeface="Tahoma"/>
              <a:cs typeface="Tahoma"/>
            </a:endParaRPr>
          </a:p>
        </p:txBody>
      </p:sp>
      <p:pic>
        <p:nvPicPr>
          <p:cNvPr id="4" name="Immagine 3">
            <a:extLst>
              <a:ext uri="{FF2B5EF4-FFF2-40B4-BE49-F238E27FC236}">
                <a16:creationId xmlns:a16="http://schemas.microsoft.com/office/drawing/2014/main" id="{474655AB-6D37-4E53-BB54-E04CE534D4B0}"/>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176694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8760" y="1551304"/>
            <a:ext cx="8666480" cy="5350824"/>
          </a:xfrm>
          <a:prstGeom prst="rect">
            <a:avLst/>
          </a:prstGeom>
        </p:spPr>
        <p:txBody>
          <a:bodyPr vert="horz" wrap="square" lIns="0" tIns="9525" rIns="0" bIns="0" rtlCol="0">
            <a:spAutoFit/>
          </a:bodyPr>
          <a:lstStyle/>
          <a:p>
            <a:pPr marL="2075498">
              <a:spcBef>
                <a:spcPts val="75"/>
              </a:spcBef>
            </a:pPr>
            <a:r>
              <a:rPr lang="it-IT" sz="2000" b="1" spc="-34" dirty="0">
                <a:solidFill>
                  <a:srgbClr val="C00000"/>
                </a:solidFill>
                <a:latin typeface="Arial"/>
                <a:cs typeface="Arial"/>
              </a:rPr>
              <a:t>Cinque</a:t>
            </a:r>
            <a:r>
              <a:rPr sz="2000" b="1" spc="-34" dirty="0">
                <a:solidFill>
                  <a:srgbClr val="C00000"/>
                </a:solidFill>
                <a:latin typeface="Arial"/>
                <a:cs typeface="Arial"/>
              </a:rPr>
              <a:t> </a:t>
            </a:r>
            <a:r>
              <a:rPr sz="2000" b="1" spc="-4" dirty="0">
                <a:solidFill>
                  <a:srgbClr val="C00000"/>
                </a:solidFill>
                <a:latin typeface="Arial"/>
                <a:cs typeface="Arial"/>
              </a:rPr>
              <a:t>fasi</a:t>
            </a:r>
            <a:r>
              <a:rPr sz="2000" b="1" spc="19" dirty="0">
                <a:solidFill>
                  <a:srgbClr val="C00000"/>
                </a:solidFill>
                <a:latin typeface="Arial"/>
                <a:cs typeface="Arial"/>
              </a:rPr>
              <a:t> </a:t>
            </a:r>
            <a:r>
              <a:rPr sz="2000" b="1" dirty="0" err="1">
                <a:solidFill>
                  <a:srgbClr val="C00000"/>
                </a:solidFill>
                <a:latin typeface="Arial"/>
                <a:cs typeface="Arial"/>
              </a:rPr>
              <a:t>distinte</a:t>
            </a:r>
            <a:r>
              <a:rPr sz="2000" b="1" dirty="0">
                <a:solidFill>
                  <a:srgbClr val="C00000"/>
                </a:solidFill>
                <a:latin typeface="Arial"/>
                <a:cs typeface="Arial"/>
              </a:rPr>
              <a:t>:</a:t>
            </a:r>
            <a:endParaRPr lang="it-IT" sz="2000" b="1" dirty="0">
              <a:solidFill>
                <a:srgbClr val="C00000"/>
              </a:solidFill>
              <a:latin typeface="Arial"/>
              <a:cs typeface="Arial"/>
            </a:endParaRPr>
          </a:p>
          <a:p>
            <a:pPr marL="2075498">
              <a:spcBef>
                <a:spcPts val="75"/>
              </a:spcBef>
            </a:pPr>
            <a:endParaRPr dirty="0">
              <a:solidFill>
                <a:srgbClr val="C00000"/>
              </a:solidFill>
              <a:latin typeface="Arial"/>
              <a:cs typeface="Arial"/>
            </a:endParaRPr>
          </a:p>
          <a:p>
            <a:pPr marL="457200" indent="-457200">
              <a:spcBef>
                <a:spcPts val="4"/>
              </a:spcBef>
              <a:buFont typeface="+mj-lt"/>
              <a:buAutoNum type="arabicPeriod"/>
            </a:pPr>
            <a:r>
              <a:rPr lang="it-IT" sz="1875" b="1" dirty="0">
                <a:solidFill>
                  <a:schemeClr val="accent5">
                    <a:lumMod val="50000"/>
                  </a:schemeClr>
                </a:solidFill>
                <a:latin typeface="Arial" panose="020B0604020202020204" pitchFamily="34" charset="0"/>
                <a:cs typeface="Arial" panose="020B0604020202020204" pitchFamily="34" charset="0"/>
              </a:rPr>
              <a:t>Respirazione</a:t>
            </a:r>
            <a:r>
              <a:rPr lang="it-IT" sz="1875" b="1" dirty="0">
                <a:solidFill>
                  <a:schemeClr val="accent5">
                    <a:lumMod val="50000"/>
                  </a:schemeClr>
                </a:solidFill>
                <a:latin typeface="Times New Roman"/>
                <a:cs typeface="Times New Roman"/>
              </a:rPr>
              <a:t> tranquilla </a:t>
            </a:r>
            <a:r>
              <a:rPr lang="it-IT" b="1" i="1" dirty="0">
                <a:solidFill>
                  <a:schemeClr val="accent5">
                    <a:lumMod val="50000"/>
                  </a:schemeClr>
                </a:solidFill>
                <a:latin typeface="Times New Roman"/>
                <a:cs typeface="Times New Roman"/>
              </a:rPr>
              <a:t>(stabilizzazione</a:t>
            </a:r>
          </a:p>
          <a:p>
            <a:pPr>
              <a:spcBef>
                <a:spcPts val="4"/>
              </a:spcBef>
            </a:pPr>
            <a:r>
              <a:rPr lang="it-IT" b="1" i="1" dirty="0">
                <a:solidFill>
                  <a:schemeClr val="accent5">
                    <a:lumMod val="50000"/>
                  </a:schemeClr>
                </a:solidFill>
                <a:latin typeface="Times New Roman"/>
                <a:cs typeface="Times New Roman"/>
              </a:rPr>
              <a:t>       tracciato)</a:t>
            </a:r>
            <a:endParaRPr b="1" i="1" dirty="0">
              <a:solidFill>
                <a:schemeClr val="accent5">
                  <a:lumMod val="50000"/>
                </a:schemeClr>
              </a:solidFill>
              <a:latin typeface="Times New Roman"/>
              <a:cs typeface="Times New Roman"/>
            </a:endParaRPr>
          </a:p>
          <a:p>
            <a:pPr marL="352425" indent="-342900">
              <a:buFont typeface="+mj-lt"/>
              <a:buAutoNum type="arabicPeriod"/>
              <a:tabLst>
                <a:tab pos="266700" algn="l"/>
              </a:tabLst>
            </a:pPr>
            <a:r>
              <a:rPr b="1" spc="-4" dirty="0" err="1">
                <a:solidFill>
                  <a:srgbClr val="001F5F"/>
                </a:solidFill>
                <a:latin typeface="Arial"/>
                <a:cs typeface="Arial"/>
              </a:rPr>
              <a:t>Inspirazione</a:t>
            </a:r>
            <a:r>
              <a:rPr b="1" spc="-38" dirty="0">
                <a:solidFill>
                  <a:srgbClr val="001F5F"/>
                </a:solidFill>
                <a:latin typeface="Arial"/>
                <a:cs typeface="Arial"/>
              </a:rPr>
              <a:t> </a:t>
            </a:r>
            <a:r>
              <a:rPr b="1" spc="-4" dirty="0" err="1">
                <a:solidFill>
                  <a:srgbClr val="001F5F"/>
                </a:solidFill>
                <a:latin typeface="Arial"/>
                <a:cs typeface="Arial"/>
              </a:rPr>
              <a:t>massimale</a:t>
            </a:r>
            <a:r>
              <a:rPr lang="it-IT" b="1" spc="-4" dirty="0">
                <a:solidFill>
                  <a:srgbClr val="001F5F"/>
                </a:solidFill>
                <a:latin typeface="Arial"/>
                <a:cs typeface="Arial"/>
              </a:rPr>
              <a:t> e rapida</a:t>
            </a:r>
          </a:p>
          <a:p>
            <a:pPr marL="352425" indent="-342900">
              <a:buFont typeface="+mj-lt"/>
              <a:buAutoNum type="arabicPeriod"/>
              <a:tabLst>
                <a:tab pos="266700" algn="l"/>
              </a:tabLst>
            </a:pPr>
            <a:r>
              <a:rPr lang="it-IT" b="1" spc="-4" dirty="0">
                <a:solidFill>
                  <a:srgbClr val="001F5F"/>
                </a:solidFill>
                <a:latin typeface="Arial"/>
                <a:cs typeface="Arial"/>
              </a:rPr>
              <a:t>Pausa ( &lt; 1 sec)</a:t>
            </a:r>
            <a:endParaRPr dirty="0">
              <a:solidFill>
                <a:prstClr val="black"/>
              </a:solidFill>
              <a:latin typeface="Arial"/>
              <a:cs typeface="Arial"/>
            </a:endParaRPr>
          </a:p>
          <a:p>
            <a:pPr marL="352425" indent="-342900">
              <a:buFont typeface="+mj-lt"/>
              <a:buAutoNum type="arabicPeriod"/>
              <a:tabLst>
                <a:tab pos="266700" algn="l"/>
              </a:tabLst>
            </a:pPr>
            <a:r>
              <a:rPr b="1" dirty="0">
                <a:solidFill>
                  <a:srgbClr val="001F5F"/>
                </a:solidFill>
                <a:latin typeface="Arial"/>
                <a:cs typeface="Arial"/>
              </a:rPr>
              <a:t>Inizio dell’espirazione</a:t>
            </a:r>
            <a:r>
              <a:rPr b="1" spc="-60" dirty="0">
                <a:solidFill>
                  <a:srgbClr val="001F5F"/>
                </a:solidFill>
                <a:latin typeface="Arial"/>
                <a:cs typeface="Arial"/>
              </a:rPr>
              <a:t> </a:t>
            </a:r>
            <a:r>
              <a:rPr b="1" spc="-4" dirty="0">
                <a:solidFill>
                  <a:srgbClr val="001F5F"/>
                </a:solidFill>
                <a:latin typeface="Arial"/>
                <a:cs typeface="Arial"/>
              </a:rPr>
              <a:t>esplosivo</a:t>
            </a:r>
            <a:endParaRPr dirty="0">
              <a:solidFill>
                <a:prstClr val="black"/>
              </a:solidFill>
              <a:latin typeface="Arial"/>
              <a:cs typeface="Arial"/>
            </a:endParaRPr>
          </a:p>
          <a:p>
            <a:pPr marL="352425" marR="3810" indent="-342900">
              <a:buFont typeface="+mj-lt"/>
              <a:buAutoNum type="arabicPeriod"/>
              <a:tabLst>
                <a:tab pos="275273" algn="l"/>
              </a:tabLst>
            </a:pPr>
            <a:r>
              <a:rPr b="1" spc="-4" dirty="0" err="1">
                <a:solidFill>
                  <a:srgbClr val="001F5F"/>
                </a:solidFill>
                <a:latin typeface="Arial"/>
                <a:cs typeface="Arial"/>
              </a:rPr>
              <a:t>Espirazione</a:t>
            </a:r>
            <a:r>
              <a:rPr b="1" spc="-4" dirty="0">
                <a:solidFill>
                  <a:srgbClr val="001F5F"/>
                </a:solidFill>
                <a:latin typeface="Arial"/>
                <a:cs typeface="Arial"/>
              </a:rPr>
              <a:t> </a:t>
            </a:r>
            <a:r>
              <a:rPr b="1" spc="-4" dirty="0" err="1">
                <a:solidFill>
                  <a:srgbClr val="001F5F"/>
                </a:solidFill>
                <a:latin typeface="Arial"/>
                <a:cs typeface="Arial"/>
              </a:rPr>
              <a:t>completa</a:t>
            </a:r>
            <a:r>
              <a:rPr lang="it-IT" b="1" spc="-4" dirty="0">
                <a:solidFill>
                  <a:srgbClr val="001F5F"/>
                </a:solidFill>
                <a:latin typeface="Arial"/>
                <a:cs typeface="Arial"/>
              </a:rPr>
              <a:t>,</a:t>
            </a:r>
            <a:r>
              <a:rPr b="1" spc="-4" dirty="0">
                <a:solidFill>
                  <a:srgbClr val="001F5F"/>
                </a:solidFill>
                <a:latin typeface="Arial"/>
                <a:cs typeface="Arial"/>
              </a:rPr>
              <a:t> </a:t>
            </a:r>
            <a:r>
              <a:rPr b="1" dirty="0">
                <a:solidFill>
                  <a:srgbClr val="001F5F"/>
                </a:solidFill>
                <a:latin typeface="Arial"/>
                <a:cs typeface="Arial"/>
              </a:rPr>
              <a:t>continua</a:t>
            </a:r>
            <a:r>
              <a:rPr lang="it-IT" b="1" dirty="0">
                <a:solidFill>
                  <a:srgbClr val="001F5F"/>
                </a:solidFill>
                <a:latin typeface="Arial"/>
                <a:cs typeface="Arial"/>
              </a:rPr>
              <a:t> ed </a:t>
            </a:r>
            <a:r>
              <a:rPr lang="it-IT" b="1" spc="-4" dirty="0">
                <a:solidFill>
                  <a:srgbClr val="001F5F"/>
                </a:solidFill>
                <a:latin typeface="Arial"/>
                <a:cs typeface="Arial"/>
              </a:rPr>
              <a:t>eseguita con il massimo sforzo,</a:t>
            </a:r>
            <a:r>
              <a:rPr b="1" dirty="0">
                <a:solidFill>
                  <a:srgbClr val="001F5F"/>
                </a:solidFill>
                <a:latin typeface="Arial"/>
                <a:cs typeface="Arial"/>
              </a:rPr>
              <a:t> fino </a:t>
            </a:r>
            <a:r>
              <a:rPr b="1" spc="-4" dirty="0">
                <a:solidFill>
                  <a:srgbClr val="001F5F"/>
                </a:solidFill>
                <a:latin typeface="Arial"/>
                <a:cs typeface="Arial"/>
              </a:rPr>
              <a:t>alla fine del  test</a:t>
            </a:r>
            <a:endParaRPr lang="it-IT" b="1" spc="-4" dirty="0">
              <a:solidFill>
                <a:srgbClr val="001F5F"/>
              </a:solidFill>
              <a:latin typeface="Arial"/>
              <a:cs typeface="Arial"/>
            </a:endParaRPr>
          </a:p>
          <a:p>
            <a:pPr marL="352425" marR="3810" indent="-342900">
              <a:buFont typeface="+mj-lt"/>
              <a:buAutoNum type="arabicPeriod"/>
              <a:tabLst>
                <a:tab pos="275273" algn="l"/>
              </a:tabLst>
            </a:pPr>
            <a:r>
              <a:rPr lang="it-IT" b="1" spc="-4" dirty="0">
                <a:solidFill>
                  <a:srgbClr val="001F5F"/>
                </a:solidFill>
                <a:latin typeface="Arial"/>
                <a:cs typeface="Arial"/>
              </a:rPr>
              <a:t>Inspirazione massimale finale ( non evidente nel grafico)</a:t>
            </a:r>
            <a:endParaRPr dirty="0">
              <a:solidFill>
                <a:prstClr val="black"/>
              </a:solidFill>
              <a:latin typeface="Arial"/>
              <a:cs typeface="Arial"/>
            </a:endParaRPr>
          </a:p>
          <a:p>
            <a:pPr>
              <a:spcBef>
                <a:spcPts val="4"/>
              </a:spcBef>
            </a:pPr>
            <a:endParaRPr sz="1875" dirty="0">
              <a:solidFill>
                <a:prstClr val="black"/>
              </a:solidFill>
              <a:latin typeface="Times New Roman"/>
              <a:cs typeface="Times New Roman"/>
            </a:endParaRPr>
          </a:p>
          <a:p>
            <a:pPr marL="295275" marR="214313" indent="-285750">
              <a:buFont typeface="Arial" panose="020B0604020202020204" pitchFamily="34" charset="0"/>
              <a:buChar char="•"/>
            </a:pPr>
            <a:r>
              <a:rPr b="1" spc="-11" dirty="0">
                <a:solidFill>
                  <a:srgbClr val="001F5F"/>
                </a:solidFill>
                <a:latin typeface="Arial"/>
                <a:cs typeface="Arial"/>
              </a:rPr>
              <a:t>L’inspirazione </a:t>
            </a:r>
            <a:r>
              <a:rPr b="1" dirty="0">
                <a:solidFill>
                  <a:srgbClr val="001F5F"/>
                </a:solidFill>
                <a:latin typeface="Arial"/>
                <a:cs typeface="Arial"/>
              </a:rPr>
              <a:t>deve </a:t>
            </a:r>
            <a:r>
              <a:rPr b="1" spc="-8" dirty="0">
                <a:solidFill>
                  <a:srgbClr val="001F5F"/>
                </a:solidFill>
                <a:latin typeface="Arial"/>
                <a:cs typeface="Arial"/>
              </a:rPr>
              <a:t>essere </a:t>
            </a:r>
            <a:r>
              <a:rPr b="1" spc="-4" dirty="0">
                <a:solidFill>
                  <a:srgbClr val="001F5F"/>
                </a:solidFill>
                <a:latin typeface="Arial"/>
                <a:cs typeface="Arial"/>
              </a:rPr>
              <a:t>rapida </a:t>
            </a:r>
            <a:r>
              <a:rPr b="1" dirty="0">
                <a:solidFill>
                  <a:srgbClr val="001F5F"/>
                </a:solidFill>
                <a:latin typeface="Arial"/>
                <a:cs typeface="Arial"/>
              </a:rPr>
              <a:t>e la pausa </a:t>
            </a:r>
            <a:r>
              <a:rPr b="1" spc="-4" dirty="0">
                <a:solidFill>
                  <a:srgbClr val="001F5F"/>
                </a:solidFill>
                <a:latin typeface="Arial"/>
                <a:cs typeface="Arial"/>
              </a:rPr>
              <a:t>deve  essere breve (&lt;1</a:t>
            </a:r>
            <a:r>
              <a:rPr b="1" spc="23" dirty="0">
                <a:solidFill>
                  <a:srgbClr val="001F5F"/>
                </a:solidFill>
                <a:latin typeface="Arial"/>
                <a:cs typeface="Arial"/>
              </a:rPr>
              <a:t> </a:t>
            </a:r>
            <a:r>
              <a:rPr b="1" spc="-4" dirty="0">
                <a:solidFill>
                  <a:srgbClr val="001F5F"/>
                </a:solidFill>
                <a:latin typeface="Arial"/>
                <a:cs typeface="Arial"/>
              </a:rPr>
              <a:t>secondo)</a:t>
            </a:r>
            <a:endParaRPr dirty="0">
              <a:solidFill>
                <a:prstClr val="black"/>
              </a:solidFill>
              <a:latin typeface="Arial"/>
              <a:cs typeface="Arial"/>
            </a:endParaRPr>
          </a:p>
          <a:p>
            <a:pPr marL="342900" indent="-342900">
              <a:spcBef>
                <a:spcPts val="8"/>
              </a:spcBef>
              <a:buFont typeface="Arial" panose="020B0604020202020204" pitchFamily="34" charset="0"/>
              <a:buChar char="•"/>
            </a:pPr>
            <a:endParaRPr sz="1875" dirty="0">
              <a:solidFill>
                <a:prstClr val="black"/>
              </a:solidFill>
              <a:latin typeface="Times New Roman"/>
              <a:cs typeface="Times New Roman"/>
            </a:endParaRPr>
          </a:p>
          <a:p>
            <a:pPr marL="295275" marR="22860" indent="-285750">
              <a:buFont typeface="Arial" panose="020B0604020202020204" pitchFamily="34" charset="0"/>
              <a:buChar char="•"/>
            </a:pPr>
            <a:r>
              <a:rPr b="1" spc="-4" dirty="0">
                <a:solidFill>
                  <a:srgbClr val="001F5F"/>
                </a:solidFill>
                <a:latin typeface="Arial"/>
                <a:cs typeface="Arial"/>
              </a:rPr>
              <a:t>Durante la manovra è richiesto </a:t>
            </a:r>
            <a:r>
              <a:rPr b="1" dirty="0">
                <a:solidFill>
                  <a:srgbClr val="001F5F"/>
                </a:solidFill>
                <a:latin typeface="Arial"/>
                <a:cs typeface="Arial"/>
              </a:rPr>
              <a:t>un </a:t>
            </a:r>
            <a:r>
              <a:rPr b="1" spc="-4" dirty="0">
                <a:solidFill>
                  <a:srgbClr val="001F5F"/>
                </a:solidFill>
                <a:latin typeface="Arial"/>
                <a:cs typeface="Arial"/>
              </a:rPr>
              <a:t>incoraggiamento  “entusiastico”, mediante frasi e </a:t>
            </a:r>
            <a:r>
              <a:rPr b="1" spc="-4" dirty="0" err="1">
                <a:solidFill>
                  <a:srgbClr val="001F5F"/>
                </a:solidFill>
                <a:latin typeface="Arial"/>
                <a:cs typeface="Arial"/>
              </a:rPr>
              <a:t>gesti</a:t>
            </a:r>
            <a:r>
              <a:rPr b="1" spc="15" dirty="0">
                <a:solidFill>
                  <a:srgbClr val="001F5F"/>
                </a:solidFill>
                <a:latin typeface="Arial"/>
                <a:cs typeface="Arial"/>
              </a:rPr>
              <a:t> </a:t>
            </a:r>
            <a:r>
              <a:rPr b="1" spc="-4" dirty="0" err="1">
                <a:solidFill>
                  <a:srgbClr val="001F5F"/>
                </a:solidFill>
                <a:latin typeface="Arial"/>
                <a:cs typeface="Arial"/>
              </a:rPr>
              <a:t>appropriati</a:t>
            </a:r>
            <a:endParaRPr lang="it-IT" b="1" spc="-4" dirty="0">
              <a:solidFill>
                <a:srgbClr val="001F5F"/>
              </a:solidFill>
              <a:latin typeface="Arial"/>
              <a:cs typeface="Arial"/>
            </a:endParaRPr>
          </a:p>
          <a:p>
            <a:pPr marL="295275" marR="22860" indent="-285750">
              <a:buFont typeface="Arial" panose="020B0604020202020204" pitchFamily="34" charset="0"/>
              <a:buChar char="•"/>
            </a:pPr>
            <a:endParaRPr lang="it-IT" b="1" spc="-4" dirty="0">
              <a:solidFill>
                <a:srgbClr val="001F5F"/>
              </a:solidFill>
              <a:latin typeface="Arial"/>
              <a:cs typeface="Arial"/>
            </a:endParaRPr>
          </a:p>
          <a:p>
            <a:pPr marL="295275" marR="22860" indent="-285750">
              <a:buFont typeface="Arial" panose="020B0604020202020204" pitchFamily="34" charset="0"/>
              <a:buChar char="•"/>
            </a:pPr>
            <a:r>
              <a:rPr lang="it-IT" b="1" spc="-4" dirty="0">
                <a:solidFill>
                  <a:srgbClr val="001F5F"/>
                </a:solidFill>
                <a:latin typeface="Arial"/>
                <a:cs typeface="Arial"/>
              </a:rPr>
              <a:t>Deve esser garantito un intervallo sufficiente tra 2 manovre consecutive, soprattutto in soggetti con ostruzione bronchiale</a:t>
            </a:r>
            <a:endParaRPr dirty="0">
              <a:solidFill>
                <a:prstClr val="black"/>
              </a:solidFill>
              <a:latin typeface="Arial"/>
              <a:cs typeface="Arial"/>
            </a:endParaRPr>
          </a:p>
        </p:txBody>
      </p:sp>
      <p:sp>
        <p:nvSpPr>
          <p:cNvPr id="3" name="object 3"/>
          <p:cNvSpPr/>
          <p:nvPr/>
        </p:nvSpPr>
        <p:spPr>
          <a:xfrm>
            <a:off x="682918" y="460294"/>
            <a:ext cx="3484487" cy="584775"/>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6" name="CasellaDiTesto 5"/>
          <p:cNvSpPr txBox="1"/>
          <p:nvPr/>
        </p:nvSpPr>
        <p:spPr>
          <a:xfrm>
            <a:off x="395222" y="0"/>
            <a:ext cx="3922776" cy="584775"/>
          </a:xfrm>
          <a:prstGeom prst="rect">
            <a:avLst/>
          </a:prstGeom>
          <a:noFill/>
        </p:spPr>
        <p:txBody>
          <a:bodyPr wrap="square" rtlCol="0">
            <a:spAutoFit/>
          </a:bodyPr>
          <a:lstStyle/>
          <a:p>
            <a:pPr algn="ctr"/>
            <a:r>
              <a:rPr lang="it-IT" sz="3200" dirty="0"/>
              <a:t>Manovra forzata</a:t>
            </a:r>
          </a:p>
        </p:txBody>
      </p:sp>
      <p:pic>
        <p:nvPicPr>
          <p:cNvPr id="5" name="Picture 3" descr="~AUT0002">
            <a:extLst>
              <a:ext uri="{FF2B5EF4-FFF2-40B4-BE49-F238E27FC236}">
                <a16:creationId xmlns:a16="http://schemas.microsoft.com/office/drawing/2014/main" id="{EA9F1521-9578-43D7-804C-E60DF5BB40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6596" y="460294"/>
            <a:ext cx="4187068" cy="2968707"/>
          </a:xfrm>
          <a:prstGeom prst="rect">
            <a:avLst/>
          </a:prstGeo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 name="Freccia a destra 3">
            <a:extLst>
              <a:ext uri="{FF2B5EF4-FFF2-40B4-BE49-F238E27FC236}">
                <a16:creationId xmlns:a16="http://schemas.microsoft.com/office/drawing/2014/main" id="{C8BC545D-87B6-4199-8BD8-7B4C8196EF98}"/>
              </a:ext>
            </a:extLst>
          </p:cNvPr>
          <p:cNvSpPr/>
          <p:nvPr/>
        </p:nvSpPr>
        <p:spPr>
          <a:xfrm rot="16200000">
            <a:off x="5990495" y="2174684"/>
            <a:ext cx="359707" cy="1510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FE7D36D3-48EC-4BA7-A6D1-E5CBFA74A8E7}"/>
              </a:ext>
            </a:extLst>
          </p:cNvPr>
          <p:cNvSpPr/>
          <p:nvPr/>
        </p:nvSpPr>
        <p:spPr>
          <a:xfrm>
            <a:off x="5985241" y="1310827"/>
            <a:ext cx="370216" cy="1560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a:extLst>
              <a:ext uri="{FF2B5EF4-FFF2-40B4-BE49-F238E27FC236}">
                <a16:creationId xmlns:a16="http://schemas.microsoft.com/office/drawing/2014/main" id="{0CD4100D-7032-4DB5-831E-1C5728AD713F}"/>
              </a:ext>
            </a:extLst>
          </p:cNvPr>
          <p:cNvSpPr/>
          <p:nvPr/>
        </p:nvSpPr>
        <p:spPr>
          <a:xfrm>
            <a:off x="6501803" y="379828"/>
            <a:ext cx="115613" cy="3728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a:extLst>
              <a:ext uri="{FF2B5EF4-FFF2-40B4-BE49-F238E27FC236}">
                <a16:creationId xmlns:a16="http://schemas.microsoft.com/office/drawing/2014/main" id="{6DA8EFA5-DCCD-422A-828C-6837972DB553}"/>
              </a:ext>
            </a:extLst>
          </p:cNvPr>
          <p:cNvSpPr/>
          <p:nvPr/>
        </p:nvSpPr>
        <p:spPr>
          <a:xfrm rot="3799943">
            <a:off x="7059483" y="1027446"/>
            <a:ext cx="190533" cy="3728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1FFCEB08-F0B1-43F6-B030-0B9234167AB4}"/>
              </a:ext>
            </a:extLst>
          </p:cNvPr>
          <p:cNvPicPr>
            <a:picLocks noChangeAspect="1"/>
          </p:cNvPicPr>
          <p:nvPr/>
        </p:nvPicPr>
        <p:blipFill>
          <a:blip r:embed="rId5"/>
          <a:stretch>
            <a:fillRect/>
          </a:stretch>
        </p:blipFill>
        <p:spPr>
          <a:xfrm rot="19468227">
            <a:off x="7797972" y="2186532"/>
            <a:ext cx="377985" cy="274344"/>
          </a:xfrm>
          <a:prstGeom prst="rect">
            <a:avLst/>
          </a:prstGeom>
        </p:spPr>
      </p:pic>
      <p:pic>
        <p:nvPicPr>
          <p:cNvPr id="13" name="Immagine 12">
            <a:extLst>
              <a:ext uri="{FF2B5EF4-FFF2-40B4-BE49-F238E27FC236}">
                <a16:creationId xmlns:a16="http://schemas.microsoft.com/office/drawing/2014/main" id="{5B52355C-B610-49CB-A25D-7BF768FB45CE}"/>
              </a:ext>
            </a:extLst>
          </p:cNvPr>
          <p:cNvPicPr>
            <a:picLocks noChangeAspect="1"/>
          </p:cNvPicPr>
          <p:nvPr/>
        </p:nvPicPr>
        <p:blipFill>
          <a:blip r:embed="rId6">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9922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500"/>
                                        <p:tgtEl>
                                          <p:spTgt spid="2">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Effect transition="in" filter="fade">
                                      <p:cBhvr>
                                        <p:cTn id="50" dur="500"/>
                                        <p:tgtEl>
                                          <p:spTgt spid="2">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Effect transition="in" filter="fade">
                                      <p:cBhvr>
                                        <p:cTn id="55" dur="500"/>
                                        <p:tgtEl>
                                          <p:spTgt spid="2">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
                                            <p:txEl>
                                              <p:pRg st="12" end="12"/>
                                            </p:txEl>
                                          </p:spTgt>
                                        </p:tgtEl>
                                        <p:attrNameLst>
                                          <p:attrName>style.visibility</p:attrName>
                                        </p:attrNameLst>
                                      </p:cBhvr>
                                      <p:to>
                                        <p:strVal val="visible"/>
                                      </p:to>
                                    </p:set>
                                    <p:animEffect transition="in" filter="fade">
                                      <p:cBhvr>
                                        <p:cTn id="60" dur="500"/>
                                        <p:tgtEl>
                                          <p:spTgt spid="2">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
                                            <p:txEl>
                                              <p:pRg st="14" end="14"/>
                                            </p:txEl>
                                          </p:spTgt>
                                        </p:tgtEl>
                                        <p:attrNameLst>
                                          <p:attrName>style.visibility</p:attrName>
                                        </p:attrNameLst>
                                      </p:cBhvr>
                                      <p:to>
                                        <p:strVal val="visible"/>
                                      </p:to>
                                    </p:set>
                                    <p:animEffect transition="in" filter="fade">
                                      <p:cBhvr>
                                        <p:cTn id="65"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691382" y="79778"/>
            <a:ext cx="7482454" cy="932948"/>
          </a:xfrm>
          <a:prstGeom prst="rect">
            <a:avLst/>
          </a:prstGeom>
          <a:solidFill>
            <a:schemeClr val="accent5">
              <a:lumMod val="50000"/>
            </a:schemeClr>
          </a:solidFill>
        </p:spPr>
        <p:txBody>
          <a:bodyPr vert="horz" wrap="square" lIns="0" tIns="9525" rIns="0" bIns="0" rtlCol="0" anchor="ctr">
            <a:spAutoFit/>
          </a:bodyPr>
          <a:lstStyle/>
          <a:p>
            <a:pPr marL="9525" algn="ctr">
              <a:lnSpc>
                <a:spcPct val="100000"/>
              </a:lnSpc>
              <a:spcBef>
                <a:spcPts val="75"/>
              </a:spcBef>
            </a:pPr>
            <a:r>
              <a:rPr sz="3200" b="1" spc="-379" dirty="0">
                <a:solidFill>
                  <a:schemeClr val="bg1"/>
                </a:solidFill>
              </a:rPr>
              <a:t>La</a:t>
            </a:r>
            <a:r>
              <a:rPr lang="it-IT" sz="3200" b="1" spc="-379" dirty="0">
                <a:solidFill>
                  <a:schemeClr val="bg1"/>
                </a:solidFill>
              </a:rPr>
              <a:t> </a:t>
            </a:r>
            <a:r>
              <a:rPr sz="3200" b="1" spc="-379" dirty="0">
                <a:solidFill>
                  <a:schemeClr val="bg1"/>
                </a:solidFill>
              </a:rPr>
              <a:t> </a:t>
            </a:r>
            <a:r>
              <a:rPr sz="3200" b="1" spc="-214" dirty="0" err="1">
                <a:solidFill>
                  <a:schemeClr val="bg1"/>
                </a:solidFill>
              </a:rPr>
              <a:t>manovra</a:t>
            </a:r>
            <a:r>
              <a:rPr sz="3200" b="1" spc="-214" dirty="0">
                <a:solidFill>
                  <a:schemeClr val="bg1"/>
                </a:solidFill>
              </a:rPr>
              <a:t> </a:t>
            </a:r>
            <a:r>
              <a:rPr lang="it-IT" sz="3200" b="1" spc="-214" dirty="0">
                <a:solidFill>
                  <a:schemeClr val="bg1"/>
                </a:solidFill>
              </a:rPr>
              <a:t> </a:t>
            </a:r>
            <a:r>
              <a:rPr sz="3200" b="1" spc="-161" dirty="0">
                <a:solidFill>
                  <a:schemeClr val="bg1"/>
                </a:solidFill>
              </a:rPr>
              <a:t>di </a:t>
            </a:r>
            <a:r>
              <a:rPr lang="it-IT" sz="3200" b="1" spc="-161" dirty="0">
                <a:solidFill>
                  <a:schemeClr val="bg1"/>
                </a:solidFill>
              </a:rPr>
              <a:t> </a:t>
            </a:r>
            <a:r>
              <a:rPr sz="3200" b="1" spc="-214" dirty="0" err="1">
                <a:solidFill>
                  <a:schemeClr val="bg1"/>
                </a:solidFill>
              </a:rPr>
              <a:t>espirazione</a:t>
            </a:r>
            <a:r>
              <a:rPr sz="3200" b="1" spc="-344" dirty="0">
                <a:solidFill>
                  <a:schemeClr val="bg1"/>
                </a:solidFill>
              </a:rPr>
              <a:t> </a:t>
            </a:r>
            <a:r>
              <a:rPr lang="it-IT" sz="3200" b="1" spc="-344" dirty="0">
                <a:solidFill>
                  <a:schemeClr val="bg1"/>
                </a:solidFill>
              </a:rPr>
              <a:t> </a:t>
            </a:r>
            <a:r>
              <a:rPr sz="3200" b="1" spc="-169" dirty="0" err="1">
                <a:solidFill>
                  <a:schemeClr val="bg1"/>
                </a:solidFill>
              </a:rPr>
              <a:t>forzata</a:t>
            </a:r>
            <a:br>
              <a:rPr lang="it-IT" sz="3200" b="1" spc="-169" dirty="0">
                <a:solidFill>
                  <a:schemeClr val="bg1"/>
                </a:solidFill>
              </a:rPr>
            </a:br>
            <a:r>
              <a:rPr lang="it-IT" sz="2800" b="1" i="1" spc="-169" dirty="0">
                <a:solidFill>
                  <a:schemeClr val="bg1"/>
                </a:solidFill>
              </a:rPr>
              <a:t>i  parametri  principali  misurabili</a:t>
            </a:r>
            <a:endParaRPr sz="3200" b="1" i="1" dirty="0">
              <a:solidFill>
                <a:schemeClr val="bg1"/>
              </a:solidFill>
            </a:endParaRPr>
          </a:p>
        </p:txBody>
      </p:sp>
      <p:sp>
        <p:nvSpPr>
          <p:cNvPr id="7" name="object 7"/>
          <p:cNvSpPr/>
          <p:nvPr/>
        </p:nvSpPr>
        <p:spPr>
          <a:xfrm>
            <a:off x="1851660" y="2015109"/>
            <a:ext cx="401955" cy="1725454"/>
          </a:xfrm>
          <a:custGeom>
            <a:avLst/>
            <a:gdLst/>
            <a:ahLst/>
            <a:cxnLst/>
            <a:rect l="l" t="t" r="r" b="b"/>
            <a:pathLst>
              <a:path w="535940" h="2300604">
                <a:moveTo>
                  <a:pt x="0" y="2049779"/>
                </a:moveTo>
                <a:lnTo>
                  <a:pt x="16733" y="2088057"/>
                </a:lnTo>
                <a:lnTo>
                  <a:pt x="33466" y="2125537"/>
                </a:lnTo>
                <a:lnTo>
                  <a:pt x="50200" y="2161418"/>
                </a:lnTo>
                <a:lnTo>
                  <a:pt x="83668" y="2225183"/>
                </a:lnTo>
                <a:lnTo>
                  <a:pt x="117136" y="2272946"/>
                </a:lnTo>
                <a:lnTo>
                  <a:pt x="150604" y="2298302"/>
                </a:lnTo>
                <a:lnTo>
                  <a:pt x="167339" y="2300575"/>
                </a:lnTo>
                <a:lnTo>
                  <a:pt x="184073" y="2294844"/>
                </a:lnTo>
                <a:lnTo>
                  <a:pt x="217541" y="2256167"/>
                </a:lnTo>
                <a:lnTo>
                  <a:pt x="234274" y="2221620"/>
                </a:lnTo>
                <a:lnTo>
                  <a:pt x="251008" y="2175867"/>
                </a:lnTo>
                <a:lnTo>
                  <a:pt x="267741" y="2118106"/>
                </a:lnTo>
                <a:lnTo>
                  <a:pt x="280781" y="2062174"/>
                </a:lnTo>
                <a:lnTo>
                  <a:pt x="294341" y="1992917"/>
                </a:lnTo>
                <a:lnTo>
                  <a:pt x="301288" y="1953727"/>
                </a:lnTo>
                <a:lnTo>
                  <a:pt x="308334" y="1911729"/>
                </a:lnTo>
                <a:lnTo>
                  <a:pt x="315466" y="1867096"/>
                </a:lnTo>
                <a:lnTo>
                  <a:pt x="322674" y="1820005"/>
                </a:lnTo>
                <a:lnTo>
                  <a:pt x="329946" y="1770627"/>
                </a:lnTo>
                <a:lnTo>
                  <a:pt x="337273" y="1719139"/>
                </a:lnTo>
                <a:lnTo>
                  <a:pt x="344643" y="1665714"/>
                </a:lnTo>
                <a:lnTo>
                  <a:pt x="352046" y="1610526"/>
                </a:lnTo>
                <a:lnTo>
                  <a:pt x="359470" y="1553750"/>
                </a:lnTo>
                <a:lnTo>
                  <a:pt x="366905" y="1495561"/>
                </a:lnTo>
                <a:lnTo>
                  <a:pt x="374340" y="1436132"/>
                </a:lnTo>
                <a:lnTo>
                  <a:pt x="381764" y="1375638"/>
                </a:lnTo>
                <a:lnTo>
                  <a:pt x="389166" y="1314253"/>
                </a:lnTo>
                <a:lnTo>
                  <a:pt x="396536" y="1252151"/>
                </a:lnTo>
                <a:lnTo>
                  <a:pt x="403862" y="1189508"/>
                </a:lnTo>
                <a:lnTo>
                  <a:pt x="411134" y="1126496"/>
                </a:lnTo>
                <a:lnTo>
                  <a:pt x="418341" y="1063291"/>
                </a:lnTo>
                <a:lnTo>
                  <a:pt x="425471" y="1000067"/>
                </a:lnTo>
                <a:lnTo>
                  <a:pt x="432515" y="936998"/>
                </a:lnTo>
                <a:lnTo>
                  <a:pt x="439461" y="874258"/>
                </a:lnTo>
                <a:lnTo>
                  <a:pt x="446299" y="812022"/>
                </a:lnTo>
                <a:lnTo>
                  <a:pt x="453018" y="750464"/>
                </a:lnTo>
                <a:lnTo>
                  <a:pt x="459606" y="689758"/>
                </a:lnTo>
                <a:lnTo>
                  <a:pt x="466053" y="630079"/>
                </a:lnTo>
                <a:lnTo>
                  <a:pt x="472348" y="571602"/>
                </a:lnTo>
                <a:lnTo>
                  <a:pt x="478481" y="514499"/>
                </a:lnTo>
                <a:lnTo>
                  <a:pt x="484439" y="458946"/>
                </a:lnTo>
                <a:lnTo>
                  <a:pt x="490214" y="405117"/>
                </a:lnTo>
                <a:lnTo>
                  <a:pt x="495793" y="353187"/>
                </a:lnTo>
                <a:lnTo>
                  <a:pt x="501166" y="303329"/>
                </a:lnTo>
                <a:lnTo>
                  <a:pt x="506323" y="255718"/>
                </a:lnTo>
                <a:lnTo>
                  <a:pt x="511251" y="210528"/>
                </a:lnTo>
                <a:lnTo>
                  <a:pt x="515941" y="167934"/>
                </a:lnTo>
                <a:lnTo>
                  <a:pt x="520381" y="128110"/>
                </a:lnTo>
                <a:lnTo>
                  <a:pt x="528470" y="57469"/>
                </a:lnTo>
                <a:lnTo>
                  <a:pt x="532097" y="27001"/>
                </a:lnTo>
                <a:lnTo>
                  <a:pt x="535432" y="0"/>
                </a:lnTo>
              </a:path>
            </a:pathLst>
          </a:custGeom>
          <a:ln w="38099">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1475156" y="2578799"/>
            <a:ext cx="0" cy="0"/>
          </a:xfrm>
          <a:custGeom>
            <a:avLst/>
            <a:gdLst/>
            <a:ahLst/>
            <a:cxnLst/>
            <a:rect l="l" t="t" r="r" b="b"/>
            <a:pathLst>
              <a:path>
                <a:moveTo>
                  <a:pt x="0" y="0"/>
                </a:moveTo>
                <a:lnTo>
                  <a:pt x="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p:nvPr/>
        </p:nvSpPr>
        <p:spPr>
          <a:xfrm>
            <a:off x="1475156" y="3091243"/>
            <a:ext cx="0" cy="0"/>
          </a:xfrm>
          <a:custGeom>
            <a:avLst/>
            <a:gdLst/>
            <a:ahLst/>
            <a:cxnLst/>
            <a:rect l="l" t="t" r="r" b="b"/>
            <a:pathLst>
              <a:path>
                <a:moveTo>
                  <a:pt x="0" y="0"/>
                </a:moveTo>
                <a:lnTo>
                  <a:pt x="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p:cNvSpPr txBox="1"/>
          <p:nvPr/>
        </p:nvSpPr>
        <p:spPr>
          <a:xfrm>
            <a:off x="3894106" y="4285774"/>
            <a:ext cx="71914" cy="194284"/>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200" b="1" i="0" u="none" strike="noStrike" kern="1200" cap="none" spc="15" normalizeH="0" baseline="0" noProof="0" dirty="0">
                <a:ln>
                  <a:noFill/>
                </a:ln>
                <a:solidFill>
                  <a:prstClr val="black"/>
                </a:solidFill>
                <a:effectLst/>
                <a:uLnTx/>
                <a:uFillTx/>
                <a:latin typeface="Arial"/>
                <a:ea typeface="+mn-ea"/>
                <a:cs typeface="Arial"/>
              </a:rPr>
              <a:t>t</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11"/>
          <p:cNvSpPr/>
          <p:nvPr/>
        </p:nvSpPr>
        <p:spPr>
          <a:xfrm>
            <a:off x="2788538" y="2015109"/>
            <a:ext cx="98108" cy="1378267"/>
          </a:xfrm>
          <a:custGeom>
            <a:avLst/>
            <a:gdLst/>
            <a:ahLst/>
            <a:cxnLst/>
            <a:rect l="l" t="t" r="r" b="b"/>
            <a:pathLst>
              <a:path w="130810" h="1837689">
                <a:moveTo>
                  <a:pt x="54417" y="1723517"/>
                </a:moveTo>
                <a:lnTo>
                  <a:pt x="16383" y="1723898"/>
                </a:lnTo>
                <a:lnTo>
                  <a:pt x="74675" y="1837563"/>
                </a:lnTo>
                <a:lnTo>
                  <a:pt x="121018" y="1742566"/>
                </a:lnTo>
                <a:lnTo>
                  <a:pt x="54610" y="1742566"/>
                </a:lnTo>
                <a:lnTo>
                  <a:pt x="54417" y="1723517"/>
                </a:lnTo>
                <a:close/>
              </a:path>
              <a:path w="130810" h="1837689">
                <a:moveTo>
                  <a:pt x="92517" y="1723136"/>
                </a:moveTo>
                <a:lnTo>
                  <a:pt x="54417" y="1723517"/>
                </a:lnTo>
                <a:lnTo>
                  <a:pt x="54610" y="1742566"/>
                </a:lnTo>
                <a:lnTo>
                  <a:pt x="92710" y="1742186"/>
                </a:lnTo>
                <a:lnTo>
                  <a:pt x="92517" y="1723136"/>
                </a:lnTo>
                <a:close/>
              </a:path>
              <a:path w="130810" h="1837689">
                <a:moveTo>
                  <a:pt x="130683" y="1722754"/>
                </a:moveTo>
                <a:lnTo>
                  <a:pt x="92517" y="1723136"/>
                </a:lnTo>
                <a:lnTo>
                  <a:pt x="92710" y="1742186"/>
                </a:lnTo>
                <a:lnTo>
                  <a:pt x="54610" y="1742566"/>
                </a:lnTo>
                <a:lnTo>
                  <a:pt x="121018" y="1742566"/>
                </a:lnTo>
                <a:lnTo>
                  <a:pt x="130683" y="1722754"/>
                </a:lnTo>
                <a:close/>
              </a:path>
              <a:path w="130810" h="1837689">
                <a:moveTo>
                  <a:pt x="76265" y="114045"/>
                </a:moveTo>
                <a:lnTo>
                  <a:pt x="38165" y="114426"/>
                </a:lnTo>
                <a:lnTo>
                  <a:pt x="54417" y="1723517"/>
                </a:lnTo>
                <a:lnTo>
                  <a:pt x="92517" y="1723136"/>
                </a:lnTo>
                <a:lnTo>
                  <a:pt x="76265" y="114045"/>
                </a:lnTo>
                <a:close/>
              </a:path>
              <a:path w="130810" h="1837689">
                <a:moveTo>
                  <a:pt x="56006" y="0"/>
                </a:moveTo>
                <a:lnTo>
                  <a:pt x="0" y="114808"/>
                </a:lnTo>
                <a:lnTo>
                  <a:pt x="38165" y="114426"/>
                </a:lnTo>
                <a:lnTo>
                  <a:pt x="37973" y="95376"/>
                </a:lnTo>
                <a:lnTo>
                  <a:pt x="104725" y="94996"/>
                </a:lnTo>
                <a:lnTo>
                  <a:pt x="56006" y="0"/>
                </a:lnTo>
                <a:close/>
              </a:path>
              <a:path w="130810" h="1837689">
                <a:moveTo>
                  <a:pt x="76073" y="94996"/>
                </a:moveTo>
                <a:lnTo>
                  <a:pt x="37973" y="95376"/>
                </a:lnTo>
                <a:lnTo>
                  <a:pt x="38165" y="114426"/>
                </a:lnTo>
                <a:lnTo>
                  <a:pt x="76265" y="114045"/>
                </a:lnTo>
                <a:lnTo>
                  <a:pt x="76073" y="94996"/>
                </a:lnTo>
                <a:close/>
              </a:path>
              <a:path w="130810" h="1837689">
                <a:moveTo>
                  <a:pt x="104725" y="94996"/>
                </a:moveTo>
                <a:lnTo>
                  <a:pt x="76073" y="94996"/>
                </a:lnTo>
                <a:lnTo>
                  <a:pt x="76265" y="114045"/>
                </a:lnTo>
                <a:lnTo>
                  <a:pt x="114300" y="113664"/>
                </a:lnTo>
                <a:lnTo>
                  <a:pt x="104725" y="94996"/>
                </a:lnTo>
                <a:close/>
              </a:path>
            </a:pathLst>
          </a:custGeom>
          <a:solidFill>
            <a:srgbClr val="4F81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p:nvPr/>
        </p:nvSpPr>
        <p:spPr>
          <a:xfrm>
            <a:off x="3855911" y="2037493"/>
            <a:ext cx="85725" cy="1896428"/>
          </a:xfrm>
          <a:custGeom>
            <a:avLst/>
            <a:gdLst/>
            <a:ahLst/>
            <a:cxnLst/>
            <a:rect l="l" t="t" r="r" b="b"/>
            <a:pathLst>
              <a:path w="114300" h="2528570">
                <a:moveTo>
                  <a:pt x="38100" y="2413761"/>
                </a:moveTo>
                <a:lnTo>
                  <a:pt x="0" y="2413761"/>
                </a:lnTo>
                <a:lnTo>
                  <a:pt x="57150" y="2528061"/>
                </a:lnTo>
                <a:lnTo>
                  <a:pt x="104775" y="2432811"/>
                </a:lnTo>
                <a:lnTo>
                  <a:pt x="38100" y="2432811"/>
                </a:lnTo>
                <a:lnTo>
                  <a:pt x="38100" y="2413761"/>
                </a:lnTo>
                <a:close/>
              </a:path>
              <a:path w="114300" h="2528570">
                <a:moveTo>
                  <a:pt x="76200" y="95250"/>
                </a:moveTo>
                <a:lnTo>
                  <a:pt x="38100" y="95250"/>
                </a:lnTo>
                <a:lnTo>
                  <a:pt x="38100" y="2432811"/>
                </a:lnTo>
                <a:lnTo>
                  <a:pt x="76200" y="2432811"/>
                </a:lnTo>
                <a:lnTo>
                  <a:pt x="76200" y="95250"/>
                </a:lnTo>
                <a:close/>
              </a:path>
              <a:path w="114300" h="2528570">
                <a:moveTo>
                  <a:pt x="114300" y="2413761"/>
                </a:moveTo>
                <a:lnTo>
                  <a:pt x="76200" y="2413761"/>
                </a:lnTo>
                <a:lnTo>
                  <a:pt x="76200" y="2432811"/>
                </a:lnTo>
                <a:lnTo>
                  <a:pt x="104775" y="2432811"/>
                </a:lnTo>
                <a:lnTo>
                  <a:pt x="114300" y="2413761"/>
                </a:lnTo>
                <a:close/>
              </a:path>
              <a:path w="114300" h="2528570">
                <a:moveTo>
                  <a:pt x="57150" y="0"/>
                </a:moveTo>
                <a:lnTo>
                  <a:pt x="0" y="114300"/>
                </a:lnTo>
                <a:lnTo>
                  <a:pt x="38100" y="114300"/>
                </a:lnTo>
                <a:lnTo>
                  <a:pt x="38100" y="95250"/>
                </a:lnTo>
                <a:lnTo>
                  <a:pt x="104775" y="95250"/>
                </a:lnTo>
                <a:lnTo>
                  <a:pt x="57150" y="0"/>
                </a:lnTo>
                <a:close/>
              </a:path>
              <a:path w="114300" h="2528570">
                <a:moveTo>
                  <a:pt x="104775" y="95250"/>
                </a:moveTo>
                <a:lnTo>
                  <a:pt x="76200" y="95250"/>
                </a:lnTo>
                <a:lnTo>
                  <a:pt x="76200" y="114300"/>
                </a:lnTo>
                <a:lnTo>
                  <a:pt x="114300" y="114300"/>
                </a:lnTo>
                <a:lnTo>
                  <a:pt x="104775" y="95250"/>
                </a:lnTo>
                <a:close/>
              </a:path>
            </a:pathLst>
          </a:custGeom>
          <a:solidFill>
            <a:srgbClr val="00AF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p:nvPr/>
        </p:nvSpPr>
        <p:spPr>
          <a:xfrm>
            <a:off x="2579561" y="2015110"/>
            <a:ext cx="1405890" cy="1947386"/>
          </a:xfrm>
          <a:custGeom>
            <a:avLst/>
            <a:gdLst/>
            <a:ahLst/>
            <a:cxnLst/>
            <a:rect l="l" t="t" r="r" b="b"/>
            <a:pathLst>
              <a:path w="1874520" h="2596515">
                <a:moveTo>
                  <a:pt x="0" y="0"/>
                </a:moveTo>
                <a:lnTo>
                  <a:pt x="1680" y="55501"/>
                </a:lnTo>
                <a:lnTo>
                  <a:pt x="3386" y="110938"/>
                </a:lnTo>
                <a:lnTo>
                  <a:pt x="5141" y="166247"/>
                </a:lnTo>
                <a:lnTo>
                  <a:pt x="6972" y="221364"/>
                </a:lnTo>
                <a:lnTo>
                  <a:pt x="8903" y="276224"/>
                </a:lnTo>
                <a:lnTo>
                  <a:pt x="10960" y="330765"/>
                </a:lnTo>
                <a:lnTo>
                  <a:pt x="13166" y="384922"/>
                </a:lnTo>
                <a:lnTo>
                  <a:pt x="15548" y="438631"/>
                </a:lnTo>
                <a:lnTo>
                  <a:pt x="18131" y="491828"/>
                </a:lnTo>
                <a:lnTo>
                  <a:pt x="20939" y="544448"/>
                </a:lnTo>
                <a:lnTo>
                  <a:pt x="23997" y="596429"/>
                </a:lnTo>
                <a:lnTo>
                  <a:pt x="27331" y="647706"/>
                </a:lnTo>
                <a:lnTo>
                  <a:pt x="30965" y="698214"/>
                </a:lnTo>
                <a:lnTo>
                  <a:pt x="34926" y="747890"/>
                </a:lnTo>
                <a:lnTo>
                  <a:pt x="39237" y="796670"/>
                </a:lnTo>
                <a:lnTo>
                  <a:pt x="43923" y="844491"/>
                </a:lnTo>
                <a:lnTo>
                  <a:pt x="49011" y="891287"/>
                </a:lnTo>
                <a:lnTo>
                  <a:pt x="54524" y="936994"/>
                </a:lnTo>
                <a:lnTo>
                  <a:pt x="60488" y="981550"/>
                </a:lnTo>
                <a:lnTo>
                  <a:pt x="66929" y="1024889"/>
                </a:lnTo>
                <a:lnTo>
                  <a:pt x="76848" y="1084683"/>
                </a:lnTo>
                <a:lnTo>
                  <a:pt x="87448" y="1142188"/>
                </a:lnTo>
                <a:lnTo>
                  <a:pt x="98728" y="1197554"/>
                </a:lnTo>
                <a:lnTo>
                  <a:pt x="110689" y="1250931"/>
                </a:lnTo>
                <a:lnTo>
                  <a:pt x="123330" y="1302468"/>
                </a:lnTo>
                <a:lnTo>
                  <a:pt x="136652" y="1352314"/>
                </a:lnTo>
                <a:lnTo>
                  <a:pt x="150653" y="1400619"/>
                </a:lnTo>
                <a:lnTo>
                  <a:pt x="165335" y="1447532"/>
                </a:lnTo>
                <a:lnTo>
                  <a:pt x="180698" y="1493203"/>
                </a:lnTo>
                <a:lnTo>
                  <a:pt x="196741" y="1537781"/>
                </a:lnTo>
                <a:lnTo>
                  <a:pt x="213464" y="1581415"/>
                </a:lnTo>
                <a:lnTo>
                  <a:pt x="230867" y="1624255"/>
                </a:lnTo>
                <a:lnTo>
                  <a:pt x="248951" y="1666450"/>
                </a:lnTo>
                <a:lnTo>
                  <a:pt x="267716" y="1708150"/>
                </a:lnTo>
                <a:lnTo>
                  <a:pt x="290074" y="1755609"/>
                </a:lnTo>
                <a:lnTo>
                  <a:pt x="312666" y="1801292"/>
                </a:lnTo>
                <a:lnTo>
                  <a:pt x="335722" y="1845315"/>
                </a:lnTo>
                <a:lnTo>
                  <a:pt x="359475" y="1887798"/>
                </a:lnTo>
                <a:lnTo>
                  <a:pt x="384158" y="1928857"/>
                </a:lnTo>
                <a:lnTo>
                  <a:pt x="410003" y="1968611"/>
                </a:lnTo>
                <a:lnTo>
                  <a:pt x="437242" y="2007176"/>
                </a:lnTo>
                <a:lnTo>
                  <a:pt x="466108" y="2044671"/>
                </a:lnTo>
                <a:lnTo>
                  <a:pt x="496833" y="2081214"/>
                </a:lnTo>
                <a:lnTo>
                  <a:pt x="529650" y="2116922"/>
                </a:lnTo>
                <a:lnTo>
                  <a:pt x="564791" y="2151913"/>
                </a:lnTo>
                <a:lnTo>
                  <a:pt x="602488" y="2186305"/>
                </a:lnTo>
                <a:lnTo>
                  <a:pt x="637095" y="2215562"/>
                </a:lnTo>
                <a:lnTo>
                  <a:pt x="673877" y="2244670"/>
                </a:lnTo>
                <a:lnTo>
                  <a:pt x="712614" y="2273480"/>
                </a:lnTo>
                <a:lnTo>
                  <a:pt x="753086" y="2301841"/>
                </a:lnTo>
                <a:lnTo>
                  <a:pt x="795073" y="2329605"/>
                </a:lnTo>
                <a:lnTo>
                  <a:pt x="838355" y="2356621"/>
                </a:lnTo>
                <a:lnTo>
                  <a:pt x="882713" y="2382742"/>
                </a:lnTo>
                <a:lnTo>
                  <a:pt x="927926" y="2407816"/>
                </a:lnTo>
                <a:lnTo>
                  <a:pt x="973774" y="2431695"/>
                </a:lnTo>
                <a:lnTo>
                  <a:pt x="1020038" y="2454230"/>
                </a:lnTo>
                <a:lnTo>
                  <a:pt x="1066497" y="2475271"/>
                </a:lnTo>
                <a:lnTo>
                  <a:pt x="1112932" y="2494668"/>
                </a:lnTo>
                <a:lnTo>
                  <a:pt x="1159122" y="2512272"/>
                </a:lnTo>
                <a:lnTo>
                  <a:pt x="1204849" y="2527935"/>
                </a:lnTo>
                <a:lnTo>
                  <a:pt x="1255972" y="2542335"/>
                </a:lnTo>
                <a:lnTo>
                  <a:pt x="1310842" y="2554188"/>
                </a:lnTo>
                <a:lnTo>
                  <a:pt x="1368453" y="2563772"/>
                </a:lnTo>
                <a:lnTo>
                  <a:pt x="1427800" y="2571366"/>
                </a:lnTo>
                <a:lnTo>
                  <a:pt x="1487878" y="2577251"/>
                </a:lnTo>
                <a:lnTo>
                  <a:pt x="1547681" y="2581704"/>
                </a:lnTo>
                <a:lnTo>
                  <a:pt x="1606203" y="2585005"/>
                </a:lnTo>
                <a:lnTo>
                  <a:pt x="1662439" y="2587434"/>
                </a:lnTo>
                <a:lnTo>
                  <a:pt x="1715384" y="2589269"/>
                </a:lnTo>
                <a:lnTo>
                  <a:pt x="1764032" y="2590791"/>
                </a:lnTo>
                <a:lnTo>
                  <a:pt x="1807377" y="2592277"/>
                </a:lnTo>
                <a:lnTo>
                  <a:pt x="1844414" y="2594007"/>
                </a:lnTo>
                <a:lnTo>
                  <a:pt x="1874139" y="2596261"/>
                </a:lnTo>
              </a:path>
            </a:pathLst>
          </a:custGeom>
          <a:ln w="381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p:nvPr/>
        </p:nvSpPr>
        <p:spPr>
          <a:xfrm>
            <a:off x="2579562" y="1986533"/>
            <a:ext cx="250984" cy="57150"/>
          </a:xfrm>
          <a:custGeom>
            <a:avLst/>
            <a:gdLst/>
            <a:ahLst/>
            <a:cxnLst/>
            <a:rect l="l" t="t" r="r" b="b"/>
            <a:pathLst>
              <a:path w="334644" h="76200">
                <a:moveTo>
                  <a:pt x="76200" y="0"/>
                </a:moveTo>
                <a:lnTo>
                  <a:pt x="0" y="38100"/>
                </a:lnTo>
                <a:lnTo>
                  <a:pt x="76200" y="76200"/>
                </a:lnTo>
                <a:lnTo>
                  <a:pt x="76200" y="44450"/>
                </a:lnTo>
                <a:lnTo>
                  <a:pt x="63500" y="44450"/>
                </a:lnTo>
                <a:lnTo>
                  <a:pt x="63500" y="31750"/>
                </a:lnTo>
                <a:lnTo>
                  <a:pt x="76200" y="31750"/>
                </a:lnTo>
                <a:lnTo>
                  <a:pt x="76200" y="0"/>
                </a:lnTo>
                <a:close/>
              </a:path>
              <a:path w="334644" h="76200">
                <a:moveTo>
                  <a:pt x="258444" y="0"/>
                </a:moveTo>
                <a:lnTo>
                  <a:pt x="258444" y="76200"/>
                </a:lnTo>
                <a:lnTo>
                  <a:pt x="321944" y="44450"/>
                </a:lnTo>
                <a:lnTo>
                  <a:pt x="271144" y="44450"/>
                </a:lnTo>
                <a:lnTo>
                  <a:pt x="271144" y="31750"/>
                </a:lnTo>
                <a:lnTo>
                  <a:pt x="321944" y="31750"/>
                </a:lnTo>
                <a:lnTo>
                  <a:pt x="258444" y="0"/>
                </a:lnTo>
                <a:close/>
              </a:path>
              <a:path w="334644" h="76200">
                <a:moveTo>
                  <a:pt x="76200" y="31750"/>
                </a:moveTo>
                <a:lnTo>
                  <a:pt x="63500" y="31750"/>
                </a:lnTo>
                <a:lnTo>
                  <a:pt x="63500" y="44450"/>
                </a:lnTo>
                <a:lnTo>
                  <a:pt x="76200" y="44450"/>
                </a:lnTo>
                <a:lnTo>
                  <a:pt x="76200" y="31750"/>
                </a:lnTo>
                <a:close/>
              </a:path>
              <a:path w="334644" h="76200">
                <a:moveTo>
                  <a:pt x="258444" y="31750"/>
                </a:moveTo>
                <a:lnTo>
                  <a:pt x="76200" y="31750"/>
                </a:lnTo>
                <a:lnTo>
                  <a:pt x="76200" y="44450"/>
                </a:lnTo>
                <a:lnTo>
                  <a:pt x="258444" y="44450"/>
                </a:lnTo>
                <a:lnTo>
                  <a:pt x="258444" y="31750"/>
                </a:lnTo>
                <a:close/>
              </a:path>
              <a:path w="334644" h="76200">
                <a:moveTo>
                  <a:pt x="321944" y="31750"/>
                </a:moveTo>
                <a:lnTo>
                  <a:pt x="271144" y="31750"/>
                </a:lnTo>
                <a:lnTo>
                  <a:pt x="271144" y="44450"/>
                </a:lnTo>
                <a:lnTo>
                  <a:pt x="321944" y="44450"/>
                </a:lnTo>
                <a:lnTo>
                  <a:pt x="334644" y="38100"/>
                </a:lnTo>
                <a:lnTo>
                  <a:pt x="321944" y="31750"/>
                </a:lnTo>
                <a:close/>
              </a:path>
            </a:pathLst>
          </a:custGeom>
          <a:solidFill>
            <a:srgbClr val="FF66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p:cNvSpPr txBox="1"/>
          <p:nvPr/>
        </p:nvSpPr>
        <p:spPr>
          <a:xfrm>
            <a:off x="2244663" y="1825465"/>
            <a:ext cx="624364" cy="194284"/>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tab pos="302895" algn="l"/>
              </a:tabLst>
              <a:defRPr/>
            </a:pPr>
            <a:r>
              <a:rPr kumimoji="0" sz="1200" b="0" i="0" u="heavy" strike="noStrike" kern="1200" cap="none" spc="-64" normalizeH="0" baseline="0" noProof="0" dirty="0">
                <a:ln>
                  <a:noFill/>
                </a:ln>
                <a:solidFill>
                  <a:prstClr val="black"/>
                </a:solidFill>
                <a:effectLst/>
                <a:uLnTx/>
                <a:uFill>
                  <a:solidFill>
                    <a:srgbClr val="000000"/>
                  </a:solidFill>
                </a:uFill>
                <a:latin typeface="Arial"/>
                <a:ea typeface="+mn-ea"/>
                <a:cs typeface="Arial"/>
              </a:rPr>
              <a:t> 	</a:t>
            </a:r>
            <a:r>
              <a:rPr kumimoji="0" sz="1200" b="0" i="0" u="heavy" strike="noStrike" kern="1200" cap="none" spc="-60" normalizeH="0" baseline="0" noProof="0" dirty="0">
                <a:ln>
                  <a:noFill/>
                </a:ln>
                <a:solidFill>
                  <a:prstClr val="black"/>
                </a:solidFill>
                <a:effectLst/>
                <a:uLnTx/>
                <a:uFill>
                  <a:solidFill>
                    <a:srgbClr val="000000"/>
                  </a:solidFill>
                </a:uFill>
                <a:latin typeface="Arial"/>
                <a:ea typeface="+mn-ea"/>
                <a:cs typeface="Arial"/>
              </a:rPr>
              <a:t>1</a:t>
            </a:r>
            <a:r>
              <a:rPr kumimoji="0" sz="1200" b="0" i="0" u="none" strike="noStrike" kern="1200" cap="none" spc="-113" normalizeH="0" baseline="0" noProof="0" dirty="0">
                <a:ln>
                  <a:noFill/>
                </a:ln>
                <a:solidFill>
                  <a:prstClr val="black"/>
                </a:solidFill>
                <a:effectLst/>
                <a:uLnTx/>
                <a:uFillTx/>
                <a:latin typeface="Arial"/>
                <a:ea typeface="+mn-ea"/>
                <a:cs typeface="Arial"/>
              </a:rPr>
              <a:t> </a:t>
            </a:r>
            <a:r>
              <a:rPr kumimoji="0" sz="1200" b="0" i="0" u="none" strike="noStrike" kern="1200" cap="none" spc="-105" normalizeH="0" baseline="0" noProof="0" dirty="0">
                <a:ln>
                  <a:noFill/>
                </a:ln>
                <a:solidFill>
                  <a:prstClr val="black"/>
                </a:solidFill>
                <a:effectLst/>
                <a:uLnTx/>
                <a:uFillTx/>
                <a:latin typeface="Arial"/>
                <a:ea typeface="+mn-ea"/>
                <a:cs typeface="Arial"/>
              </a:rPr>
              <a:t>sec</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6"/>
          <p:cNvSpPr txBox="1"/>
          <p:nvPr/>
        </p:nvSpPr>
        <p:spPr>
          <a:xfrm>
            <a:off x="2903696" y="2534602"/>
            <a:ext cx="330518" cy="194284"/>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200" b="1" i="0" u="none" strike="noStrike" kern="1200" cap="none" spc="-191" normalizeH="0" baseline="0" noProof="0" dirty="0">
                <a:ln>
                  <a:noFill/>
                </a:ln>
                <a:solidFill>
                  <a:srgbClr val="006FC0"/>
                </a:solidFill>
                <a:effectLst/>
                <a:uLnTx/>
                <a:uFillTx/>
                <a:latin typeface="Arial"/>
                <a:ea typeface="+mn-ea"/>
                <a:cs typeface="Arial"/>
              </a:rPr>
              <a:t>F</a:t>
            </a:r>
            <a:r>
              <a:rPr kumimoji="0" sz="1200" b="1" i="0" u="none" strike="noStrike" kern="1200" cap="none" spc="-214" normalizeH="0" baseline="0" noProof="0" dirty="0">
                <a:ln>
                  <a:noFill/>
                </a:ln>
                <a:solidFill>
                  <a:srgbClr val="006FC0"/>
                </a:solidFill>
                <a:effectLst/>
                <a:uLnTx/>
                <a:uFillTx/>
                <a:latin typeface="Arial"/>
                <a:ea typeface="+mn-ea"/>
                <a:cs typeface="Arial"/>
              </a:rPr>
              <a:t>E</a:t>
            </a:r>
            <a:r>
              <a:rPr kumimoji="0" sz="1200" b="1" i="0" u="none" strike="noStrike" kern="1200" cap="none" spc="-79" normalizeH="0" baseline="0" noProof="0" dirty="0">
                <a:ln>
                  <a:noFill/>
                </a:ln>
                <a:solidFill>
                  <a:srgbClr val="006FC0"/>
                </a:solidFill>
                <a:effectLst/>
                <a:uLnTx/>
                <a:uFillTx/>
                <a:latin typeface="Arial"/>
                <a:ea typeface="+mn-ea"/>
                <a:cs typeface="Arial"/>
              </a:rPr>
              <a:t>V1</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7"/>
          <p:cNvSpPr txBox="1"/>
          <p:nvPr/>
        </p:nvSpPr>
        <p:spPr>
          <a:xfrm>
            <a:off x="3620738" y="2876359"/>
            <a:ext cx="257175" cy="194284"/>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200" b="1" i="0" u="none" strike="noStrike" kern="1200" cap="none" spc="-131" normalizeH="0" baseline="0" noProof="0" dirty="0">
                <a:ln>
                  <a:noFill/>
                </a:ln>
                <a:solidFill>
                  <a:srgbClr val="00AF50"/>
                </a:solidFill>
                <a:effectLst/>
                <a:uLnTx/>
                <a:uFillTx/>
                <a:latin typeface="Arial"/>
                <a:ea typeface="+mn-ea"/>
                <a:cs typeface="Arial"/>
              </a:rPr>
              <a:t>F</a:t>
            </a:r>
            <a:r>
              <a:rPr kumimoji="0" sz="1200" b="1" i="0" u="none" strike="noStrike" kern="1200" cap="none" spc="-169" normalizeH="0" baseline="0" noProof="0" dirty="0">
                <a:ln>
                  <a:noFill/>
                </a:ln>
                <a:solidFill>
                  <a:srgbClr val="00AF50"/>
                </a:solidFill>
                <a:effectLst/>
                <a:uLnTx/>
                <a:uFillTx/>
                <a:latin typeface="Arial"/>
                <a:ea typeface="+mn-ea"/>
                <a:cs typeface="Arial"/>
              </a:rPr>
              <a:t>V</a:t>
            </a:r>
            <a:r>
              <a:rPr kumimoji="0" sz="1200" b="1" i="0" u="none" strike="noStrike" kern="1200" cap="none" spc="-233" normalizeH="0" baseline="0" noProof="0" dirty="0">
                <a:ln>
                  <a:noFill/>
                </a:ln>
                <a:solidFill>
                  <a:srgbClr val="00AF50"/>
                </a:solidFill>
                <a:effectLst/>
                <a:uLnTx/>
                <a:uFillTx/>
                <a:latin typeface="Arial"/>
                <a:ea typeface="+mn-ea"/>
                <a:cs typeface="Arial"/>
              </a:rPr>
              <a:t>C</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8" name="object 18"/>
          <p:cNvSpPr txBox="1"/>
          <p:nvPr/>
        </p:nvSpPr>
        <p:spPr>
          <a:xfrm>
            <a:off x="1534239" y="2081688"/>
            <a:ext cx="109538" cy="194284"/>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200" b="1" i="0" u="none" strike="noStrike" kern="1200" cap="none" spc="-94" normalizeH="0" baseline="0" noProof="0" dirty="0">
                <a:ln>
                  <a:noFill/>
                </a:ln>
                <a:solidFill>
                  <a:prstClr val="black"/>
                </a:solidFill>
                <a:effectLst/>
                <a:uLnTx/>
                <a:uFillTx/>
                <a:latin typeface="Arial"/>
                <a:ea typeface="+mn-ea"/>
                <a:cs typeface="Arial"/>
              </a:rPr>
              <a:t>V</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9" name="object 19"/>
          <p:cNvSpPr/>
          <p:nvPr/>
        </p:nvSpPr>
        <p:spPr>
          <a:xfrm>
            <a:off x="1826561" y="1912620"/>
            <a:ext cx="0" cy="2306003"/>
          </a:xfrm>
          <a:custGeom>
            <a:avLst/>
            <a:gdLst/>
            <a:ahLst/>
            <a:cxnLst/>
            <a:rect l="l" t="t" r="r" b="b"/>
            <a:pathLst>
              <a:path h="3074670">
                <a:moveTo>
                  <a:pt x="0" y="0"/>
                </a:moveTo>
                <a:lnTo>
                  <a:pt x="0" y="3074542"/>
                </a:lnTo>
              </a:path>
            </a:pathLst>
          </a:custGeom>
          <a:ln w="190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20"/>
          <p:cNvSpPr/>
          <p:nvPr/>
        </p:nvSpPr>
        <p:spPr>
          <a:xfrm>
            <a:off x="1826563" y="4218527"/>
            <a:ext cx="2309336" cy="0"/>
          </a:xfrm>
          <a:custGeom>
            <a:avLst/>
            <a:gdLst/>
            <a:ahLst/>
            <a:cxnLst/>
            <a:rect l="l" t="t" r="r" b="b"/>
            <a:pathLst>
              <a:path w="3079115">
                <a:moveTo>
                  <a:pt x="0" y="0"/>
                </a:moveTo>
                <a:lnTo>
                  <a:pt x="3078924" y="0"/>
                </a:lnTo>
              </a:path>
            </a:pathLst>
          </a:custGeom>
          <a:ln w="285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21"/>
          <p:cNvSpPr txBox="1"/>
          <p:nvPr/>
        </p:nvSpPr>
        <p:spPr>
          <a:xfrm>
            <a:off x="1255872" y="5701950"/>
            <a:ext cx="6761850" cy="751681"/>
          </a:xfrm>
          <a:prstGeom prst="rect">
            <a:avLst/>
          </a:prstGeom>
          <a:ln w="28575">
            <a:solidFill>
              <a:srgbClr val="C00000"/>
            </a:solidFill>
          </a:ln>
        </p:spPr>
        <p:txBody>
          <a:bodyPr vert="horz" wrap="square" lIns="0" tIns="40958" rIns="0" bIns="0" rtlCol="0">
            <a:spAutoFit/>
          </a:bodyPr>
          <a:lstStyle/>
          <a:p>
            <a:pPr marL="68580" marR="0" lvl="0" indent="0" algn="ctr" defTabSz="914400" rtl="0" eaLnBrk="1" fontAlgn="auto" latinLnBrk="0" hangingPunct="1">
              <a:lnSpc>
                <a:spcPts val="1454"/>
              </a:lnSpc>
              <a:spcBef>
                <a:spcPts val="323"/>
              </a:spcBef>
              <a:spcAft>
                <a:spcPts val="0"/>
              </a:spcAft>
              <a:buClrTx/>
              <a:buSzTx/>
              <a:buFontTx/>
              <a:buNone/>
              <a:tabLst/>
              <a:defRPr/>
            </a:pPr>
            <a:r>
              <a:rPr kumimoji="0" b="1" i="1" u="none" strike="noStrike" kern="1200" cap="none" spc="-94" normalizeH="0" baseline="0" noProof="0" dirty="0">
                <a:ln>
                  <a:noFill/>
                </a:ln>
                <a:solidFill>
                  <a:srgbClr val="A30000"/>
                </a:solidFill>
                <a:effectLst/>
                <a:uLnTx/>
                <a:uFillTx/>
                <a:latin typeface="Trebuchet MS"/>
                <a:ea typeface="+mn-ea"/>
                <a:cs typeface="Trebuchet MS"/>
              </a:rPr>
              <a:t>ESECUZIONE DELLA</a:t>
            </a:r>
            <a:r>
              <a:rPr kumimoji="0" b="1" i="1" u="none" strike="noStrike" kern="1200" cap="none" spc="-127" normalizeH="0" baseline="0" noProof="0" dirty="0">
                <a:ln>
                  <a:noFill/>
                </a:ln>
                <a:solidFill>
                  <a:srgbClr val="A30000"/>
                </a:solidFill>
                <a:effectLst/>
                <a:uLnTx/>
                <a:uFillTx/>
                <a:latin typeface="Trebuchet MS"/>
                <a:ea typeface="+mn-ea"/>
                <a:cs typeface="Trebuchet MS"/>
              </a:rPr>
              <a:t> </a:t>
            </a:r>
            <a:r>
              <a:rPr kumimoji="0" b="1" i="1" u="none" strike="noStrike" kern="1200" cap="none" spc="-98" normalizeH="0" baseline="0" noProof="0" dirty="0">
                <a:ln>
                  <a:noFill/>
                </a:ln>
                <a:solidFill>
                  <a:srgbClr val="A30000"/>
                </a:solidFill>
                <a:effectLst/>
                <a:uLnTx/>
                <a:uFillTx/>
                <a:latin typeface="Trebuchet MS"/>
                <a:ea typeface="+mn-ea"/>
                <a:cs typeface="Trebuchet MS"/>
              </a:rPr>
              <a:t>PROVA:</a:t>
            </a:r>
            <a:endParaRPr kumimoji="0" b="0" i="0" u="none" strike="noStrike" kern="1200" cap="none" spc="0" normalizeH="0" baseline="0" noProof="0" dirty="0">
              <a:ln>
                <a:noFill/>
              </a:ln>
              <a:solidFill>
                <a:prstClr val="black"/>
              </a:solidFill>
              <a:effectLst/>
              <a:uLnTx/>
              <a:uFillTx/>
              <a:latin typeface="Trebuchet MS"/>
              <a:ea typeface="+mn-ea"/>
              <a:cs typeface="Trebuchet MS"/>
            </a:endParaRPr>
          </a:p>
          <a:p>
            <a:pPr marL="68580" marR="245269" lvl="0" indent="0" algn="ctr" defTabSz="914400" rtl="0" eaLnBrk="1" fontAlgn="auto" latinLnBrk="0" hangingPunct="1">
              <a:lnSpc>
                <a:spcPts val="1298"/>
              </a:lnSpc>
              <a:spcBef>
                <a:spcPts val="146"/>
              </a:spcBef>
              <a:spcAft>
                <a:spcPts val="0"/>
              </a:spcAft>
              <a:buClrTx/>
              <a:buSzTx/>
              <a:buFontTx/>
              <a:buNone/>
              <a:tabLst/>
              <a:defRPr/>
            </a:pPr>
            <a:r>
              <a:rPr kumimoji="0" b="1" i="0" u="none" strike="noStrike" kern="1200" cap="none" spc="-109" normalizeH="0" baseline="0" noProof="0" dirty="0">
                <a:ln>
                  <a:noFill/>
                </a:ln>
                <a:solidFill>
                  <a:srgbClr val="A30000"/>
                </a:solidFill>
                <a:effectLst/>
                <a:uLnTx/>
                <a:uFillTx/>
                <a:latin typeface="Arial"/>
                <a:ea typeface="+mn-ea"/>
                <a:cs typeface="Arial"/>
              </a:rPr>
              <a:t>Dopo </a:t>
            </a:r>
            <a:r>
              <a:rPr kumimoji="0" b="1" i="0" u="none" strike="noStrike" kern="1200" cap="none" spc="-90" normalizeH="0" baseline="0" noProof="0" dirty="0">
                <a:ln>
                  <a:noFill/>
                </a:ln>
                <a:solidFill>
                  <a:srgbClr val="A30000"/>
                </a:solidFill>
                <a:effectLst/>
                <a:uLnTx/>
                <a:uFillTx/>
                <a:latin typeface="Arial"/>
                <a:ea typeface="+mn-ea"/>
                <a:cs typeface="Arial"/>
              </a:rPr>
              <a:t>aver </a:t>
            </a:r>
            <a:r>
              <a:rPr kumimoji="0" b="1" i="0" u="none" strike="noStrike" kern="1200" cap="none" spc="-49" normalizeH="0" baseline="0" noProof="0" dirty="0">
                <a:ln>
                  <a:noFill/>
                </a:ln>
                <a:solidFill>
                  <a:srgbClr val="A30000"/>
                </a:solidFill>
                <a:effectLst/>
                <a:uLnTx/>
                <a:uFillTx/>
                <a:latin typeface="Arial"/>
                <a:ea typeface="+mn-ea"/>
                <a:cs typeface="Arial"/>
              </a:rPr>
              <a:t>fatto </a:t>
            </a:r>
            <a:r>
              <a:rPr kumimoji="0" b="1" i="0" u="none" strike="noStrike" kern="1200" cap="none" spc="-94" normalizeH="0" baseline="0" noProof="0" dirty="0">
                <a:ln>
                  <a:noFill/>
                </a:ln>
                <a:solidFill>
                  <a:srgbClr val="A30000"/>
                </a:solidFill>
                <a:effectLst/>
                <a:uLnTx/>
                <a:uFillTx/>
                <a:latin typeface="Arial"/>
                <a:ea typeface="+mn-ea"/>
                <a:cs typeface="Arial"/>
              </a:rPr>
              <a:t>compiere </a:t>
            </a:r>
            <a:r>
              <a:rPr kumimoji="0" b="1" i="0" u="none" strike="noStrike" kern="1200" cap="none" spc="-68" normalizeH="0" baseline="0" noProof="0" dirty="0">
                <a:ln>
                  <a:noFill/>
                </a:ln>
                <a:solidFill>
                  <a:srgbClr val="A30000"/>
                </a:solidFill>
                <a:effectLst/>
                <a:uLnTx/>
                <a:uFillTx/>
                <a:latin typeface="Arial"/>
                <a:ea typeface="+mn-ea"/>
                <a:cs typeface="Arial"/>
              </a:rPr>
              <a:t>al </a:t>
            </a:r>
            <a:r>
              <a:rPr kumimoji="0" b="1" i="0" u="none" strike="noStrike" kern="1200" cap="none" spc="-79" normalizeH="0" baseline="0" noProof="0" dirty="0">
                <a:ln>
                  <a:noFill/>
                </a:ln>
                <a:solidFill>
                  <a:srgbClr val="A30000"/>
                </a:solidFill>
                <a:effectLst/>
                <a:uLnTx/>
                <a:uFillTx/>
                <a:latin typeface="Arial"/>
                <a:ea typeface="+mn-ea"/>
                <a:cs typeface="Arial"/>
              </a:rPr>
              <a:t>paziente </a:t>
            </a:r>
            <a:r>
              <a:rPr kumimoji="0" b="1" i="0" u="none" strike="noStrike" kern="1200" cap="none" spc="-94" normalizeH="0" baseline="0" noProof="0" dirty="0">
                <a:ln>
                  <a:noFill/>
                </a:ln>
                <a:solidFill>
                  <a:srgbClr val="A30000"/>
                </a:solidFill>
                <a:effectLst/>
                <a:uLnTx/>
                <a:uFillTx/>
                <a:latin typeface="Arial"/>
                <a:ea typeface="+mn-ea"/>
                <a:cs typeface="Arial"/>
              </a:rPr>
              <a:t>una </a:t>
            </a:r>
            <a:r>
              <a:rPr kumimoji="0" b="1" i="0" u="none" strike="noStrike" kern="1200" cap="none" spc="-98" normalizeH="0" baseline="0" noProof="0" dirty="0">
                <a:ln>
                  <a:noFill/>
                </a:ln>
                <a:solidFill>
                  <a:srgbClr val="A30000"/>
                </a:solidFill>
                <a:effectLst/>
                <a:uLnTx/>
                <a:uFillTx/>
                <a:latin typeface="Arial"/>
                <a:ea typeface="+mn-ea"/>
                <a:cs typeface="Arial"/>
              </a:rPr>
              <a:t>inspirazione </a:t>
            </a:r>
            <a:r>
              <a:rPr kumimoji="0" b="1" i="0" u="none" strike="noStrike" kern="1200" cap="none" spc="-105" normalizeH="0" baseline="0" noProof="0" dirty="0">
                <a:ln>
                  <a:noFill/>
                </a:ln>
                <a:solidFill>
                  <a:srgbClr val="A30000"/>
                </a:solidFill>
                <a:effectLst/>
                <a:uLnTx/>
                <a:uFillTx/>
                <a:latin typeface="Arial"/>
                <a:ea typeface="+mn-ea"/>
                <a:cs typeface="Arial"/>
              </a:rPr>
              <a:t>massimale, </a:t>
            </a:r>
            <a:r>
              <a:rPr kumimoji="0" b="1" i="0" u="none" strike="noStrike" kern="1200" cap="none" spc="-71" normalizeH="0" baseline="0" noProof="0" dirty="0">
                <a:ln>
                  <a:noFill/>
                </a:ln>
                <a:solidFill>
                  <a:srgbClr val="A30000"/>
                </a:solidFill>
                <a:effectLst/>
                <a:uLnTx/>
                <a:uFillTx/>
                <a:latin typeface="Arial"/>
                <a:ea typeface="+mn-ea"/>
                <a:cs typeface="Arial"/>
              </a:rPr>
              <a:t>lo </a:t>
            </a:r>
            <a:r>
              <a:rPr kumimoji="0" b="1" i="0" u="none" strike="noStrike" kern="1200" cap="none" spc="-131" normalizeH="0" baseline="0" noProof="0" dirty="0">
                <a:ln>
                  <a:noFill/>
                </a:ln>
                <a:solidFill>
                  <a:srgbClr val="A30000"/>
                </a:solidFill>
                <a:effectLst/>
                <a:uLnTx/>
                <a:uFillTx/>
                <a:latin typeface="Arial"/>
                <a:ea typeface="+mn-ea"/>
                <a:cs typeface="Arial"/>
              </a:rPr>
              <a:t>si </a:t>
            </a:r>
            <a:r>
              <a:rPr kumimoji="0" b="1" i="0" u="none" strike="noStrike" kern="1200" cap="none" spc="-71" normalizeH="0" baseline="0" noProof="0" dirty="0">
                <a:ln>
                  <a:noFill/>
                </a:ln>
                <a:solidFill>
                  <a:srgbClr val="A30000"/>
                </a:solidFill>
                <a:effectLst/>
                <a:uLnTx/>
                <a:uFillTx/>
                <a:latin typeface="Arial"/>
                <a:ea typeface="+mn-ea"/>
                <a:cs typeface="Arial"/>
              </a:rPr>
              <a:t>invita </a:t>
            </a:r>
            <a:r>
              <a:rPr kumimoji="0" b="1" i="0" u="none" strike="noStrike" kern="1200" cap="none" spc="-94" normalizeH="0" baseline="0" noProof="0" dirty="0">
                <a:ln>
                  <a:noFill/>
                </a:ln>
                <a:solidFill>
                  <a:srgbClr val="A30000"/>
                </a:solidFill>
                <a:effectLst/>
                <a:uLnTx/>
                <a:uFillTx/>
                <a:latin typeface="Arial"/>
                <a:ea typeface="+mn-ea"/>
                <a:cs typeface="Arial"/>
              </a:rPr>
              <a:t>ad  espirare </a:t>
            </a:r>
            <a:r>
              <a:rPr kumimoji="0" b="1" i="0" u="none" strike="noStrike" kern="1200" cap="none" spc="-135" normalizeH="0" baseline="0" noProof="0" dirty="0">
                <a:ln>
                  <a:noFill/>
                </a:ln>
                <a:solidFill>
                  <a:srgbClr val="A30000"/>
                </a:solidFill>
                <a:effectLst/>
                <a:uLnTx/>
                <a:uFillTx/>
                <a:latin typeface="Arial"/>
                <a:ea typeface="+mn-ea"/>
                <a:cs typeface="Arial"/>
              </a:rPr>
              <a:t>con </a:t>
            </a:r>
            <a:r>
              <a:rPr kumimoji="0" b="1" i="0" u="none" strike="noStrike" kern="1200" cap="none" spc="-68" normalizeH="0" baseline="0" noProof="0" dirty="0">
                <a:ln>
                  <a:noFill/>
                </a:ln>
                <a:solidFill>
                  <a:srgbClr val="A30000"/>
                </a:solidFill>
                <a:effectLst/>
                <a:uLnTx/>
                <a:uFillTx/>
                <a:latin typeface="Arial"/>
                <a:ea typeface="+mn-ea"/>
                <a:cs typeface="Arial"/>
              </a:rPr>
              <a:t>la </a:t>
            </a:r>
            <a:r>
              <a:rPr kumimoji="0" b="1" i="0" u="none" strike="noStrike" kern="1200" cap="none" spc="-124" normalizeH="0" baseline="0" noProof="0" dirty="0">
                <a:ln>
                  <a:noFill/>
                </a:ln>
                <a:solidFill>
                  <a:srgbClr val="A30000"/>
                </a:solidFill>
                <a:effectLst/>
                <a:uLnTx/>
                <a:uFillTx/>
                <a:latin typeface="Arial"/>
                <a:ea typeface="+mn-ea"/>
                <a:cs typeface="Arial"/>
              </a:rPr>
              <a:t>massima </a:t>
            </a:r>
            <a:r>
              <a:rPr kumimoji="0" b="1" i="0" u="none" strike="noStrike" kern="1200" cap="none" spc="-86" normalizeH="0" baseline="0" noProof="0" dirty="0">
                <a:ln>
                  <a:noFill/>
                </a:ln>
                <a:solidFill>
                  <a:srgbClr val="A30000"/>
                </a:solidFill>
                <a:effectLst/>
                <a:uLnTx/>
                <a:uFillTx/>
                <a:latin typeface="Arial"/>
                <a:ea typeface="+mn-ea"/>
                <a:cs typeface="Arial"/>
              </a:rPr>
              <a:t>forza </a:t>
            </a:r>
            <a:r>
              <a:rPr kumimoji="0" b="1" i="0" u="none" strike="noStrike" kern="1200" cap="none" spc="-45" normalizeH="0" baseline="0" noProof="0" dirty="0">
                <a:ln>
                  <a:noFill/>
                </a:ln>
                <a:solidFill>
                  <a:srgbClr val="A30000"/>
                </a:solidFill>
                <a:effectLst/>
                <a:uLnTx/>
                <a:uFillTx/>
                <a:latin typeface="Arial"/>
                <a:ea typeface="+mn-ea"/>
                <a:cs typeface="Arial"/>
              </a:rPr>
              <a:t>il </a:t>
            </a:r>
            <a:r>
              <a:rPr kumimoji="0" b="1" i="0" u="none" strike="noStrike" kern="1200" cap="none" spc="-127" normalizeH="0" baseline="0" noProof="0" dirty="0">
                <a:ln>
                  <a:noFill/>
                </a:ln>
                <a:solidFill>
                  <a:srgbClr val="A30000"/>
                </a:solidFill>
                <a:effectLst/>
                <a:uLnTx/>
                <a:uFillTx/>
                <a:latin typeface="Arial"/>
                <a:ea typeface="+mn-ea"/>
                <a:cs typeface="Arial"/>
              </a:rPr>
              <a:t>massimo </a:t>
            </a:r>
            <a:r>
              <a:rPr kumimoji="0" b="1" i="0" u="none" strike="noStrike" kern="1200" cap="none" spc="-94" normalizeH="0" baseline="0" noProof="0" dirty="0">
                <a:ln>
                  <a:noFill/>
                </a:ln>
                <a:solidFill>
                  <a:srgbClr val="A30000"/>
                </a:solidFill>
                <a:effectLst/>
                <a:uLnTx/>
                <a:uFillTx/>
                <a:latin typeface="Arial"/>
                <a:ea typeface="+mn-ea"/>
                <a:cs typeface="Arial"/>
              </a:rPr>
              <a:t>volume </a:t>
            </a:r>
            <a:r>
              <a:rPr kumimoji="0" b="1" i="0" u="none" strike="noStrike" kern="1200" cap="none" spc="-75" normalizeH="0" baseline="0" noProof="0" dirty="0">
                <a:ln>
                  <a:noFill/>
                </a:ln>
                <a:solidFill>
                  <a:srgbClr val="A30000"/>
                </a:solidFill>
                <a:effectLst/>
                <a:uLnTx/>
                <a:uFillTx/>
                <a:latin typeface="Arial"/>
                <a:ea typeface="+mn-ea"/>
                <a:cs typeface="Arial"/>
              </a:rPr>
              <a:t>di </a:t>
            </a:r>
            <a:r>
              <a:rPr kumimoji="0" b="1" i="0" u="none" strike="noStrike" kern="1200" cap="none" spc="-68" normalizeH="0" baseline="0" noProof="0" dirty="0">
                <a:ln>
                  <a:noFill/>
                </a:ln>
                <a:solidFill>
                  <a:srgbClr val="A30000"/>
                </a:solidFill>
                <a:effectLst/>
                <a:uLnTx/>
                <a:uFillTx/>
                <a:latin typeface="Arial"/>
                <a:ea typeface="+mn-ea"/>
                <a:cs typeface="Arial"/>
              </a:rPr>
              <a:t>aria</a:t>
            </a:r>
            <a:r>
              <a:rPr kumimoji="0" b="1" i="0" u="none" strike="noStrike" kern="1200" cap="none" spc="56" normalizeH="0" baseline="0" noProof="0" dirty="0">
                <a:ln>
                  <a:noFill/>
                </a:ln>
                <a:solidFill>
                  <a:srgbClr val="A30000"/>
                </a:solidFill>
                <a:effectLst/>
                <a:uLnTx/>
                <a:uFillTx/>
                <a:latin typeface="Arial"/>
                <a:ea typeface="+mn-ea"/>
                <a:cs typeface="Arial"/>
              </a:rPr>
              <a:t> </a:t>
            </a:r>
            <a:r>
              <a:rPr kumimoji="0" b="1" i="0" u="none" strike="noStrike" kern="1200" cap="none" spc="-98" normalizeH="0" baseline="0" noProof="0" dirty="0">
                <a:ln>
                  <a:noFill/>
                </a:ln>
                <a:solidFill>
                  <a:srgbClr val="A30000"/>
                </a:solidFill>
                <a:effectLst/>
                <a:uLnTx/>
                <a:uFillTx/>
                <a:latin typeface="Arial"/>
                <a:ea typeface="+mn-ea"/>
                <a:cs typeface="Arial"/>
              </a:rPr>
              <a:t>possibile.</a:t>
            </a:r>
            <a:endParaRPr kumimoji="0" b="0" i="0" u="none" strike="noStrike" kern="1200" cap="none" spc="0" normalizeH="0" baseline="0" noProof="0" dirty="0">
              <a:ln>
                <a:noFill/>
              </a:ln>
              <a:solidFill>
                <a:prstClr val="black"/>
              </a:solidFill>
              <a:effectLst/>
              <a:uLnTx/>
              <a:uFillTx/>
              <a:latin typeface="Arial"/>
              <a:ea typeface="+mn-ea"/>
              <a:cs typeface="Arial"/>
            </a:endParaRPr>
          </a:p>
        </p:txBody>
      </p:sp>
      <p:sp>
        <p:nvSpPr>
          <p:cNvPr id="22" name="object 22"/>
          <p:cNvSpPr txBox="1"/>
          <p:nvPr/>
        </p:nvSpPr>
        <p:spPr>
          <a:xfrm>
            <a:off x="4220624" y="1420534"/>
            <a:ext cx="4778409" cy="976549"/>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2000" b="1" i="0" u="none" strike="noStrike" kern="1200" cap="none" spc="-161" normalizeH="0" baseline="0" noProof="0" dirty="0">
                <a:ln>
                  <a:noFill/>
                </a:ln>
                <a:solidFill>
                  <a:srgbClr val="00AF50"/>
                </a:solidFill>
                <a:effectLst/>
                <a:uLnTx/>
                <a:uFillTx/>
                <a:latin typeface="Arial"/>
                <a:ea typeface="+mn-ea"/>
                <a:cs typeface="Arial"/>
              </a:rPr>
              <a:t>FVC: </a:t>
            </a:r>
            <a:r>
              <a:rPr kumimoji="0" sz="2000" b="1" i="0" u="none" strike="noStrike" kern="1200" cap="none" spc="-86" normalizeH="0" baseline="0" noProof="0" dirty="0">
                <a:ln>
                  <a:noFill/>
                </a:ln>
                <a:solidFill>
                  <a:srgbClr val="00AF50"/>
                </a:solidFill>
                <a:effectLst/>
                <a:uLnTx/>
                <a:uFillTx/>
                <a:latin typeface="Arial"/>
                <a:ea typeface="+mn-ea"/>
                <a:cs typeface="Arial"/>
              </a:rPr>
              <a:t>Capacità </a:t>
            </a:r>
            <a:r>
              <a:rPr kumimoji="0" sz="2000" b="1" i="0" u="none" strike="noStrike" kern="1200" cap="none" spc="-34" normalizeH="0" baseline="0" noProof="0" dirty="0">
                <a:ln>
                  <a:noFill/>
                </a:ln>
                <a:solidFill>
                  <a:srgbClr val="00AF50"/>
                </a:solidFill>
                <a:effectLst/>
                <a:uLnTx/>
                <a:uFillTx/>
                <a:latin typeface="Arial"/>
                <a:ea typeface="+mn-ea"/>
                <a:cs typeface="Arial"/>
              </a:rPr>
              <a:t>vitale </a:t>
            </a:r>
            <a:r>
              <a:rPr kumimoji="0" sz="2000" b="1" i="0" u="none" strike="noStrike" kern="1200" cap="none" spc="-53" normalizeH="0" baseline="0" noProof="0" dirty="0" err="1">
                <a:ln>
                  <a:noFill/>
                </a:ln>
                <a:solidFill>
                  <a:srgbClr val="00AF50"/>
                </a:solidFill>
                <a:effectLst/>
                <a:uLnTx/>
                <a:uFillTx/>
                <a:latin typeface="Arial"/>
                <a:ea typeface="+mn-ea"/>
                <a:cs typeface="Arial"/>
              </a:rPr>
              <a:t>forzata</a:t>
            </a:r>
            <a:r>
              <a:rPr kumimoji="0" sz="2000" b="1" i="0" u="none" strike="noStrike" kern="1200" cap="none" spc="-53" normalizeH="0" baseline="0" noProof="0" dirty="0">
                <a:ln>
                  <a:noFill/>
                </a:ln>
                <a:solidFill>
                  <a:srgbClr val="00AF50"/>
                </a:solidFill>
                <a:effectLst/>
                <a:uLnTx/>
                <a:uFillTx/>
                <a:latin typeface="Arial"/>
                <a:ea typeface="+mn-ea"/>
                <a:cs typeface="Arial"/>
              </a:rPr>
              <a:t> </a:t>
            </a:r>
            <a:endParaRPr kumimoji="0" lang="it-IT" sz="1600" b="0" i="0" u="none" strike="noStrike" kern="1200" cap="none" spc="-38" normalizeH="0" baseline="0" noProof="0" dirty="0">
              <a:ln>
                <a:noFill/>
              </a:ln>
              <a:solidFill>
                <a:srgbClr val="00AF50"/>
              </a:solidFill>
              <a:effectLst/>
              <a:uLnTx/>
              <a:uFillTx/>
              <a:latin typeface="Arial"/>
              <a:ea typeface="+mn-ea"/>
              <a:cs typeface="Arial"/>
            </a:endParaRPr>
          </a:p>
          <a:p>
            <a:pPr marL="9525" marR="0" lvl="0" indent="0" algn="l" defTabSz="914400" rtl="0" eaLnBrk="1" fontAlgn="auto" latinLnBrk="0" hangingPunct="1">
              <a:lnSpc>
                <a:spcPct val="100000"/>
              </a:lnSpc>
              <a:spcBef>
                <a:spcPts val="75"/>
              </a:spcBef>
              <a:spcAft>
                <a:spcPts val="0"/>
              </a:spcAft>
              <a:buClrTx/>
              <a:buSzTx/>
              <a:buFontTx/>
              <a:buNone/>
              <a:tabLst/>
              <a:defRPr/>
            </a:pPr>
            <a:r>
              <a:rPr lang="it-IT" sz="1400" b="1" i="1" spc="-38" dirty="0">
                <a:solidFill>
                  <a:srgbClr val="00AF50"/>
                </a:solidFill>
                <a:latin typeface="Arial"/>
                <a:cs typeface="Arial"/>
              </a:rPr>
              <a:t>Volume totale di </a:t>
            </a:r>
            <a:r>
              <a:rPr lang="it-IT" sz="1400" b="1" i="1" spc="-38" dirty="0" err="1">
                <a:solidFill>
                  <a:srgbClr val="00AF50"/>
                </a:solidFill>
                <a:latin typeface="Arial"/>
                <a:cs typeface="Arial"/>
              </a:rPr>
              <a:t>ariua</a:t>
            </a:r>
            <a:r>
              <a:rPr lang="it-IT" sz="1400" b="1" i="1" spc="-38" dirty="0">
                <a:solidFill>
                  <a:srgbClr val="00AF50"/>
                </a:solidFill>
                <a:latin typeface="Arial"/>
                <a:cs typeface="Arial"/>
              </a:rPr>
              <a:t> espulsa in una espirazione forzata partendo dal livello di capacità polmonare totale ( </a:t>
            </a:r>
            <a:r>
              <a:rPr lang="it-IT" sz="1400" b="1" i="1" spc="-38" dirty="0" err="1">
                <a:solidFill>
                  <a:srgbClr val="00AF50"/>
                </a:solidFill>
                <a:latin typeface="Arial"/>
                <a:cs typeface="Arial"/>
              </a:rPr>
              <a:t>max</a:t>
            </a:r>
            <a:r>
              <a:rPr lang="it-IT" sz="1400" b="1" i="1" spc="-38" dirty="0">
                <a:solidFill>
                  <a:srgbClr val="00AF50"/>
                </a:solidFill>
                <a:latin typeface="Arial"/>
                <a:cs typeface="Arial"/>
              </a:rPr>
              <a:t> inspirazione</a:t>
            </a:r>
            <a:r>
              <a:rPr kumimoji="0" sz="1400" b="1" i="1" u="none" strike="noStrike" kern="1200" cap="none" spc="-38" normalizeH="0" baseline="0" noProof="0" dirty="0">
                <a:ln>
                  <a:noFill/>
                </a:ln>
                <a:solidFill>
                  <a:srgbClr val="00AF50"/>
                </a:solidFill>
                <a:effectLst/>
                <a:uLnTx/>
                <a:uFillTx/>
                <a:latin typeface="Arial"/>
                <a:ea typeface="+mn-ea"/>
                <a:cs typeface="Arial"/>
              </a:rPr>
              <a:t> </a:t>
            </a:r>
            <a:endParaRPr kumimoji="0" lang="it-IT" sz="1400" b="1" i="1" u="none" strike="noStrike" kern="1200" cap="none" spc="-38" normalizeH="0" baseline="0" noProof="0" dirty="0">
              <a:ln>
                <a:noFill/>
              </a:ln>
              <a:solidFill>
                <a:srgbClr val="00AF50"/>
              </a:solidFill>
              <a:effectLst/>
              <a:uLnTx/>
              <a:uFillTx/>
              <a:latin typeface="Arial"/>
              <a:ea typeface="+mn-ea"/>
              <a:cs typeface="Arial"/>
            </a:endParaRPr>
          </a:p>
        </p:txBody>
      </p:sp>
      <p:sp>
        <p:nvSpPr>
          <p:cNvPr id="24" name="object 24"/>
          <p:cNvSpPr txBox="1"/>
          <p:nvPr/>
        </p:nvSpPr>
        <p:spPr>
          <a:xfrm>
            <a:off x="4220624" y="2621756"/>
            <a:ext cx="4778409" cy="1180035"/>
          </a:xfrm>
          <a:prstGeom prst="rect">
            <a:avLst/>
          </a:prstGeom>
        </p:spPr>
        <p:txBody>
          <a:bodyPr vert="horz" wrap="square" lIns="0" tIns="9049" rIns="0" bIns="0" rtlCol="0">
            <a:spAutoFit/>
          </a:bodyPr>
          <a:lstStyle/>
          <a:p>
            <a:pPr marL="9525" marR="3810" lvl="0" indent="0" algn="l" defTabSz="914400" rtl="0" eaLnBrk="1" fontAlgn="auto" latinLnBrk="0" hangingPunct="1">
              <a:lnSpc>
                <a:spcPct val="120100"/>
              </a:lnSpc>
              <a:spcBef>
                <a:spcPts val="71"/>
              </a:spcBef>
              <a:spcAft>
                <a:spcPts val="0"/>
              </a:spcAft>
              <a:buClrTx/>
              <a:buSzTx/>
              <a:buFontTx/>
              <a:buNone/>
              <a:tabLst/>
              <a:defRPr/>
            </a:pPr>
            <a:r>
              <a:rPr kumimoji="0" b="1" i="0" u="none" strike="noStrike" kern="1200" cap="none" spc="-135" normalizeH="0" baseline="0" noProof="0" dirty="0">
                <a:ln>
                  <a:noFill/>
                </a:ln>
                <a:solidFill>
                  <a:srgbClr val="006FC0"/>
                </a:solidFill>
                <a:effectLst/>
                <a:uLnTx/>
                <a:uFillTx/>
                <a:latin typeface="Arial"/>
                <a:ea typeface="+mn-ea"/>
                <a:cs typeface="Arial"/>
              </a:rPr>
              <a:t>FEV1</a:t>
            </a:r>
            <a:r>
              <a:rPr lang="it-IT" b="1" spc="-135" dirty="0">
                <a:solidFill>
                  <a:srgbClr val="006FC0"/>
                </a:solidFill>
                <a:latin typeface="Arial"/>
                <a:cs typeface="Arial"/>
                <a:sym typeface="Wingdings" panose="05000000000000000000" pitchFamily="2" charset="2"/>
              </a:rPr>
              <a:t> (</a:t>
            </a:r>
            <a:r>
              <a:rPr kumimoji="0" lang="it-IT" b="1" i="0" u="none" strike="noStrike" kern="1200" cap="none" spc="-135" normalizeH="0" baseline="0" noProof="0" dirty="0">
                <a:ln>
                  <a:noFill/>
                </a:ln>
                <a:solidFill>
                  <a:srgbClr val="006FC0"/>
                </a:solidFill>
                <a:effectLst/>
                <a:uLnTx/>
                <a:uFillTx/>
                <a:latin typeface="Arial"/>
                <a:ea typeface="+mn-ea"/>
                <a:cs typeface="Arial"/>
                <a:sym typeface="Wingdings" panose="05000000000000000000" pitchFamily="2" charset="2"/>
              </a:rPr>
              <a:t>VEMS) </a:t>
            </a:r>
            <a:r>
              <a:rPr kumimoji="0" b="1" i="0" u="none" strike="noStrike" kern="1200" cap="none" spc="-135" normalizeH="0" baseline="0" noProof="0" dirty="0">
                <a:ln>
                  <a:noFill/>
                </a:ln>
                <a:solidFill>
                  <a:srgbClr val="006FC0"/>
                </a:solidFill>
                <a:effectLst/>
                <a:uLnTx/>
                <a:uFillTx/>
                <a:latin typeface="Arial"/>
                <a:ea typeface="+mn-ea"/>
                <a:cs typeface="Arial"/>
              </a:rPr>
              <a:t> </a:t>
            </a:r>
            <a:r>
              <a:rPr kumimoji="0" b="1" i="0" u="none" strike="noStrike" kern="1200" cap="none" spc="-71" normalizeH="0" baseline="0" noProof="0" dirty="0">
                <a:ln>
                  <a:noFill/>
                </a:ln>
                <a:solidFill>
                  <a:srgbClr val="006FC0"/>
                </a:solidFill>
                <a:effectLst/>
                <a:uLnTx/>
                <a:uFillTx/>
                <a:latin typeface="Arial"/>
                <a:ea typeface="+mn-ea"/>
                <a:cs typeface="Arial"/>
              </a:rPr>
              <a:t>Volume </a:t>
            </a:r>
            <a:r>
              <a:rPr kumimoji="0" b="1" i="0" u="none" strike="noStrike" kern="1200" cap="none" spc="-38" normalizeH="0" baseline="0" noProof="0" dirty="0">
                <a:ln>
                  <a:noFill/>
                </a:ln>
                <a:solidFill>
                  <a:srgbClr val="006FC0"/>
                </a:solidFill>
                <a:effectLst/>
                <a:uLnTx/>
                <a:uFillTx/>
                <a:latin typeface="Arial"/>
                <a:ea typeface="+mn-ea"/>
                <a:cs typeface="Arial"/>
              </a:rPr>
              <a:t>espiratorio </a:t>
            </a:r>
            <a:r>
              <a:rPr kumimoji="0" b="1" i="0" u="none" strike="noStrike" kern="1200" cap="none" spc="-79" normalizeH="0" baseline="0" noProof="0" dirty="0">
                <a:ln>
                  <a:noFill/>
                </a:ln>
                <a:solidFill>
                  <a:srgbClr val="006FC0"/>
                </a:solidFill>
                <a:effectLst/>
                <a:uLnTx/>
                <a:uFillTx/>
                <a:latin typeface="Arial"/>
                <a:ea typeface="+mn-ea"/>
                <a:cs typeface="Arial"/>
              </a:rPr>
              <a:t>massimo </a:t>
            </a:r>
            <a:r>
              <a:rPr kumimoji="0" b="1" i="0" u="none" strike="noStrike" kern="1200" cap="none" spc="-68" normalizeH="0" baseline="0" noProof="0" dirty="0">
                <a:ln>
                  <a:noFill/>
                </a:ln>
                <a:solidFill>
                  <a:srgbClr val="006FC0"/>
                </a:solidFill>
                <a:effectLst/>
                <a:uLnTx/>
                <a:uFillTx/>
                <a:latin typeface="Arial"/>
                <a:ea typeface="+mn-ea"/>
                <a:cs typeface="Arial"/>
              </a:rPr>
              <a:t>1  </a:t>
            </a:r>
            <a:r>
              <a:rPr kumimoji="0" b="1" i="0" u="none" strike="noStrike" kern="1200" cap="none" spc="-75" normalizeH="0" baseline="0" noProof="0" dirty="0">
                <a:ln>
                  <a:noFill/>
                </a:ln>
                <a:solidFill>
                  <a:srgbClr val="006FC0"/>
                </a:solidFill>
                <a:effectLst/>
                <a:uLnTx/>
                <a:uFillTx/>
                <a:latin typeface="Arial"/>
                <a:ea typeface="+mn-ea"/>
                <a:cs typeface="Arial"/>
              </a:rPr>
              <a:t>secondo </a:t>
            </a:r>
            <a:r>
              <a:rPr kumimoji="0" lang="it-IT" sz="1350" b="0" i="0" u="none" strike="noStrike" kern="1200" cap="none" spc="-38" normalizeH="0" baseline="0" noProof="0" dirty="0">
                <a:ln>
                  <a:noFill/>
                </a:ln>
                <a:solidFill>
                  <a:srgbClr val="006FC0"/>
                </a:solidFill>
                <a:effectLst/>
                <a:uLnTx/>
                <a:uFillTx/>
                <a:latin typeface="Arial"/>
                <a:ea typeface="+mn-ea"/>
                <a:cs typeface="Arial"/>
              </a:rPr>
              <a:t>–</a:t>
            </a:r>
            <a:r>
              <a:rPr kumimoji="0" sz="1350" b="0" i="0" u="none" strike="noStrike" kern="1200" cap="none" spc="-38" normalizeH="0" baseline="0" noProof="0" dirty="0">
                <a:ln>
                  <a:noFill/>
                </a:ln>
                <a:solidFill>
                  <a:srgbClr val="006FC0"/>
                </a:solidFill>
                <a:effectLst/>
                <a:uLnTx/>
                <a:uFillTx/>
                <a:latin typeface="Arial"/>
                <a:ea typeface="+mn-ea"/>
                <a:cs typeface="Arial"/>
              </a:rPr>
              <a:t> </a:t>
            </a:r>
            <a:endParaRPr kumimoji="0" lang="it-IT" sz="1350" b="0" i="0" u="none" strike="noStrike" kern="1200" cap="none" spc="-38" normalizeH="0" baseline="0" noProof="0" dirty="0">
              <a:ln>
                <a:noFill/>
              </a:ln>
              <a:solidFill>
                <a:srgbClr val="006FC0"/>
              </a:solidFill>
              <a:effectLst/>
              <a:uLnTx/>
              <a:uFillTx/>
              <a:latin typeface="Arial"/>
              <a:ea typeface="+mn-ea"/>
              <a:cs typeface="Arial"/>
            </a:endParaRPr>
          </a:p>
          <a:p>
            <a:pPr marL="9525" marR="3810" lvl="0" indent="0" algn="l" defTabSz="914400" rtl="0" eaLnBrk="1" fontAlgn="auto" latinLnBrk="0" hangingPunct="1">
              <a:lnSpc>
                <a:spcPct val="120100"/>
              </a:lnSpc>
              <a:spcBef>
                <a:spcPts val="71"/>
              </a:spcBef>
              <a:spcAft>
                <a:spcPts val="0"/>
              </a:spcAft>
              <a:buClrTx/>
              <a:buSzTx/>
              <a:buFontTx/>
              <a:buNone/>
              <a:tabLst/>
              <a:defRPr/>
            </a:pPr>
            <a:r>
              <a:rPr kumimoji="0" sz="1400" b="1" i="1" u="none" strike="noStrike" kern="1200" cap="none" spc="-71" normalizeH="0" baseline="0" noProof="0" dirty="0">
                <a:ln>
                  <a:noFill/>
                </a:ln>
                <a:solidFill>
                  <a:srgbClr val="006FC0"/>
                </a:solidFill>
                <a:effectLst/>
                <a:uLnTx/>
                <a:uFillTx/>
                <a:latin typeface="Arial"/>
                <a:ea typeface="+mn-ea"/>
                <a:cs typeface="Arial"/>
              </a:rPr>
              <a:t>Volume </a:t>
            </a:r>
            <a:r>
              <a:rPr kumimoji="0" sz="1400" b="1" i="1" u="none" strike="noStrike" kern="1200" cap="none" spc="-19" normalizeH="0" baseline="0" noProof="0" dirty="0">
                <a:ln>
                  <a:noFill/>
                </a:ln>
                <a:solidFill>
                  <a:srgbClr val="006FC0"/>
                </a:solidFill>
                <a:effectLst/>
                <a:uLnTx/>
                <a:uFillTx/>
                <a:latin typeface="Arial"/>
                <a:ea typeface="+mn-ea"/>
                <a:cs typeface="Arial"/>
              </a:rPr>
              <a:t>di </a:t>
            </a:r>
            <a:r>
              <a:rPr kumimoji="0" sz="1400" b="1" i="1" u="none" strike="noStrike" kern="1200" cap="none" spc="-45" normalizeH="0" baseline="0" noProof="0" dirty="0">
                <a:ln>
                  <a:noFill/>
                </a:ln>
                <a:solidFill>
                  <a:srgbClr val="006FC0"/>
                </a:solidFill>
                <a:effectLst/>
                <a:uLnTx/>
                <a:uFillTx/>
                <a:latin typeface="Arial"/>
                <a:ea typeface="+mn-ea"/>
                <a:cs typeface="Arial"/>
              </a:rPr>
              <a:t>aria </a:t>
            </a:r>
            <a:r>
              <a:rPr kumimoji="0" sz="1400" b="1" i="1" u="none" strike="noStrike" kern="1200" cap="none" spc="-56" normalizeH="0" baseline="0" noProof="0" dirty="0">
                <a:ln>
                  <a:noFill/>
                </a:ln>
                <a:solidFill>
                  <a:srgbClr val="006FC0"/>
                </a:solidFill>
                <a:effectLst/>
                <a:uLnTx/>
                <a:uFillTx/>
                <a:latin typeface="Arial"/>
                <a:ea typeface="+mn-ea"/>
                <a:cs typeface="Arial"/>
              </a:rPr>
              <a:t>espirata </a:t>
            </a:r>
            <a:r>
              <a:rPr kumimoji="0" sz="1400" b="1" i="1" u="none" strike="noStrike" kern="1200" cap="none" spc="-38" normalizeH="0" baseline="0" noProof="0" dirty="0">
                <a:ln>
                  <a:noFill/>
                </a:ln>
                <a:solidFill>
                  <a:srgbClr val="006FC0"/>
                </a:solidFill>
                <a:effectLst/>
                <a:uLnTx/>
                <a:uFillTx/>
                <a:latin typeface="Arial"/>
                <a:ea typeface="+mn-ea"/>
                <a:cs typeface="Arial"/>
              </a:rPr>
              <a:t>nel </a:t>
            </a:r>
            <a:r>
              <a:rPr kumimoji="0" sz="1400" b="1" i="1" u="none" strike="noStrike" kern="1200" cap="none" spc="-23" normalizeH="0" baseline="0" noProof="0" dirty="0">
                <a:ln>
                  <a:noFill/>
                </a:ln>
                <a:solidFill>
                  <a:srgbClr val="006FC0"/>
                </a:solidFill>
                <a:effectLst/>
                <a:uLnTx/>
                <a:uFillTx/>
                <a:latin typeface="Arial"/>
                <a:ea typeface="+mn-ea"/>
                <a:cs typeface="Arial"/>
              </a:rPr>
              <a:t>primo  </a:t>
            </a:r>
            <a:r>
              <a:rPr kumimoji="0" sz="1400" b="1" i="1" u="none" strike="noStrike" kern="1200" cap="none" spc="-75" normalizeH="0" baseline="0" noProof="0" dirty="0">
                <a:ln>
                  <a:noFill/>
                </a:ln>
                <a:solidFill>
                  <a:srgbClr val="006FC0"/>
                </a:solidFill>
                <a:effectLst/>
                <a:uLnTx/>
                <a:uFillTx/>
                <a:latin typeface="Arial"/>
                <a:ea typeface="+mn-ea"/>
                <a:cs typeface="Arial"/>
              </a:rPr>
              <a:t>secondo </a:t>
            </a:r>
            <a:r>
              <a:rPr kumimoji="0" sz="1400" b="1" i="1" u="none" strike="noStrike" kern="1200" cap="none" spc="-15" normalizeH="0" baseline="0" noProof="0" dirty="0">
                <a:ln>
                  <a:noFill/>
                </a:ln>
                <a:solidFill>
                  <a:srgbClr val="006FC0"/>
                </a:solidFill>
                <a:effectLst/>
                <a:uLnTx/>
                <a:uFillTx/>
                <a:latin typeface="Arial"/>
                <a:ea typeface="+mn-ea"/>
                <a:cs typeface="Arial"/>
              </a:rPr>
              <a:t>di </a:t>
            </a:r>
            <a:r>
              <a:rPr kumimoji="0" sz="1400" b="1" i="1" u="none" strike="noStrike" kern="1200" cap="none" spc="-60" normalizeH="0" baseline="0" noProof="0" dirty="0">
                <a:ln>
                  <a:noFill/>
                </a:ln>
                <a:solidFill>
                  <a:srgbClr val="006FC0"/>
                </a:solidFill>
                <a:effectLst/>
                <a:uLnTx/>
                <a:uFillTx/>
                <a:latin typeface="Arial"/>
                <a:ea typeface="+mn-ea"/>
                <a:cs typeface="Arial"/>
              </a:rPr>
              <a:t>un’espirazione </a:t>
            </a:r>
            <a:r>
              <a:rPr kumimoji="0" sz="1400" b="1" i="1" u="none" strike="noStrike" kern="1200" cap="none" spc="-49" normalizeH="0" baseline="0" noProof="0" dirty="0">
                <a:ln>
                  <a:noFill/>
                </a:ln>
                <a:solidFill>
                  <a:srgbClr val="006FC0"/>
                </a:solidFill>
                <a:effectLst/>
                <a:uLnTx/>
                <a:uFillTx/>
                <a:latin typeface="Arial"/>
                <a:ea typeface="+mn-ea"/>
                <a:cs typeface="Arial"/>
              </a:rPr>
              <a:t>forzata,</a:t>
            </a:r>
            <a:r>
              <a:rPr kumimoji="0" sz="1400" b="1" i="1" u="none" strike="noStrike" kern="1200" cap="none" spc="-131" normalizeH="0" baseline="0" noProof="0" dirty="0">
                <a:ln>
                  <a:noFill/>
                </a:ln>
                <a:solidFill>
                  <a:srgbClr val="006FC0"/>
                </a:solidFill>
                <a:effectLst/>
                <a:uLnTx/>
                <a:uFillTx/>
                <a:latin typeface="Arial"/>
                <a:ea typeface="+mn-ea"/>
                <a:cs typeface="Arial"/>
              </a:rPr>
              <a:t> </a:t>
            </a:r>
            <a:r>
              <a:rPr kumimoji="0" sz="1400" b="1" i="1" u="none" strike="noStrike" kern="1200" cap="none" spc="-38" normalizeH="0" baseline="0" noProof="0" dirty="0">
                <a:ln>
                  <a:noFill/>
                </a:ln>
                <a:solidFill>
                  <a:srgbClr val="006FC0"/>
                </a:solidFill>
                <a:effectLst/>
                <a:uLnTx/>
                <a:uFillTx/>
                <a:latin typeface="Arial"/>
                <a:ea typeface="+mn-ea"/>
                <a:cs typeface="Arial"/>
              </a:rPr>
              <a:t>partendo  </a:t>
            </a:r>
            <a:r>
              <a:rPr kumimoji="0" sz="1400" b="1" i="1" u="none" strike="noStrike" kern="1200" cap="none" spc="-75" normalizeH="0" baseline="0" noProof="0" dirty="0">
                <a:ln>
                  <a:noFill/>
                </a:ln>
                <a:solidFill>
                  <a:srgbClr val="006FC0"/>
                </a:solidFill>
                <a:effectLst/>
                <a:uLnTx/>
                <a:uFillTx/>
                <a:latin typeface="Arial"/>
                <a:ea typeface="+mn-ea"/>
                <a:cs typeface="Arial"/>
              </a:rPr>
              <a:t>da </a:t>
            </a:r>
            <a:r>
              <a:rPr kumimoji="0" sz="1400" b="1" i="1" u="none" strike="noStrike" kern="1200" cap="none" spc="-64" normalizeH="0" baseline="0" noProof="0" dirty="0">
                <a:ln>
                  <a:noFill/>
                </a:ln>
                <a:solidFill>
                  <a:srgbClr val="006FC0"/>
                </a:solidFill>
                <a:effectLst/>
                <a:uLnTx/>
                <a:uFillTx/>
                <a:latin typeface="Arial"/>
                <a:ea typeface="+mn-ea"/>
                <a:cs typeface="Arial"/>
              </a:rPr>
              <a:t>una </a:t>
            </a:r>
            <a:r>
              <a:rPr kumimoji="0" sz="1400" b="1" i="1" u="none" strike="noStrike" kern="1200" cap="none" spc="-53" normalizeH="0" baseline="0" noProof="0" dirty="0">
                <a:ln>
                  <a:noFill/>
                </a:ln>
                <a:solidFill>
                  <a:srgbClr val="006FC0"/>
                </a:solidFill>
                <a:effectLst/>
                <a:uLnTx/>
                <a:uFillTx/>
                <a:latin typeface="Arial"/>
                <a:ea typeface="+mn-ea"/>
                <a:cs typeface="Arial"/>
              </a:rPr>
              <a:t>inspirazione</a:t>
            </a:r>
            <a:r>
              <a:rPr kumimoji="0" sz="1400" b="1" i="1" u="none" strike="noStrike" kern="1200" cap="none" spc="-71" normalizeH="0" baseline="0" noProof="0" dirty="0">
                <a:ln>
                  <a:noFill/>
                </a:ln>
                <a:solidFill>
                  <a:srgbClr val="006FC0"/>
                </a:solidFill>
                <a:effectLst/>
                <a:uLnTx/>
                <a:uFillTx/>
                <a:latin typeface="Arial"/>
                <a:ea typeface="+mn-ea"/>
                <a:cs typeface="Arial"/>
              </a:rPr>
              <a:t> </a:t>
            </a:r>
            <a:r>
              <a:rPr kumimoji="0" sz="1400" b="1" i="1" u="none" strike="noStrike" kern="1200" cap="none" spc="-49" normalizeH="0" baseline="0" noProof="0" dirty="0">
                <a:ln>
                  <a:noFill/>
                </a:ln>
                <a:solidFill>
                  <a:srgbClr val="006FC0"/>
                </a:solidFill>
                <a:effectLst/>
                <a:uLnTx/>
                <a:uFillTx/>
                <a:latin typeface="Arial"/>
                <a:ea typeface="+mn-ea"/>
                <a:cs typeface="Arial"/>
              </a:rPr>
              <a:t>completa</a:t>
            </a:r>
            <a:r>
              <a:rPr kumimoji="0" sz="1400" b="0" i="1" u="none" strike="noStrike" kern="1200" cap="none" spc="-49" normalizeH="0" baseline="0" noProof="0" dirty="0">
                <a:ln>
                  <a:noFill/>
                </a:ln>
                <a:solidFill>
                  <a:srgbClr val="006FC0"/>
                </a:solidFill>
                <a:effectLst/>
                <a:uLnTx/>
                <a:uFillTx/>
                <a:latin typeface="Arial"/>
                <a:ea typeface="+mn-ea"/>
                <a:cs typeface="Arial"/>
              </a:rPr>
              <a:t>.</a:t>
            </a:r>
            <a:endParaRPr kumimoji="0" sz="1400" b="0" i="1" u="none" strike="noStrike" kern="1200" cap="none" spc="0" normalizeH="0" baseline="0" noProof="0" dirty="0">
              <a:ln>
                <a:noFill/>
              </a:ln>
              <a:solidFill>
                <a:prstClr val="black"/>
              </a:solidFill>
              <a:effectLst/>
              <a:uLnTx/>
              <a:uFillTx/>
              <a:latin typeface="Arial"/>
              <a:ea typeface="+mn-ea"/>
              <a:cs typeface="Arial"/>
            </a:endParaRPr>
          </a:p>
        </p:txBody>
      </p:sp>
      <p:sp>
        <p:nvSpPr>
          <p:cNvPr id="25" name="object 25"/>
          <p:cNvSpPr txBox="1"/>
          <p:nvPr/>
        </p:nvSpPr>
        <p:spPr>
          <a:xfrm>
            <a:off x="4232434" y="4101541"/>
            <a:ext cx="4566534" cy="847637"/>
          </a:xfrm>
          <a:prstGeom prst="rect">
            <a:avLst/>
          </a:prstGeom>
        </p:spPr>
        <p:txBody>
          <a:bodyPr vert="horz" wrap="square" lIns="0" tIns="9049" rIns="0" bIns="0" rtlCol="0">
            <a:spAutoFit/>
          </a:bodyPr>
          <a:lstStyle/>
          <a:p>
            <a:pPr marL="9525" marR="3810" lvl="0" indent="0" algn="l" defTabSz="914400" rtl="0" eaLnBrk="1" fontAlgn="auto" latinLnBrk="0" hangingPunct="1">
              <a:lnSpc>
                <a:spcPct val="120200"/>
              </a:lnSpc>
              <a:spcBef>
                <a:spcPts val="71"/>
              </a:spcBef>
              <a:spcAft>
                <a:spcPts val="0"/>
              </a:spcAft>
              <a:buClrTx/>
              <a:buSzTx/>
              <a:buFontTx/>
              <a:buNone/>
              <a:tabLst/>
              <a:defRPr/>
            </a:pPr>
            <a:r>
              <a:rPr kumimoji="0" b="1" i="0" u="none" strike="noStrike" kern="1200" cap="none" spc="-135" normalizeH="0" baseline="0" noProof="0" dirty="0">
                <a:ln>
                  <a:noFill/>
                </a:ln>
                <a:solidFill>
                  <a:prstClr val="black"/>
                </a:solidFill>
                <a:effectLst/>
                <a:uLnTx/>
                <a:uFillTx/>
                <a:latin typeface="Arial"/>
                <a:ea typeface="+mn-ea"/>
                <a:cs typeface="Arial"/>
              </a:rPr>
              <a:t>FEV1/VC </a:t>
            </a:r>
            <a:r>
              <a:rPr kumimoji="0" b="1" i="0" u="none" strike="noStrike" kern="1200" cap="none" spc="-49" normalizeH="0" baseline="0" noProof="0" dirty="0">
                <a:ln>
                  <a:noFill/>
                </a:ln>
                <a:solidFill>
                  <a:prstClr val="black"/>
                </a:solidFill>
                <a:effectLst/>
                <a:uLnTx/>
                <a:uFillTx/>
                <a:latin typeface="Arial"/>
                <a:ea typeface="+mn-ea"/>
                <a:cs typeface="Arial"/>
              </a:rPr>
              <a:t>(Indice </a:t>
            </a:r>
            <a:r>
              <a:rPr kumimoji="0" b="1" i="0" u="none" strike="noStrike" kern="1200" cap="none" spc="-19" normalizeH="0" baseline="0" noProof="0" dirty="0">
                <a:ln>
                  <a:noFill/>
                </a:ln>
                <a:solidFill>
                  <a:prstClr val="black"/>
                </a:solidFill>
                <a:effectLst/>
                <a:uLnTx/>
                <a:uFillTx/>
                <a:latin typeface="Arial"/>
                <a:ea typeface="+mn-ea"/>
                <a:cs typeface="Arial"/>
              </a:rPr>
              <a:t>di </a:t>
            </a:r>
            <a:r>
              <a:rPr kumimoji="0" b="1" i="0" u="none" strike="noStrike" kern="1200" cap="none" spc="-53" normalizeH="0" baseline="0" noProof="0" dirty="0" err="1">
                <a:ln>
                  <a:noFill/>
                </a:ln>
                <a:solidFill>
                  <a:prstClr val="black"/>
                </a:solidFill>
                <a:effectLst/>
                <a:uLnTx/>
                <a:uFillTx/>
                <a:latin typeface="Arial"/>
                <a:ea typeface="+mn-ea"/>
                <a:cs typeface="Arial"/>
              </a:rPr>
              <a:t>Tiffeneau</a:t>
            </a:r>
            <a:r>
              <a:rPr kumimoji="0" b="1" i="0" u="none" strike="noStrike" kern="1200" cap="none" spc="-53" normalizeH="0" baseline="0" noProof="0" dirty="0">
                <a:ln>
                  <a:noFill/>
                </a:ln>
                <a:solidFill>
                  <a:prstClr val="black"/>
                </a:solidFill>
                <a:effectLst/>
                <a:uLnTx/>
                <a:uFillTx/>
                <a:latin typeface="Arial"/>
                <a:ea typeface="+mn-ea"/>
                <a:cs typeface="Arial"/>
              </a:rPr>
              <a:t>):</a:t>
            </a:r>
            <a:endParaRPr kumimoji="0" lang="it-IT" b="1" i="0" u="none" strike="noStrike" kern="1200" cap="none" spc="-53" normalizeH="0" baseline="0" noProof="0" dirty="0">
              <a:ln>
                <a:noFill/>
              </a:ln>
              <a:solidFill>
                <a:prstClr val="black"/>
              </a:solidFill>
              <a:effectLst/>
              <a:uLnTx/>
              <a:uFillTx/>
              <a:latin typeface="Arial"/>
              <a:ea typeface="+mn-ea"/>
              <a:cs typeface="Arial"/>
            </a:endParaRPr>
          </a:p>
          <a:p>
            <a:pPr marL="9525" marR="3810" lvl="0" indent="0" algn="l" defTabSz="914400" rtl="0" eaLnBrk="1" fontAlgn="auto" latinLnBrk="0" hangingPunct="1">
              <a:lnSpc>
                <a:spcPct val="120200"/>
              </a:lnSpc>
              <a:spcBef>
                <a:spcPts val="71"/>
              </a:spcBef>
              <a:spcAft>
                <a:spcPts val="0"/>
              </a:spcAft>
              <a:buClrTx/>
              <a:buSzTx/>
              <a:buFontTx/>
              <a:buNone/>
              <a:tabLst/>
              <a:defRPr/>
            </a:pPr>
            <a:r>
              <a:rPr kumimoji="0" sz="1400" b="1" i="1" u="none" strike="noStrike" kern="1200" cap="none" spc="-53" normalizeH="0" baseline="0" noProof="0" dirty="0">
                <a:ln>
                  <a:noFill/>
                </a:ln>
                <a:solidFill>
                  <a:prstClr val="black"/>
                </a:solidFill>
                <a:effectLst/>
                <a:uLnTx/>
                <a:uFillTx/>
                <a:latin typeface="Arial"/>
                <a:ea typeface="+mn-ea"/>
                <a:cs typeface="Arial"/>
              </a:rPr>
              <a:t> questo  </a:t>
            </a:r>
            <a:r>
              <a:rPr kumimoji="0" sz="1400" b="1" i="1" u="none" strike="noStrike" kern="1200" cap="none" spc="-26" normalizeH="0" baseline="0" noProof="0" dirty="0">
                <a:ln>
                  <a:noFill/>
                </a:ln>
                <a:solidFill>
                  <a:prstClr val="black"/>
                </a:solidFill>
                <a:effectLst/>
                <a:uLnTx/>
                <a:uFillTx/>
                <a:latin typeface="Arial"/>
                <a:ea typeface="+mn-ea"/>
                <a:cs typeface="Arial"/>
              </a:rPr>
              <a:t>rapporto </a:t>
            </a:r>
            <a:r>
              <a:rPr kumimoji="0" sz="1400" b="1" i="1" u="none" strike="noStrike" kern="1200" cap="none" spc="-83" normalizeH="0" baseline="0" noProof="0" dirty="0">
                <a:ln>
                  <a:noFill/>
                </a:ln>
                <a:solidFill>
                  <a:prstClr val="black"/>
                </a:solidFill>
                <a:effectLst/>
                <a:uLnTx/>
                <a:uFillTx/>
                <a:latin typeface="Arial"/>
                <a:ea typeface="+mn-ea"/>
                <a:cs typeface="Arial"/>
              </a:rPr>
              <a:t>è </a:t>
            </a:r>
            <a:r>
              <a:rPr kumimoji="0" sz="1400" b="1" i="1" u="none" strike="noStrike" kern="1200" cap="none" spc="-45" normalizeH="0" baseline="0" noProof="0" dirty="0">
                <a:ln>
                  <a:noFill/>
                </a:ln>
                <a:solidFill>
                  <a:prstClr val="black"/>
                </a:solidFill>
                <a:effectLst/>
                <a:uLnTx/>
                <a:uFillTx/>
                <a:latin typeface="Arial"/>
                <a:ea typeface="+mn-ea"/>
                <a:cs typeface="Arial"/>
              </a:rPr>
              <a:t>fondamentale </a:t>
            </a:r>
            <a:r>
              <a:rPr kumimoji="0" sz="1400" b="1" i="1" u="none" strike="noStrike" kern="1200" cap="none" spc="-34" normalizeH="0" baseline="0" noProof="0" dirty="0">
                <a:ln>
                  <a:noFill/>
                </a:ln>
                <a:solidFill>
                  <a:prstClr val="black"/>
                </a:solidFill>
                <a:effectLst/>
                <a:uLnTx/>
                <a:uFillTx/>
                <a:latin typeface="Arial"/>
                <a:ea typeface="+mn-ea"/>
                <a:cs typeface="Arial"/>
              </a:rPr>
              <a:t>per</a:t>
            </a:r>
            <a:r>
              <a:rPr kumimoji="0" sz="1400" b="1" i="1" u="none" strike="noStrike" kern="1200" cap="none" spc="-139" normalizeH="0" baseline="0" noProof="0" dirty="0">
                <a:ln>
                  <a:noFill/>
                </a:ln>
                <a:solidFill>
                  <a:prstClr val="black"/>
                </a:solidFill>
                <a:effectLst/>
                <a:uLnTx/>
                <a:uFillTx/>
                <a:latin typeface="Arial"/>
                <a:ea typeface="+mn-ea"/>
                <a:cs typeface="Arial"/>
              </a:rPr>
              <a:t> </a:t>
            </a:r>
            <a:r>
              <a:rPr kumimoji="0" sz="1400" b="1" i="1" u="none" strike="noStrike" kern="1200" cap="none" spc="-38" normalizeH="0" baseline="0" noProof="0" dirty="0">
                <a:ln>
                  <a:noFill/>
                </a:ln>
                <a:solidFill>
                  <a:prstClr val="black"/>
                </a:solidFill>
                <a:effectLst/>
                <a:uLnTx/>
                <a:uFillTx/>
                <a:latin typeface="Arial"/>
                <a:ea typeface="+mn-ea"/>
                <a:cs typeface="Arial"/>
              </a:rPr>
              <a:t>determinare  </a:t>
            </a:r>
            <a:r>
              <a:rPr kumimoji="0" sz="1400" b="1" i="1" u="none" strike="noStrike" kern="1200" cap="none" spc="-45" normalizeH="0" baseline="0" noProof="0" dirty="0">
                <a:ln>
                  <a:noFill/>
                </a:ln>
                <a:solidFill>
                  <a:prstClr val="black"/>
                </a:solidFill>
                <a:effectLst/>
                <a:uLnTx/>
                <a:uFillTx/>
                <a:latin typeface="Arial"/>
                <a:ea typeface="+mn-ea"/>
                <a:cs typeface="Arial"/>
              </a:rPr>
              <a:t>un </a:t>
            </a:r>
            <a:r>
              <a:rPr kumimoji="0" sz="1400" b="1" i="1" u="none" strike="noStrike" kern="1200" cap="none" spc="-19" normalizeH="0" baseline="0" noProof="0" dirty="0">
                <a:ln>
                  <a:noFill/>
                </a:ln>
                <a:solidFill>
                  <a:prstClr val="black"/>
                </a:solidFill>
                <a:effectLst/>
                <a:uLnTx/>
                <a:uFillTx/>
                <a:latin typeface="Arial"/>
                <a:ea typeface="+mn-ea"/>
                <a:cs typeface="Arial"/>
              </a:rPr>
              <a:t>deficit</a:t>
            </a:r>
            <a:r>
              <a:rPr kumimoji="0" sz="1400" b="1" i="1" u="none" strike="noStrike" kern="1200" cap="none" spc="-90" normalizeH="0" baseline="0" noProof="0" dirty="0">
                <a:ln>
                  <a:noFill/>
                </a:ln>
                <a:solidFill>
                  <a:prstClr val="black"/>
                </a:solidFill>
                <a:effectLst/>
                <a:uLnTx/>
                <a:uFillTx/>
                <a:latin typeface="Arial"/>
                <a:ea typeface="+mn-ea"/>
                <a:cs typeface="Arial"/>
              </a:rPr>
              <a:t> </a:t>
            </a:r>
            <a:r>
              <a:rPr kumimoji="0" sz="1400" b="1" i="1" u="none" strike="noStrike" kern="1200" cap="none" spc="-19" normalizeH="0" baseline="0" noProof="0" dirty="0">
                <a:ln>
                  <a:noFill/>
                </a:ln>
                <a:solidFill>
                  <a:prstClr val="black"/>
                </a:solidFill>
                <a:effectLst/>
                <a:uLnTx/>
                <a:uFillTx/>
                <a:latin typeface="Arial"/>
                <a:ea typeface="+mn-ea"/>
                <a:cs typeface="Arial"/>
              </a:rPr>
              <a:t>ostruttivo.</a:t>
            </a:r>
            <a:endParaRPr kumimoji="0" sz="1400" b="1" i="1" u="none" strike="noStrike" kern="1200" cap="none" spc="0" normalizeH="0" baseline="0" noProof="0" dirty="0">
              <a:ln>
                <a:noFill/>
              </a:ln>
              <a:solidFill>
                <a:prstClr val="black"/>
              </a:solidFill>
              <a:effectLst/>
              <a:uLnTx/>
              <a:uFillTx/>
              <a:latin typeface="Arial"/>
              <a:ea typeface="+mn-ea"/>
              <a:cs typeface="Arial"/>
            </a:endParaRPr>
          </a:p>
        </p:txBody>
      </p:sp>
      <p:pic>
        <p:nvPicPr>
          <p:cNvPr id="26" name="Immagine 25">
            <a:extLst>
              <a:ext uri="{FF2B5EF4-FFF2-40B4-BE49-F238E27FC236}">
                <a16:creationId xmlns:a16="http://schemas.microsoft.com/office/drawing/2014/main" id="{5A88AC01-FD92-4164-8750-21EF350F80C1}"/>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59931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Rectangle 2"/>
          <p:cNvSpPr>
            <a:spLocks noGrp="1" noChangeArrowheads="1"/>
          </p:cNvSpPr>
          <p:nvPr>
            <p:ph type="title" sz="quarter" idx="4294967295"/>
          </p:nvPr>
        </p:nvSpPr>
        <p:spPr bwMode="auto">
          <a:xfrm>
            <a:off x="4841082" y="1322785"/>
            <a:ext cx="3159919" cy="857250"/>
          </a:xfrm>
          <a:prstGeom prst="rect">
            <a:avLst/>
          </a:prstGeo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ltLang="it-IT" sz="2400" dirty="0">
                <a:latin typeface="Comic Sans MS" panose="030F0702030302020204" pitchFamily="66" charset="0"/>
              </a:rPr>
              <a:t> Curva flusso/volume</a:t>
            </a:r>
          </a:p>
        </p:txBody>
      </p:sp>
      <p:pic>
        <p:nvPicPr>
          <p:cNvPr id="419842" name="Picture 3" descr="~AUT0002"/>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493045" y="2345531"/>
            <a:ext cx="2970610" cy="2106216"/>
          </a:xfrm>
          <a:prstGeom prst="rect">
            <a:avLst/>
          </a:prstGeo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19843" name="Rectangle 4"/>
          <p:cNvSpPr>
            <a:spLocks noGrp="1" noChangeArrowheads="1"/>
          </p:cNvSpPr>
          <p:nvPr>
            <p:ph sz="quarter" idx="4294967295"/>
          </p:nvPr>
        </p:nvSpPr>
        <p:spPr bwMode="auto">
          <a:xfrm>
            <a:off x="1549004" y="4617244"/>
            <a:ext cx="2857500" cy="971550"/>
          </a:xfrm>
          <a:prstGeom prst="rect">
            <a:avLst/>
          </a:prstGeom>
          <a:noFill/>
          <a:ln>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ltLang="it-IT" sz="1800" b="1"/>
              <a:t>Tiffeneau R., Pinelli AF.</a:t>
            </a:r>
            <a:br>
              <a:rPr lang="it-IT" altLang="it-IT" sz="1800" b="1"/>
            </a:br>
            <a:r>
              <a:rPr lang="it-IT" altLang="it-IT" sz="1800" b="1" i="1"/>
              <a:t>Paris Med 1947; 133:624-628</a:t>
            </a:r>
          </a:p>
        </p:txBody>
      </p:sp>
      <p:pic>
        <p:nvPicPr>
          <p:cNvPr id="419844" name="Picture 5" descr="~AUT0008"/>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b="41040"/>
          <a:stretch>
            <a:fillRect/>
          </a:stretch>
        </p:blipFill>
        <p:spPr bwMode="auto">
          <a:xfrm>
            <a:off x="4976812" y="2349105"/>
            <a:ext cx="3024188" cy="2106215"/>
          </a:xfrm>
          <a:prstGeom prst="rect">
            <a:avLst/>
          </a:prstGeo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19845" name="Rectangle 6"/>
          <p:cNvSpPr>
            <a:spLocks noGrp="1" noChangeArrowheads="1"/>
          </p:cNvSpPr>
          <p:nvPr>
            <p:ph sz="quarter" idx="4294967295"/>
          </p:nvPr>
        </p:nvSpPr>
        <p:spPr bwMode="auto">
          <a:xfrm>
            <a:off x="5143500" y="4617244"/>
            <a:ext cx="2857500" cy="971550"/>
          </a:xfrm>
          <a:prstGeom prst="rect">
            <a:avLst/>
          </a:prstGeo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ltLang="it-IT" sz="1800" b="1"/>
              <a:t>Hyatt</a:t>
            </a:r>
            <a:br>
              <a:rPr lang="it-IT" altLang="it-IT" sz="1800" b="1"/>
            </a:br>
            <a:r>
              <a:rPr lang="it-IT" altLang="it-IT" sz="1800" b="1"/>
              <a:t>J Appl Physiol 1958; 13:331-336</a:t>
            </a:r>
          </a:p>
        </p:txBody>
      </p:sp>
      <p:sp>
        <p:nvSpPr>
          <p:cNvPr id="182279" name="Rectangle 7"/>
          <p:cNvSpPr>
            <a:spLocks noChangeArrowheads="1"/>
          </p:cNvSpPr>
          <p:nvPr/>
        </p:nvSpPr>
        <p:spPr bwMode="auto">
          <a:xfrm>
            <a:off x="1331119" y="1322785"/>
            <a:ext cx="3187304" cy="857250"/>
          </a:xfrm>
          <a:prstGeom prst="rect">
            <a:avLst/>
          </a:prstGeom>
          <a:noFill/>
          <a:ln w="9525">
            <a:solidFill>
              <a:srgbClr val="FF0000"/>
            </a:solidFill>
            <a:miter lim="800000"/>
            <a:headEnd/>
            <a:tailEnd/>
          </a:ln>
          <a:effectLst/>
        </p:spPr>
        <p:txBody>
          <a:bodyPr lIns="69056" tIns="34529" rIns="69056" bIns="34529"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defRPr/>
            </a:pPr>
            <a:r>
              <a:rPr lang="it-IT" altLang="it-IT" sz="2400">
                <a:solidFill>
                  <a:srgbClr val="44546A"/>
                </a:solidFill>
                <a:latin typeface="Comic Sans MS" panose="030F0702030302020204" pitchFamily="66" charset="0"/>
              </a:rPr>
              <a:t> Curva volume/tempo</a:t>
            </a:r>
          </a:p>
        </p:txBody>
      </p:sp>
      <p:sp>
        <p:nvSpPr>
          <p:cNvPr id="2" name="CasellaDiTesto 1">
            <a:extLst>
              <a:ext uri="{FF2B5EF4-FFF2-40B4-BE49-F238E27FC236}">
                <a16:creationId xmlns:a16="http://schemas.microsoft.com/office/drawing/2014/main" id="{FA82690F-6E4C-4A02-8E9B-F69D35B066D9}"/>
              </a:ext>
            </a:extLst>
          </p:cNvPr>
          <p:cNvSpPr txBox="1"/>
          <p:nvPr/>
        </p:nvSpPr>
        <p:spPr>
          <a:xfrm>
            <a:off x="501805" y="294290"/>
            <a:ext cx="7718353" cy="461665"/>
          </a:xfrm>
          <a:prstGeom prst="rect">
            <a:avLst/>
          </a:prstGeom>
          <a:solidFill>
            <a:schemeClr val="accent5">
              <a:lumMod val="50000"/>
            </a:schemeClr>
          </a:solidFill>
          <a:ln>
            <a:solidFill>
              <a:schemeClr val="tx1"/>
            </a:solidFill>
          </a:ln>
        </p:spPr>
        <p:txBody>
          <a:bodyPr wrap="square" rtlCol="0">
            <a:spAutoFit/>
          </a:bodyPr>
          <a:lstStyle/>
          <a:p>
            <a:pPr algn="ctr"/>
            <a:r>
              <a:rPr lang="it-IT" sz="2400" b="1" dirty="0">
                <a:solidFill>
                  <a:schemeClr val="bg1"/>
                </a:solidFill>
              </a:rPr>
              <a:t>Due diverse rappresentazioni grafiche della stessa manovra</a:t>
            </a:r>
          </a:p>
        </p:txBody>
      </p:sp>
      <p:sp>
        <p:nvSpPr>
          <p:cNvPr id="3" name="Rettangolo 2">
            <a:extLst>
              <a:ext uri="{FF2B5EF4-FFF2-40B4-BE49-F238E27FC236}">
                <a16:creationId xmlns:a16="http://schemas.microsoft.com/office/drawing/2014/main" id="{FF78A18A-A19E-4EDB-9E8D-979647F5B9BA}"/>
              </a:ext>
            </a:extLst>
          </p:cNvPr>
          <p:cNvSpPr/>
          <p:nvPr/>
        </p:nvSpPr>
        <p:spPr>
          <a:xfrm>
            <a:off x="1" y="5917379"/>
            <a:ext cx="9144000" cy="923330"/>
          </a:xfrm>
          <a:prstGeom prst="rect">
            <a:avLst/>
          </a:prstGeom>
          <a:solidFill>
            <a:schemeClr val="tx2"/>
          </a:solidFill>
        </p:spPr>
        <p:txBody>
          <a:bodyPr wrap="square">
            <a:spAutoFit/>
          </a:bodyPr>
          <a:lstStyle/>
          <a:p>
            <a:pPr algn="ctr"/>
            <a:r>
              <a:rPr lang="it-IT" dirty="0">
                <a:solidFill>
                  <a:schemeClr val="bg1"/>
                </a:solidFill>
              </a:rPr>
              <a:t>la valutazione della morfologia della curva ( in particolare della curva F/V è spesso più importante della analisi dei vari parametri numerici  presenti nei report della spirometria. Inoltre fornisce importanti informazioni sulla cooperazione del paziente e sulla qualità dell’esame</a:t>
            </a:r>
          </a:p>
        </p:txBody>
      </p:sp>
      <p:pic>
        <p:nvPicPr>
          <p:cNvPr id="11" name="Immagine 10">
            <a:extLst>
              <a:ext uri="{FF2B5EF4-FFF2-40B4-BE49-F238E27FC236}">
                <a16:creationId xmlns:a16="http://schemas.microsoft.com/office/drawing/2014/main" id="{721E9132-9743-4F11-85AC-FAE319E65F3B}"/>
              </a:ext>
            </a:extLst>
          </p:cNvPr>
          <p:cNvPicPr>
            <a:picLocks noChangeAspect="1"/>
          </p:cNvPicPr>
          <p:nvPr/>
        </p:nvPicPr>
        <p:blipFill>
          <a:blip r:embed="rId5">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1897965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144906" y="949643"/>
            <a:ext cx="6856094" cy="61436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1746885" y="1406842"/>
            <a:ext cx="1203007" cy="614363"/>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6" name="object 6"/>
          <p:cNvSpPr/>
          <p:nvPr/>
        </p:nvSpPr>
        <p:spPr>
          <a:xfrm>
            <a:off x="2475572" y="1406842"/>
            <a:ext cx="4921544" cy="614363"/>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2" name="CasellaDiTesto 1">
            <a:extLst>
              <a:ext uri="{FF2B5EF4-FFF2-40B4-BE49-F238E27FC236}">
                <a16:creationId xmlns:a16="http://schemas.microsoft.com/office/drawing/2014/main" id="{2821B813-E6EE-407C-8182-B97D346D6F9B}"/>
              </a:ext>
            </a:extLst>
          </p:cNvPr>
          <p:cNvSpPr txBox="1"/>
          <p:nvPr/>
        </p:nvSpPr>
        <p:spPr>
          <a:xfrm>
            <a:off x="273269" y="2974428"/>
            <a:ext cx="7903779" cy="2308324"/>
          </a:xfrm>
          <a:prstGeom prst="rect">
            <a:avLst/>
          </a:prstGeom>
          <a:solidFill>
            <a:schemeClr val="accent5">
              <a:lumMod val="50000"/>
            </a:schemeClr>
          </a:solidFill>
        </p:spPr>
        <p:txBody>
          <a:bodyPr wrap="square" rtlCol="0">
            <a:spAutoFit/>
          </a:bodyPr>
          <a:lstStyle/>
          <a:p>
            <a:pPr algn="ctr"/>
            <a:r>
              <a:rPr lang="it-IT" sz="2400" dirty="0">
                <a:solidFill>
                  <a:schemeClr val="bg1"/>
                </a:solidFill>
              </a:rPr>
              <a:t>La rappresentazione grafica della manovra forzata come curva volume/tempo è certamente di più semplice lettura ma la rappresentazione grafica sotto forma di  curva flusso/volume consente di ottenere dai grafici della curve informazioni più rilevanti sulla corretta esecuzione delle manovre e contribuisce ad una corretta interpretazione dell’esame</a:t>
            </a:r>
          </a:p>
        </p:txBody>
      </p:sp>
      <p:pic>
        <p:nvPicPr>
          <p:cNvPr id="8" name="Immagine 7">
            <a:extLst>
              <a:ext uri="{FF2B5EF4-FFF2-40B4-BE49-F238E27FC236}">
                <a16:creationId xmlns:a16="http://schemas.microsoft.com/office/drawing/2014/main" id="{2CC7B5E0-4810-42E0-AD7A-277CCA0D7CE9}"/>
              </a:ext>
            </a:extLst>
          </p:cNvPr>
          <p:cNvPicPr>
            <a:picLocks noChangeAspect="1"/>
          </p:cNvPicPr>
          <p:nvPr/>
        </p:nvPicPr>
        <p:blipFill>
          <a:blip r:embed="rId5">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20433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8" name="Rectangle 6"/>
          <p:cNvSpPr>
            <a:spLocks noGrp="1" noChangeArrowheads="1"/>
          </p:cNvSpPr>
          <p:nvPr>
            <p:ph type="title"/>
          </p:nvPr>
        </p:nvSpPr>
        <p:spPr>
          <a:xfrm>
            <a:off x="1396604" y="1003697"/>
            <a:ext cx="6276975" cy="857250"/>
          </a:xfrm>
          <a:noFill/>
          <a:ln/>
        </p:spPr>
        <p:txBody>
          <a:bodyPr/>
          <a:lstStyle/>
          <a:p>
            <a:r>
              <a:rPr lang="it-IT" altLang="it-IT">
                <a:effectLst/>
              </a:rPr>
              <a:t>Curva flusso-volume</a:t>
            </a:r>
            <a:endParaRPr lang="it-IT" altLang="it-IT" i="1">
              <a:effectLst/>
            </a:endParaRPr>
          </a:p>
        </p:txBody>
      </p:sp>
      <p:sp>
        <p:nvSpPr>
          <p:cNvPr id="161801" name="Line 9"/>
          <p:cNvSpPr>
            <a:spLocks noChangeShapeType="1"/>
          </p:cNvSpPr>
          <p:nvPr/>
        </p:nvSpPr>
        <p:spPr bwMode="auto">
          <a:xfrm>
            <a:off x="3217070" y="2406253"/>
            <a:ext cx="2381" cy="2756297"/>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61802" name="Line 10"/>
          <p:cNvSpPr>
            <a:spLocks noChangeShapeType="1"/>
          </p:cNvSpPr>
          <p:nvPr/>
        </p:nvSpPr>
        <p:spPr bwMode="auto">
          <a:xfrm>
            <a:off x="3112294" y="4158854"/>
            <a:ext cx="2628900" cy="0"/>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61803" name="Text Box 11"/>
          <p:cNvSpPr txBox="1">
            <a:spLocks noChangeArrowheads="1"/>
          </p:cNvSpPr>
          <p:nvPr/>
        </p:nvSpPr>
        <p:spPr bwMode="auto">
          <a:xfrm rot="16200000">
            <a:off x="1373387" y="2997643"/>
            <a:ext cx="2110978" cy="16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40000"/>
              </a:lnSpc>
              <a:spcBef>
                <a:spcPct val="50000"/>
              </a:spcBef>
              <a:spcAft>
                <a:spcPct val="0"/>
              </a:spcAft>
            </a:pPr>
            <a:r>
              <a:rPr lang="it-IT" altLang="it-IT" sz="1200" b="1">
                <a:solidFill>
                  <a:srgbClr val="FFFFFF"/>
                </a:solidFill>
                <a:latin typeface="Arial" panose="020B0604020202020204" pitchFamily="34" charset="0"/>
              </a:rPr>
              <a:t>Flusso espiratorio (L/s)</a:t>
            </a:r>
          </a:p>
        </p:txBody>
      </p:sp>
      <p:sp>
        <p:nvSpPr>
          <p:cNvPr id="161804" name="Text Box 12"/>
          <p:cNvSpPr txBox="1">
            <a:spLocks noChangeArrowheads="1"/>
          </p:cNvSpPr>
          <p:nvPr/>
        </p:nvSpPr>
        <p:spPr bwMode="auto">
          <a:xfrm>
            <a:off x="5674520" y="4535092"/>
            <a:ext cx="10036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200" b="1">
                <a:solidFill>
                  <a:srgbClr val="FFFFFF"/>
                </a:solidFill>
                <a:latin typeface="Arial" panose="020B0604020202020204" pitchFamily="34" charset="0"/>
              </a:rPr>
              <a:t>Volume (L)</a:t>
            </a:r>
          </a:p>
        </p:txBody>
      </p:sp>
      <p:sp>
        <p:nvSpPr>
          <p:cNvPr id="161805" name="Line 13"/>
          <p:cNvSpPr>
            <a:spLocks noChangeShapeType="1"/>
          </p:cNvSpPr>
          <p:nvPr/>
        </p:nvSpPr>
        <p:spPr bwMode="auto">
          <a:xfrm>
            <a:off x="3502819" y="4177904"/>
            <a:ext cx="0" cy="114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61806" name="Line 14"/>
          <p:cNvSpPr>
            <a:spLocks noChangeShapeType="1"/>
          </p:cNvSpPr>
          <p:nvPr/>
        </p:nvSpPr>
        <p:spPr bwMode="auto">
          <a:xfrm>
            <a:off x="4245769" y="4177904"/>
            <a:ext cx="0" cy="114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61807" name="Line 15"/>
          <p:cNvSpPr>
            <a:spLocks noChangeShapeType="1"/>
          </p:cNvSpPr>
          <p:nvPr/>
        </p:nvSpPr>
        <p:spPr bwMode="auto">
          <a:xfrm>
            <a:off x="4988719" y="4177904"/>
            <a:ext cx="0" cy="114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61808" name="Line 16"/>
          <p:cNvSpPr>
            <a:spLocks noChangeShapeType="1"/>
          </p:cNvSpPr>
          <p:nvPr/>
        </p:nvSpPr>
        <p:spPr bwMode="auto">
          <a:xfrm>
            <a:off x="5731669" y="4177904"/>
            <a:ext cx="0" cy="114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61809" name="Text Box 17"/>
          <p:cNvSpPr txBox="1">
            <a:spLocks noChangeArrowheads="1"/>
          </p:cNvSpPr>
          <p:nvPr/>
        </p:nvSpPr>
        <p:spPr bwMode="auto">
          <a:xfrm>
            <a:off x="3388519" y="4292204"/>
            <a:ext cx="2857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200" b="1">
                <a:solidFill>
                  <a:srgbClr val="FFFFFF"/>
                </a:solidFill>
                <a:latin typeface="Arial" panose="020B0604020202020204" pitchFamily="34" charset="0"/>
              </a:rPr>
              <a:t>1</a:t>
            </a:r>
          </a:p>
        </p:txBody>
      </p:sp>
      <p:sp>
        <p:nvSpPr>
          <p:cNvPr id="161810" name="Text Box 18"/>
          <p:cNvSpPr txBox="1">
            <a:spLocks noChangeArrowheads="1"/>
          </p:cNvSpPr>
          <p:nvPr/>
        </p:nvSpPr>
        <p:spPr bwMode="auto">
          <a:xfrm>
            <a:off x="4131469" y="4292204"/>
            <a:ext cx="228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200" b="1">
                <a:solidFill>
                  <a:srgbClr val="FFFFFF"/>
                </a:solidFill>
                <a:latin typeface="Arial" panose="020B0604020202020204" pitchFamily="34" charset="0"/>
              </a:rPr>
              <a:t>2</a:t>
            </a:r>
          </a:p>
        </p:txBody>
      </p:sp>
      <p:sp>
        <p:nvSpPr>
          <p:cNvPr id="161811" name="Text Box 19"/>
          <p:cNvSpPr txBox="1">
            <a:spLocks noChangeArrowheads="1"/>
          </p:cNvSpPr>
          <p:nvPr/>
        </p:nvSpPr>
        <p:spPr bwMode="auto">
          <a:xfrm>
            <a:off x="4874419" y="4292204"/>
            <a:ext cx="228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200" b="1">
                <a:solidFill>
                  <a:srgbClr val="FFFFFF"/>
                </a:solidFill>
                <a:latin typeface="Arial" panose="020B0604020202020204" pitchFamily="34" charset="0"/>
              </a:rPr>
              <a:t>3</a:t>
            </a:r>
          </a:p>
        </p:txBody>
      </p:sp>
      <p:sp>
        <p:nvSpPr>
          <p:cNvPr id="161812" name="Text Box 20"/>
          <p:cNvSpPr txBox="1">
            <a:spLocks noChangeArrowheads="1"/>
          </p:cNvSpPr>
          <p:nvPr/>
        </p:nvSpPr>
        <p:spPr bwMode="auto">
          <a:xfrm>
            <a:off x="5617369" y="4292204"/>
            <a:ext cx="2857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200" b="1">
                <a:solidFill>
                  <a:srgbClr val="FFFFFF"/>
                </a:solidFill>
                <a:latin typeface="Arial" panose="020B0604020202020204" pitchFamily="34" charset="0"/>
              </a:rPr>
              <a:t>4</a:t>
            </a:r>
          </a:p>
        </p:txBody>
      </p:sp>
      <p:sp>
        <p:nvSpPr>
          <p:cNvPr id="161814" name="Freeform 22"/>
          <p:cNvSpPr>
            <a:spLocks/>
          </p:cNvSpPr>
          <p:nvPr/>
        </p:nvSpPr>
        <p:spPr bwMode="auto">
          <a:xfrm>
            <a:off x="3249216" y="2499124"/>
            <a:ext cx="2409825" cy="2993231"/>
          </a:xfrm>
          <a:custGeom>
            <a:avLst/>
            <a:gdLst>
              <a:gd name="T0" fmla="*/ 0 w 1707"/>
              <a:gd name="T1" fmla="*/ 1400 h 2514"/>
              <a:gd name="T2" fmla="*/ 288 w 1707"/>
              <a:gd name="T3" fmla="*/ 152 h 2514"/>
              <a:gd name="T4" fmla="*/ 720 w 1707"/>
              <a:gd name="T5" fmla="*/ 488 h 2514"/>
              <a:gd name="T6" fmla="*/ 1344 w 1707"/>
              <a:gd name="T7" fmla="*/ 1064 h 2514"/>
              <a:gd name="T8" fmla="*/ 1680 w 1707"/>
              <a:gd name="T9" fmla="*/ 1400 h 2514"/>
              <a:gd name="T10" fmla="*/ 1508 w 1707"/>
              <a:gd name="T11" fmla="*/ 1980 h 2514"/>
              <a:gd name="T12" fmla="*/ 872 w 1707"/>
              <a:gd name="T13" fmla="*/ 2496 h 2514"/>
              <a:gd name="T14" fmla="*/ 164 w 1707"/>
              <a:gd name="T15" fmla="*/ 2088 h 2514"/>
              <a:gd name="T16" fmla="*/ 0 w 1707"/>
              <a:gd name="T17" fmla="*/ 1400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7" h="2514">
                <a:moveTo>
                  <a:pt x="0" y="1400"/>
                </a:moveTo>
                <a:cubicBezTo>
                  <a:pt x="16" y="1136"/>
                  <a:pt x="168" y="304"/>
                  <a:pt x="288" y="152"/>
                </a:cubicBezTo>
                <a:cubicBezTo>
                  <a:pt x="408" y="0"/>
                  <a:pt x="544" y="336"/>
                  <a:pt x="720" y="488"/>
                </a:cubicBezTo>
                <a:cubicBezTo>
                  <a:pt x="896" y="640"/>
                  <a:pt x="1184" y="912"/>
                  <a:pt x="1344" y="1064"/>
                </a:cubicBezTo>
                <a:cubicBezTo>
                  <a:pt x="1504" y="1216"/>
                  <a:pt x="1653" y="1247"/>
                  <a:pt x="1680" y="1400"/>
                </a:cubicBezTo>
                <a:cubicBezTo>
                  <a:pt x="1707" y="1553"/>
                  <a:pt x="1643" y="1797"/>
                  <a:pt x="1508" y="1980"/>
                </a:cubicBezTo>
                <a:cubicBezTo>
                  <a:pt x="1373" y="2163"/>
                  <a:pt x="1096" y="2478"/>
                  <a:pt x="872" y="2496"/>
                </a:cubicBezTo>
                <a:cubicBezTo>
                  <a:pt x="648" y="2514"/>
                  <a:pt x="309" y="2271"/>
                  <a:pt x="164" y="2088"/>
                </a:cubicBezTo>
                <a:cubicBezTo>
                  <a:pt x="19" y="1905"/>
                  <a:pt x="34" y="1543"/>
                  <a:pt x="0" y="1400"/>
                </a:cubicBezTo>
                <a:close/>
              </a:path>
            </a:pathLst>
          </a:custGeom>
          <a:noFill/>
          <a:ln w="44450" cmpd="sng">
            <a:solidFill>
              <a:srgbClr val="FFFF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61816" name="Line 24"/>
          <p:cNvSpPr>
            <a:spLocks noChangeShapeType="1"/>
          </p:cNvSpPr>
          <p:nvPr/>
        </p:nvSpPr>
        <p:spPr bwMode="auto">
          <a:xfrm flipH="1">
            <a:off x="3059906" y="3807619"/>
            <a:ext cx="161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61817" name="Line 25"/>
          <p:cNvSpPr>
            <a:spLocks noChangeShapeType="1"/>
          </p:cNvSpPr>
          <p:nvPr/>
        </p:nvSpPr>
        <p:spPr bwMode="auto">
          <a:xfrm flipH="1">
            <a:off x="3059906" y="3375422"/>
            <a:ext cx="161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61818" name="Line 26"/>
          <p:cNvSpPr>
            <a:spLocks noChangeShapeType="1"/>
          </p:cNvSpPr>
          <p:nvPr/>
        </p:nvSpPr>
        <p:spPr bwMode="auto">
          <a:xfrm flipH="1">
            <a:off x="3059906" y="2943225"/>
            <a:ext cx="161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61819" name="Line 27"/>
          <p:cNvSpPr>
            <a:spLocks noChangeShapeType="1"/>
          </p:cNvSpPr>
          <p:nvPr/>
        </p:nvSpPr>
        <p:spPr bwMode="auto">
          <a:xfrm flipH="1">
            <a:off x="3059906" y="2511029"/>
            <a:ext cx="161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61824" name="Text Box 32"/>
          <p:cNvSpPr txBox="1">
            <a:spLocks noChangeArrowheads="1"/>
          </p:cNvSpPr>
          <p:nvPr/>
        </p:nvSpPr>
        <p:spPr bwMode="auto">
          <a:xfrm>
            <a:off x="2789635" y="3699273"/>
            <a:ext cx="2857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200" b="1">
                <a:solidFill>
                  <a:srgbClr val="FFFFFF"/>
                </a:solidFill>
                <a:latin typeface="Arial" panose="020B0604020202020204" pitchFamily="34" charset="0"/>
              </a:rPr>
              <a:t>2</a:t>
            </a:r>
          </a:p>
        </p:txBody>
      </p:sp>
      <p:sp>
        <p:nvSpPr>
          <p:cNvPr id="161825" name="Text Box 33"/>
          <p:cNvSpPr txBox="1">
            <a:spLocks noChangeArrowheads="1"/>
          </p:cNvSpPr>
          <p:nvPr/>
        </p:nvSpPr>
        <p:spPr bwMode="auto">
          <a:xfrm>
            <a:off x="2789635" y="3267076"/>
            <a:ext cx="2857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200" b="1">
                <a:solidFill>
                  <a:srgbClr val="FFFFFF"/>
                </a:solidFill>
                <a:latin typeface="Arial" panose="020B0604020202020204" pitchFamily="34" charset="0"/>
              </a:rPr>
              <a:t>4</a:t>
            </a:r>
          </a:p>
        </p:txBody>
      </p:sp>
      <p:sp>
        <p:nvSpPr>
          <p:cNvPr id="161826" name="Text Box 34"/>
          <p:cNvSpPr txBox="1">
            <a:spLocks noChangeArrowheads="1"/>
          </p:cNvSpPr>
          <p:nvPr/>
        </p:nvSpPr>
        <p:spPr bwMode="auto">
          <a:xfrm>
            <a:off x="2789635" y="2834879"/>
            <a:ext cx="2857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200" b="1">
                <a:solidFill>
                  <a:srgbClr val="FFFFFF"/>
                </a:solidFill>
                <a:latin typeface="Arial" panose="020B0604020202020204" pitchFamily="34" charset="0"/>
              </a:rPr>
              <a:t>6</a:t>
            </a:r>
          </a:p>
        </p:txBody>
      </p:sp>
      <p:sp>
        <p:nvSpPr>
          <p:cNvPr id="161827" name="Text Box 35"/>
          <p:cNvSpPr txBox="1">
            <a:spLocks noChangeArrowheads="1"/>
          </p:cNvSpPr>
          <p:nvPr/>
        </p:nvSpPr>
        <p:spPr bwMode="auto">
          <a:xfrm>
            <a:off x="2789635" y="2349104"/>
            <a:ext cx="2857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200" b="1">
                <a:solidFill>
                  <a:srgbClr val="FFFFFF"/>
                </a:solidFill>
                <a:latin typeface="Arial" panose="020B0604020202020204" pitchFamily="34" charset="0"/>
              </a:rPr>
              <a:t>8</a:t>
            </a:r>
          </a:p>
        </p:txBody>
      </p:sp>
      <p:pic>
        <p:nvPicPr>
          <p:cNvPr id="25" name="Immagine 24">
            <a:extLst>
              <a:ext uri="{FF2B5EF4-FFF2-40B4-BE49-F238E27FC236}">
                <a16:creationId xmlns:a16="http://schemas.microsoft.com/office/drawing/2014/main" id="{BED6A1E7-89FD-40E1-9B16-224B73E3996C}"/>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43615258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0930" name="Group 2">
            <a:extLst>
              <a:ext uri="{FF2B5EF4-FFF2-40B4-BE49-F238E27FC236}">
                <a16:creationId xmlns:a16="http://schemas.microsoft.com/office/drawing/2014/main" id="{84E9FAEE-D357-4F66-997D-71077159B24E}"/>
              </a:ext>
            </a:extLst>
          </p:cNvPr>
          <p:cNvGrpSpPr>
            <a:grpSpLocks/>
          </p:cNvGrpSpPr>
          <p:nvPr/>
        </p:nvGrpSpPr>
        <p:grpSpPr bwMode="auto">
          <a:xfrm>
            <a:off x="2830116" y="2358628"/>
            <a:ext cx="3514726" cy="1241822"/>
            <a:chOff x="1417" y="1261"/>
            <a:chExt cx="2952" cy="1043"/>
          </a:xfrm>
        </p:grpSpPr>
        <p:sp>
          <p:nvSpPr>
            <p:cNvPr id="380931" name="Freeform 3">
              <a:extLst>
                <a:ext uri="{FF2B5EF4-FFF2-40B4-BE49-F238E27FC236}">
                  <a16:creationId xmlns:a16="http://schemas.microsoft.com/office/drawing/2014/main" id="{3B014ECC-CE2E-44C5-A40C-7889800FDFA9}"/>
                </a:ext>
              </a:extLst>
            </p:cNvPr>
            <p:cNvSpPr>
              <a:spLocks/>
            </p:cNvSpPr>
            <p:nvPr/>
          </p:nvSpPr>
          <p:spPr bwMode="auto">
            <a:xfrm flipV="1">
              <a:off x="1417" y="1311"/>
              <a:ext cx="2424" cy="993"/>
            </a:xfrm>
            <a:custGeom>
              <a:avLst/>
              <a:gdLst>
                <a:gd name="T0" fmla="*/ 0 w 2424"/>
                <a:gd name="T1" fmla="*/ 0 h 993"/>
                <a:gd name="T2" fmla="*/ 192 w 2424"/>
                <a:gd name="T3" fmla="*/ 488 h 993"/>
                <a:gd name="T4" fmla="*/ 480 w 2424"/>
                <a:gd name="T5" fmla="*/ 784 h 993"/>
                <a:gd name="T6" fmla="*/ 944 w 2424"/>
                <a:gd name="T7" fmla="*/ 944 h 993"/>
                <a:gd name="T8" fmla="*/ 1600 w 2424"/>
                <a:gd name="T9" fmla="*/ 944 h 993"/>
                <a:gd name="T10" fmla="*/ 2200 w 2424"/>
                <a:gd name="T11" fmla="*/ 652 h 993"/>
                <a:gd name="T12" fmla="*/ 2424 w 2424"/>
                <a:gd name="T13" fmla="*/ 0 h 993"/>
              </a:gdLst>
              <a:ahLst/>
              <a:cxnLst>
                <a:cxn ang="0">
                  <a:pos x="T0" y="T1"/>
                </a:cxn>
                <a:cxn ang="0">
                  <a:pos x="T2" y="T3"/>
                </a:cxn>
                <a:cxn ang="0">
                  <a:pos x="T4" y="T5"/>
                </a:cxn>
                <a:cxn ang="0">
                  <a:pos x="T6" y="T7"/>
                </a:cxn>
                <a:cxn ang="0">
                  <a:pos x="T8" y="T9"/>
                </a:cxn>
                <a:cxn ang="0">
                  <a:pos x="T10" y="T11"/>
                </a:cxn>
                <a:cxn ang="0">
                  <a:pos x="T12" y="T13"/>
                </a:cxn>
              </a:cxnLst>
              <a:rect l="0" t="0" r="r" b="b"/>
              <a:pathLst>
                <a:path w="2424" h="993">
                  <a:moveTo>
                    <a:pt x="0" y="0"/>
                  </a:moveTo>
                  <a:cubicBezTo>
                    <a:pt x="32" y="81"/>
                    <a:pt x="112" y="357"/>
                    <a:pt x="192" y="488"/>
                  </a:cubicBezTo>
                  <a:cubicBezTo>
                    <a:pt x="272" y="619"/>
                    <a:pt x="355" y="708"/>
                    <a:pt x="480" y="784"/>
                  </a:cubicBezTo>
                  <a:cubicBezTo>
                    <a:pt x="605" y="860"/>
                    <a:pt x="757" y="917"/>
                    <a:pt x="944" y="944"/>
                  </a:cubicBezTo>
                  <a:cubicBezTo>
                    <a:pt x="1131" y="971"/>
                    <a:pt x="1391" y="993"/>
                    <a:pt x="1600" y="944"/>
                  </a:cubicBezTo>
                  <a:cubicBezTo>
                    <a:pt x="1809" y="895"/>
                    <a:pt x="2063" y="809"/>
                    <a:pt x="2200" y="652"/>
                  </a:cubicBezTo>
                  <a:cubicBezTo>
                    <a:pt x="2337" y="495"/>
                    <a:pt x="2377" y="136"/>
                    <a:pt x="2424" y="0"/>
                  </a:cubicBezTo>
                </a:path>
              </a:pathLst>
            </a:custGeom>
            <a:noFill/>
            <a:ln w="19050" cap="flat" cmpd="sng">
              <a:solidFill>
                <a:srgbClr val="333399"/>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0932" name="Text Box 4">
              <a:extLst>
                <a:ext uri="{FF2B5EF4-FFF2-40B4-BE49-F238E27FC236}">
                  <a16:creationId xmlns:a16="http://schemas.microsoft.com/office/drawing/2014/main" id="{2924F9BE-C380-4249-B88D-9286563F264E}"/>
                </a:ext>
              </a:extLst>
            </p:cNvPr>
            <p:cNvSpPr txBox="1">
              <a:spLocks noChangeArrowheads="1"/>
            </p:cNvSpPr>
            <p:nvPr/>
          </p:nvSpPr>
          <p:spPr bwMode="auto">
            <a:xfrm>
              <a:off x="3467" y="1261"/>
              <a:ext cx="90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0000"/>
                </a:lnSpc>
                <a:spcBef>
                  <a:spcPct val="0"/>
                </a:spcBef>
                <a:spcAft>
                  <a:spcPct val="0"/>
                </a:spcAft>
              </a:pPr>
              <a:r>
                <a:rPr lang="en-US" altLang="it-IT" sz="1500">
                  <a:solidFill>
                    <a:srgbClr val="FFFFFF"/>
                  </a:solidFill>
                  <a:latin typeface="Arial" panose="020B0604020202020204" pitchFamily="34" charset="0"/>
                </a:rPr>
                <a:t>Inverted </a:t>
              </a:r>
            </a:p>
            <a:p>
              <a:pPr fontAlgn="base">
                <a:lnSpc>
                  <a:spcPct val="80000"/>
                </a:lnSpc>
                <a:spcBef>
                  <a:spcPct val="0"/>
                </a:spcBef>
                <a:spcAft>
                  <a:spcPct val="0"/>
                </a:spcAft>
              </a:pPr>
              <a:r>
                <a:rPr lang="en-US" altLang="it-IT" sz="1500">
                  <a:solidFill>
                    <a:srgbClr val="FFFFFF"/>
                  </a:solidFill>
                  <a:latin typeface="Arial" panose="020B0604020202020204" pitchFamily="34" charset="0"/>
                </a:rPr>
                <a:t>Inspiration</a:t>
              </a:r>
            </a:p>
          </p:txBody>
        </p:sp>
      </p:grpSp>
      <p:grpSp>
        <p:nvGrpSpPr>
          <p:cNvPr id="380933" name="Group 5">
            <a:extLst>
              <a:ext uri="{FF2B5EF4-FFF2-40B4-BE49-F238E27FC236}">
                <a16:creationId xmlns:a16="http://schemas.microsoft.com/office/drawing/2014/main" id="{4DF9ABB6-B064-4B1E-88CB-7BAE25838BE8}"/>
              </a:ext>
            </a:extLst>
          </p:cNvPr>
          <p:cNvGrpSpPr>
            <a:grpSpLocks/>
          </p:cNvGrpSpPr>
          <p:nvPr/>
        </p:nvGrpSpPr>
        <p:grpSpPr bwMode="auto">
          <a:xfrm>
            <a:off x="2389585" y="1143000"/>
            <a:ext cx="3840957" cy="4258866"/>
            <a:chOff x="1047" y="240"/>
            <a:chExt cx="3226" cy="3577"/>
          </a:xfrm>
        </p:grpSpPr>
        <p:sp>
          <p:nvSpPr>
            <p:cNvPr id="380934" name="Freeform 6">
              <a:extLst>
                <a:ext uri="{FF2B5EF4-FFF2-40B4-BE49-F238E27FC236}">
                  <a16:creationId xmlns:a16="http://schemas.microsoft.com/office/drawing/2014/main" id="{FC3CE643-2B43-49A7-93E3-AC727C850D38}"/>
                </a:ext>
              </a:extLst>
            </p:cNvPr>
            <p:cNvSpPr>
              <a:spLocks noChangeAspect="1"/>
            </p:cNvSpPr>
            <p:nvPr/>
          </p:nvSpPr>
          <p:spPr bwMode="auto">
            <a:xfrm>
              <a:off x="1418" y="276"/>
              <a:ext cx="2436" cy="2044"/>
            </a:xfrm>
            <a:custGeom>
              <a:avLst/>
              <a:gdLst>
                <a:gd name="T0" fmla="*/ 0 w 2197"/>
                <a:gd name="T1" fmla="*/ 2096 h 2119"/>
                <a:gd name="T2" fmla="*/ 144 w 2197"/>
                <a:gd name="T3" fmla="*/ 704 h 2119"/>
                <a:gd name="T4" fmla="*/ 288 w 2197"/>
                <a:gd name="T5" fmla="*/ 80 h 2119"/>
                <a:gd name="T6" fmla="*/ 624 w 2197"/>
                <a:gd name="T7" fmla="*/ 224 h 2119"/>
                <a:gd name="T8" fmla="*/ 1152 w 2197"/>
                <a:gd name="T9" fmla="*/ 848 h 2119"/>
                <a:gd name="T10" fmla="*/ 2197 w 2197"/>
                <a:gd name="T11" fmla="*/ 2119 h 2119"/>
              </a:gdLst>
              <a:ahLst/>
              <a:cxnLst>
                <a:cxn ang="0">
                  <a:pos x="T0" y="T1"/>
                </a:cxn>
                <a:cxn ang="0">
                  <a:pos x="T2" y="T3"/>
                </a:cxn>
                <a:cxn ang="0">
                  <a:pos x="T4" y="T5"/>
                </a:cxn>
                <a:cxn ang="0">
                  <a:pos x="T6" y="T7"/>
                </a:cxn>
                <a:cxn ang="0">
                  <a:pos x="T8" y="T9"/>
                </a:cxn>
                <a:cxn ang="0">
                  <a:pos x="T10" y="T11"/>
                </a:cxn>
              </a:cxnLst>
              <a:rect l="0" t="0" r="r" b="b"/>
              <a:pathLst>
                <a:path w="2197" h="2119">
                  <a:moveTo>
                    <a:pt x="0" y="2096"/>
                  </a:moveTo>
                  <a:cubicBezTo>
                    <a:pt x="48" y="1568"/>
                    <a:pt x="96" y="1040"/>
                    <a:pt x="144" y="704"/>
                  </a:cubicBezTo>
                  <a:cubicBezTo>
                    <a:pt x="192" y="368"/>
                    <a:pt x="208" y="160"/>
                    <a:pt x="288" y="80"/>
                  </a:cubicBezTo>
                  <a:cubicBezTo>
                    <a:pt x="368" y="0"/>
                    <a:pt x="480" y="96"/>
                    <a:pt x="624" y="224"/>
                  </a:cubicBezTo>
                  <a:cubicBezTo>
                    <a:pt x="768" y="352"/>
                    <a:pt x="890" y="532"/>
                    <a:pt x="1152" y="848"/>
                  </a:cubicBezTo>
                  <a:cubicBezTo>
                    <a:pt x="1414" y="1164"/>
                    <a:pt x="1979" y="1854"/>
                    <a:pt x="2197" y="2119"/>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0935" name="Line 7">
              <a:extLst>
                <a:ext uri="{FF2B5EF4-FFF2-40B4-BE49-F238E27FC236}">
                  <a16:creationId xmlns:a16="http://schemas.microsoft.com/office/drawing/2014/main" id="{5E50A3FD-9C84-4997-8F24-03C2783306D7}"/>
                </a:ext>
              </a:extLst>
            </p:cNvPr>
            <p:cNvSpPr>
              <a:spLocks noChangeAspect="1" noChangeShapeType="1"/>
            </p:cNvSpPr>
            <p:nvPr/>
          </p:nvSpPr>
          <p:spPr bwMode="auto">
            <a:xfrm>
              <a:off x="1418" y="240"/>
              <a:ext cx="0" cy="336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0936" name="Line 8">
              <a:extLst>
                <a:ext uri="{FF2B5EF4-FFF2-40B4-BE49-F238E27FC236}">
                  <a16:creationId xmlns:a16="http://schemas.microsoft.com/office/drawing/2014/main" id="{495B06C6-92EB-42C7-8A5A-459E0A31353A}"/>
                </a:ext>
              </a:extLst>
            </p:cNvPr>
            <p:cNvSpPr>
              <a:spLocks noChangeAspect="1" noChangeShapeType="1"/>
            </p:cNvSpPr>
            <p:nvPr/>
          </p:nvSpPr>
          <p:spPr bwMode="auto">
            <a:xfrm>
              <a:off x="1418" y="2314"/>
              <a:ext cx="285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0937" name="Text Box 9">
              <a:extLst>
                <a:ext uri="{FF2B5EF4-FFF2-40B4-BE49-F238E27FC236}">
                  <a16:creationId xmlns:a16="http://schemas.microsoft.com/office/drawing/2014/main" id="{04563B1F-C671-44A1-97CB-F8372CFA1487}"/>
                </a:ext>
              </a:extLst>
            </p:cNvPr>
            <p:cNvSpPr txBox="1">
              <a:spLocks noChangeAspect="1" noChangeArrowheads="1"/>
            </p:cNvSpPr>
            <p:nvPr/>
          </p:nvSpPr>
          <p:spPr bwMode="auto">
            <a:xfrm>
              <a:off x="3798" y="2016"/>
              <a:ext cx="465"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sz="2100">
                  <a:solidFill>
                    <a:srgbClr val="FFFFFF"/>
                  </a:solidFill>
                  <a:latin typeface="Arial" panose="020B0604020202020204" pitchFamily="34" charset="0"/>
                </a:rPr>
                <a:t>RV</a:t>
              </a:r>
            </a:p>
          </p:txBody>
        </p:sp>
        <p:sp>
          <p:nvSpPr>
            <p:cNvPr id="380938" name="Text Box 10">
              <a:extLst>
                <a:ext uri="{FF2B5EF4-FFF2-40B4-BE49-F238E27FC236}">
                  <a16:creationId xmlns:a16="http://schemas.microsoft.com/office/drawing/2014/main" id="{72D15EEF-0030-4B27-B9FC-51E6A7E74DFF}"/>
                </a:ext>
              </a:extLst>
            </p:cNvPr>
            <p:cNvSpPr txBox="1">
              <a:spLocks noChangeAspect="1" noChangeArrowheads="1"/>
            </p:cNvSpPr>
            <p:nvPr/>
          </p:nvSpPr>
          <p:spPr bwMode="auto">
            <a:xfrm rot="16200000">
              <a:off x="456" y="1093"/>
              <a:ext cx="149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latin typeface="Arial" panose="020B0604020202020204" pitchFamily="34" charset="0"/>
                </a:rPr>
                <a:t>Expiratory Flow</a:t>
              </a:r>
            </a:p>
          </p:txBody>
        </p:sp>
        <p:sp>
          <p:nvSpPr>
            <p:cNvPr id="380939" name="Text Box 11">
              <a:extLst>
                <a:ext uri="{FF2B5EF4-FFF2-40B4-BE49-F238E27FC236}">
                  <a16:creationId xmlns:a16="http://schemas.microsoft.com/office/drawing/2014/main" id="{3874D59C-76FF-40E2-AF12-04B6CF48F96F}"/>
                </a:ext>
              </a:extLst>
            </p:cNvPr>
            <p:cNvSpPr txBox="1">
              <a:spLocks noChangeAspect="1" noChangeArrowheads="1"/>
            </p:cNvSpPr>
            <p:nvPr/>
          </p:nvSpPr>
          <p:spPr bwMode="auto">
            <a:xfrm>
              <a:off x="2103" y="2317"/>
              <a:ext cx="155"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it-IT" altLang="it-IT" sz="2400">
                <a:solidFill>
                  <a:srgbClr val="FFFFFF"/>
                </a:solidFill>
                <a:latin typeface="Arial" panose="020B0604020202020204" pitchFamily="34" charset="0"/>
              </a:endParaRPr>
            </a:p>
          </p:txBody>
        </p:sp>
        <p:sp>
          <p:nvSpPr>
            <p:cNvPr id="380940" name="Line 12">
              <a:extLst>
                <a:ext uri="{FF2B5EF4-FFF2-40B4-BE49-F238E27FC236}">
                  <a16:creationId xmlns:a16="http://schemas.microsoft.com/office/drawing/2014/main" id="{D3426B82-4175-4C1D-8A48-DECCE275461B}"/>
                </a:ext>
              </a:extLst>
            </p:cNvPr>
            <p:cNvSpPr>
              <a:spLocks noChangeAspect="1" noChangeShapeType="1"/>
            </p:cNvSpPr>
            <p:nvPr/>
          </p:nvSpPr>
          <p:spPr bwMode="auto">
            <a:xfrm flipV="1">
              <a:off x="3827" y="2222"/>
              <a:ext cx="0" cy="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0941" name="Freeform 13">
              <a:extLst>
                <a:ext uri="{FF2B5EF4-FFF2-40B4-BE49-F238E27FC236}">
                  <a16:creationId xmlns:a16="http://schemas.microsoft.com/office/drawing/2014/main" id="{4B1349FE-C4A8-478F-B783-C21E79DDF4DB}"/>
                </a:ext>
              </a:extLst>
            </p:cNvPr>
            <p:cNvSpPr>
              <a:spLocks/>
            </p:cNvSpPr>
            <p:nvPr/>
          </p:nvSpPr>
          <p:spPr bwMode="auto">
            <a:xfrm>
              <a:off x="1417" y="2312"/>
              <a:ext cx="2424" cy="993"/>
            </a:xfrm>
            <a:custGeom>
              <a:avLst/>
              <a:gdLst>
                <a:gd name="T0" fmla="*/ 0 w 2424"/>
                <a:gd name="T1" fmla="*/ 0 h 993"/>
                <a:gd name="T2" fmla="*/ 192 w 2424"/>
                <a:gd name="T3" fmla="*/ 488 h 993"/>
                <a:gd name="T4" fmla="*/ 480 w 2424"/>
                <a:gd name="T5" fmla="*/ 784 h 993"/>
                <a:gd name="T6" fmla="*/ 944 w 2424"/>
                <a:gd name="T7" fmla="*/ 944 h 993"/>
                <a:gd name="T8" fmla="*/ 1600 w 2424"/>
                <a:gd name="T9" fmla="*/ 944 h 993"/>
                <a:gd name="T10" fmla="*/ 2200 w 2424"/>
                <a:gd name="T11" fmla="*/ 652 h 993"/>
                <a:gd name="T12" fmla="*/ 2424 w 2424"/>
                <a:gd name="T13" fmla="*/ 0 h 993"/>
              </a:gdLst>
              <a:ahLst/>
              <a:cxnLst>
                <a:cxn ang="0">
                  <a:pos x="T0" y="T1"/>
                </a:cxn>
                <a:cxn ang="0">
                  <a:pos x="T2" y="T3"/>
                </a:cxn>
                <a:cxn ang="0">
                  <a:pos x="T4" y="T5"/>
                </a:cxn>
                <a:cxn ang="0">
                  <a:pos x="T6" y="T7"/>
                </a:cxn>
                <a:cxn ang="0">
                  <a:pos x="T8" y="T9"/>
                </a:cxn>
                <a:cxn ang="0">
                  <a:pos x="T10" y="T11"/>
                </a:cxn>
                <a:cxn ang="0">
                  <a:pos x="T12" y="T13"/>
                </a:cxn>
              </a:cxnLst>
              <a:rect l="0" t="0" r="r" b="b"/>
              <a:pathLst>
                <a:path w="2424" h="993">
                  <a:moveTo>
                    <a:pt x="0" y="0"/>
                  </a:moveTo>
                  <a:cubicBezTo>
                    <a:pt x="32" y="81"/>
                    <a:pt x="112" y="357"/>
                    <a:pt x="192" y="488"/>
                  </a:cubicBezTo>
                  <a:cubicBezTo>
                    <a:pt x="272" y="619"/>
                    <a:pt x="355" y="708"/>
                    <a:pt x="480" y="784"/>
                  </a:cubicBezTo>
                  <a:cubicBezTo>
                    <a:pt x="605" y="860"/>
                    <a:pt x="757" y="917"/>
                    <a:pt x="944" y="944"/>
                  </a:cubicBezTo>
                  <a:cubicBezTo>
                    <a:pt x="1131" y="971"/>
                    <a:pt x="1391" y="993"/>
                    <a:pt x="1600" y="944"/>
                  </a:cubicBezTo>
                  <a:cubicBezTo>
                    <a:pt x="1809" y="895"/>
                    <a:pt x="2063" y="809"/>
                    <a:pt x="2200" y="652"/>
                  </a:cubicBezTo>
                  <a:cubicBezTo>
                    <a:pt x="2337" y="495"/>
                    <a:pt x="2377" y="136"/>
                    <a:pt x="2424" y="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0942" name="Text Box 14">
              <a:extLst>
                <a:ext uri="{FF2B5EF4-FFF2-40B4-BE49-F238E27FC236}">
                  <a16:creationId xmlns:a16="http://schemas.microsoft.com/office/drawing/2014/main" id="{D3FE678A-12EE-43C6-AC54-0E387DD9F84A}"/>
                </a:ext>
              </a:extLst>
            </p:cNvPr>
            <p:cNvSpPr txBox="1">
              <a:spLocks noChangeArrowheads="1"/>
            </p:cNvSpPr>
            <p:nvPr/>
          </p:nvSpPr>
          <p:spPr bwMode="auto">
            <a:xfrm>
              <a:off x="2401" y="528"/>
              <a:ext cx="165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it-IT">
                  <a:solidFill>
                    <a:srgbClr val="FFFFFF"/>
                  </a:solidFill>
                  <a:latin typeface="Arial" panose="020B0604020202020204" pitchFamily="34" charset="0"/>
                </a:rPr>
                <a:t>Forced expiration</a:t>
              </a:r>
            </a:p>
          </p:txBody>
        </p:sp>
        <p:sp>
          <p:nvSpPr>
            <p:cNvPr id="380943" name="Text Box 15">
              <a:extLst>
                <a:ext uri="{FF2B5EF4-FFF2-40B4-BE49-F238E27FC236}">
                  <a16:creationId xmlns:a16="http://schemas.microsoft.com/office/drawing/2014/main" id="{440713AD-F64F-4DAA-A744-D204C0E860A1}"/>
                </a:ext>
              </a:extLst>
            </p:cNvPr>
            <p:cNvSpPr txBox="1">
              <a:spLocks noChangeArrowheads="1"/>
            </p:cNvSpPr>
            <p:nvPr/>
          </p:nvSpPr>
          <p:spPr bwMode="auto">
            <a:xfrm>
              <a:off x="2262" y="3264"/>
              <a:ext cx="104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it-IT">
                  <a:solidFill>
                    <a:srgbClr val="FFFFFF"/>
                  </a:solidFill>
                  <a:latin typeface="Arial" panose="020B0604020202020204" pitchFamily="34" charset="0"/>
                </a:rPr>
                <a:t>Inspiration</a:t>
              </a:r>
            </a:p>
          </p:txBody>
        </p:sp>
        <p:sp>
          <p:nvSpPr>
            <p:cNvPr id="380944" name="Freeform 16">
              <a:extLst>
                <a:ext uri="{FF2B5EF4-FFF2-40B4-BE49-F238E27FC236}">
                  <a16:creationId xmlns:a16="http://schemas.microsoft.com/office/drawing/2014/main" id="{2B69CD91-C91A-47C9-8698-4A86307AF151}"/>
                </a:ext>
              </a:extLst>
            </p:cNvPr>
            <p:cNvSpPr>
              <a:spLocks/>
            </p:cNvSpPr>
            <p:nvPr/>
          </p:nvSpPr>
          <p:spPr bwMode="auto">
            <a:xfrm>
              <a:off x="3225" y="2672"/>
              <a:ext cx="624" cy="624"/>
            </a:xfrm>
            <a:custGeom>
              <a:avLst/>
              <a:gdLst>
                <a:gd name="T0" fmla="*/ 624 w 624"/>
                <a:gd name="T1" fmla="*/ 0 h 624"/>
                <a:gd name="T2" fmla="*/ 416 w 624"/>
                <a:gd name="T3" fmla="*/ 400 h 624"/>
                <a:gd name="T4" fmla="*/ 0 w 624"/>
                <a:gd name="T5" fmla="*/ 624 h 624"/>
              </a:gdLst>
              <a:ahLst/>
              <a:cxnLst>
                <a:cxn ang="0">
                  <a:pos x="T0" y="T1"/>
                </a:cxn>
                <a:cxn ang="0">
                  <a:pos x="T2" y="T3"/>
                </a:cxn>
                <a:cxn ang="0">
                  <a:pos x="T4" y="T5"/>
                </a:cxn>
              </a:cxnLst>
              <a:rect l="0" t="0" r="r" b="b"/>
              <a:pathLst>
                <a:path w="624" h="624">
                  <a:moveTo>
                    <a:pt x="624" y="0"/>
                  </a:moveTo>
                  <a:cubicBezTo>
                    <a:pt x="589" y="67"/>
                    <a:pt x="520" y="296"/>
                    <a:pt x="416" y="400"/>
                  </a:cubicBezTo>
                  <a:cubicBezTo>
                    <a:pt x="312" y="504"/>
                    <a:pt x="87" y="577"/>
                    <a:pt x="0" y="624"/>
                  </a:cubicBezTo>
                </a:path>
              </a:pathLst>
            </a:custGeom>
            <a:noFill/>
            <a:ln w="9525">
              <a:solidFill>
                <a:schemeClr val="tx1"/>
              </a:solidFill>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0945" name="Line 17">
              <a:extLst>
                <a:ext uri="{FF2B5EF4-FFF2-40B4-BE49-F238E27FC236}">
                  <a16:creationId xmlns:a16="http://schemas.microsoft.com/office/drawing/2014/main" id="{ABE6E3E1-4319-40B3-ABDD-F1402CD09068}"/>
                </a:ext>
              </a:extLst>
            </p:cNvPr>
            <p:cNvSpPr>
              <a:spLocks noChangeShapeType="1"/>
            </p:cNvSpPr>
            <p:nvPr/>
          </p:nvSpPr>
          <p:spPr bwMode="auto">
            <a:xfrm>
              <a:off x="2305" y="576"/>
              <a:ext cx="624" cy="672"/>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0946" name="Text Box 18">
              <a:extLst>
                <a:ext uri="{FF2B5EF4-FFF2-40B4-BE49-F238E27FC236}">
                  <a16:creationId xmlns:a16="http://schemas.microsoft.com/office/drawing/2014/main" id="{EA9B4490-B39D-4C7D-833F-01F1B0D685EC}"/>
                </a:ext>
              </a:extLst>
            </p:cNvPr>
            <p:cNvSpPr txBox="1">
              <a:spLocks noChangeAspect="1" noChangeArrowheads="1"/>
            </p:cNvSpPr>
            <p:nvPr/>
          </p:nvSpPr>
          <p:spPr bwMode="auto">
            <a:xfrm rot="16200000">
              <a:off x="440" y="2901"/>
              <a:ext cx="15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latin typeface="Arial" panose="020B0604020202020204" pitchFamily="34" charset="0"/>
                </a:rPr>
                <a:t>Inspiratory Flow</a:t>
              </a:r>
            </a:p>
          </p:txBody>
        </p:sp>
        <p:sp>
          <p:nvSpPr>
            <p:cNvPr id="380947" name="Text Box 19">
              <a:extLst>
                <a:ext uri="{FF2B5EF4-FFF2-40B4-BE49-F238E27FC236}">
                  <a16:creationId xmlns:a16="http://schemas.microsoft.com/office/drawing/2014/main" id="{CE1E00CD-B43B-46ED-8208-919B70D8DBC3}"/>
                </a:ext>
              </a:extLst>
            </p:cNvPr>
            <p:cNvSpPr txBox="1">
              <a:spLocks noChangeAspect="1" noChangeArrowheads="1"/>
            </p:cNvSpPr>
            <p:nvPr/>
          </p:nvSpPr>
          <p:spPr bwMode="auto">
            <a:xfrm>
              <a:off x="1429" y="2016"/>
              <a:ext cx="582"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sz="2100">
                  <a:solidFill>
                    <a:srgbClr val="FFFFFF"/>
                  </a:solidFill>
                  <a:latin typeface="Arial" panose="020B0604020202020204" pitchFamily="34" charset="0"/>
                </a:rPr>
                <a:t>TLC</a:t>
              </a:r>
            </a:p>
          </p:txBody>
        </p:sp>
        <p:sp>
          <p:nvSpPr>
            <p:cNvPr id="380948" name="Text Box 20">
              <a:extLst>
                <a:ext uri="{FF2B5EF4-FFF2-40B4-BE49-F238E27FC236}">
                  <a16:creationId xmlns:a16="http://schemas.microsoft.com/office/drawing/2014/main" id="{404B9BB9-AA1D-420A-9B96-21C100739578}"/>
                </a:ext>
              </a:extLst>
            </p:cNvPr>
            <p:cNvSpPr txBox="1">
              <a:spLocks noChangeArrowheads="1"/>
            </p:cNvSpPr>
            <p:nvPr/>
          </p:nvSpPr>
          <p:spPr bwMode="auto">
            <a:xfrm>
              <a:off x="2160" y="2064"/>
              <a:ext cx="128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it-IT">
                  <a:solidFill>
                    <a:srgbClr val="FFFFFF"/>
                  </a:solidFill>
                  <a:latin typeface="Arial" panose="020B0604020202020204" pitchFamily="34" charset="0"/>
                </a:rPr>
                <a:t>Lung Volume</a:t>
              </a:r>
            </a:p>
          </p:txBody>
        </p:sp>
      </p:grpSp>
      <p:pic>
        <p:nvPicPr>
          <p:cNvPr id="22" name="Immagine 21">
            <a:extLst>
              <a:ext uri="{FF2B5EF4-FFF2-40B4-BE49-F238E27FC236}">
                <a16:creationId xmlns:a16="http://schemas.microsoft.com/office/drawing/2014/main" id="{CAAAF148-85CE-4CDC-9F56-8A077BAA2D3F}"/>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740232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80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a:extLst>
              <a:ext uri="{FF2B5EF4-FFF2-40B4-BE49-F238E27FC236}">
                <a16:creationId xmlns:a16="http://schemas.microsoft.com/office/drawing/2014/main" id="{ADC3EDEC-9CE6-4C9E-9E07-5449B8F2DCCC}"/>
              </a:ext>
            </a:extLst>
          </p:cNvPr>
          <p:cNvSpPr>
            <a:spLocks noGrp="1" noChangeArrowheads="1"/>
          </p:cNvSpPr>
          <p:nvPr>
            <p:ph type="title"/>
          </p:nvPr>
        </p:nvSpPr>
        <p:spPr>
          <a:xfrm>
            <a:off x="1600200" y="914400"/>
            <a:ext cx="5829300" cy="857250"/>
          </a:xfrm>
        </p:spPr>
        <p:txBody>
          <a:bodyPr/>
          <a:lstStyle/>
          <a:p>
            <a:r>
              <a:rPr lang="en-US" altLang="it-IT"/>
              <a:t>Normal Flow Volume Loop</a:t>
            </a:r>
          </a:p>
        </p:txBody>
      </p:sp>
      <p:sp>
        <p:nvSpPr>
          <p:cNvPr id="385027" name="Line 3">
            <a:extLst>
              <a:ext uri="{FF2B5EF4-FFF2-40B4-BE49-F238E27FC236}">
                <a16:creationId xmlns:a16="http://schemas.microsoft.com/office/drawing/2014/main" id="{C506D228-3B36-4E10-9B5D-BD2A65E2184B}"/>
              </a:ext>
            </a:extLst>
          </p:cNvPr>
          <p:cNvSpPr>
            <a:spLocks noChangeShapeType="1"/>
          </p:cNvSpPr>
          <p:nvPr/>
        </p:nvSpPr>
        <p:spPr bwMode="auto">
          <a:xfrm>
            <a:off x="2000250" y="1485900"/>
            <a:ext cx="0" cy="4229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5028" name="Line 4">
            <a:extLst>
              <a:ext uri="{FF2B5EF4-FFF2-40B4-BE49-F238E27FC236}">
                <a16:creationId xmlns:a16="http://schemas.microsoft.com/office/drawing/2014/main" id="{068A333B-3610-4293-9727-A2C28595755E}"/>
              </a:ext>
            </a:extLst>
          </p:cNvPr>
          <p:cNvSpPr>
            <a:spLocks noChangeShapeType="1"/>
          </p:cNvSpPr>
          <p:nvPr/>
        </p:nvSpPr>
        <p:spPr bwMode="auto">
          <a:xfrm>
            <a:off x="1485900" y="3943350"/>
            <a:ext cx="594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5029" name="Text Box 5">
            <a:extLst>
              <a:ext uri="{FF2B5EF4-FFF2-40B4-BE49-F238E27FC236}">
                <a16:creationId xmlns:a16="http://schemas.microsoft.com/office/drawing/2014/main" id="{3351BDC2-A4FF-41C0-A770-5F5E6E6FFFD1}"/>
              </a:ext>
            </a:extLst>
          </p:cNvPr>
          <p:cNvSpPr txBox="1">
            <a:spLocks noChangeArrowheads="1"/>
          </p:cNvSpPr>
          <p:nvPr/>
        </p:nvSpPr>
        <p:spPr bwMode="auto">
          <a:xfrm>
            <a:off x="7188995" y="4039791"/>
            <a:ext cx="48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RV</a:t>
            </a:r>
          </a:p>
        </p:txBody>
      </p:sp>
      <p:sp>
        <p:nvSpPr>
          <p:cNvPr id="385030" name="Text Box 6">
            <a:extLst>
              <a:ext uri="{FF2B5EF4-FFF2-40B4-BE49-F238E27FC236}">
                <a16:creationId xmlns:a16="http://schemas.microsoft.com/office/drawing/2014/main" id="{79742631-6E47-400F-863B-E5089D24664D}"/>
              </a:ext>
            </a:extLst>
          </p:cNvPr>
          <p:cNvSpPr txBox="1">
            <a:spLocks noChangeArrowheads="1"/>
          </p:cNvSpPr>
          <p:nvPr/>
        </p:nvSpPr>
        <p:spPr bwMode="auto">
          <a:xfrm>
            <a:off x="2559845" y="3525441"/>
            <a:ext cx="620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TLC</a:t>
            </a:r>
          </a:p>
        </p:txBody>
      </p:sp>
      <p:sp>
        <p:nvSpPr>
          <p:cNvPr id="385031" name="Freeform 7">
            <a:extLst>
              <a:ext uri="{FF2B5EF4-FFF2-40B4-BE49-F238E27FC236}">
                <a16:creationId xmlns:a16="http://schemas.microsoft.com/office/drawing/2014/main" id="{A5BBC2ED-D831-406B-A7CB-D443F7CA029F}"/>
              </a:ext>
            </a:extLst>
          </p:cNvPr>
          <p:cNvSpPr>
            <a:spLocks/>
          </p:cNvSpPr>
          <p:nvPr/>
        </p:nvSpPr>
        <p:spPr bwMode="auto">
          <a:xfrm>
            <a:off x="4371975" y="3609975"/>
            <a:ext cx="657225" cy="733425"/>
          </a:xfrm>
          <a:custGeom>
            <a:avLst/>
            <a:gdLst>
              <a:gd name="T0" fmla="*/ 24 w 552"/>
              <a:gd name="T1" fmla="*/ 280 h 616"/>
              <a:gd name="T2" fmla="*/ 120 w 552"/>
              <a:gd name="T3" fmla="*/ 40 h 616"/>
              <a:gd name="T4" fmla="*/ 456 w 552"/>
              <a:gd name="T5" fmla="*/ 40 h 616"/>
              <a:gd name="T6" fmla="*/ 552 w 552"/>
              <a:gd name="T7" fmla="*/ 280 h 616"/>
              <a:gd name="T8" fmla="*/ 456 w 552"/>
              <a:gd name="T9" fmla="*/ 568 h 616"/>
              <a:gd name="T10" fmla="*/ 72 w 552"/>
              <a:gd name="T11" fmla="*/ 568 h 616"/>
              <a:gd name="T12" fmla="*/ 24 w 552"/>
              <a:gd name="T13" fmla="*/ 280 h 616"/>
            </a:gdLst>
            <a:ahLst/>
            <a:cxnLst>
              <a:cxn ang="0">
                <a:pos x="T0" y="T1"/>
              </a:cxn>
              <a:cxn ang="0">
                <a:pos x="T2" y="T3"/>
              </a:cxn>
              <a:cxn ang="0">
                <a:pos x="T4" y="T5"/>
              </a:cxn>
              <a:cxn ang="0">
                <a:pos x="T6" y="T7"/>
              </a:cxn>
              <a:cxn ang="0">
                <a:pos x="T8" y="T9"/>
              </a:cxn>
              <a:cxn ang="0">
                <a:pos x="T10" y="T11"/>
              </a:cxn>
              <a:cxn ang="0">
                <a:pos x="T12" y="T13"/>
              </a:cxn>
            </a:cxnLst>
            <a:rect l="0" t="0" r="r" b="b"/>
            <a:pathLst>
              <a:path w="552" h="616">
                <a:moveTo>
                  <a:pt x="24" y="280"/>
                </a:moveTo>
                <a:cubicBezTo>
                  <a:pt x="32" y="192"/>
                  <a:pt x="48" y="80"/>
                  <a:pt x="120" y="40"/>
                </a:cubicBezTo>
                <a:cubicBezTo>
                  <a:pt x="192" y="0"/>
                  <a:pt x="384" y="0"/>
                  <a:pt x="456" y="40"/>
                </a:cubicBezTo>
                <a:cubicBezTo>
                  <a:pt x="528" y="80"/>
                  <a:pt x="552" y="192"/>
                  <a:pt x="552" y="280"/>
                </a:cubicBezTo>
                <a:cubicBezTo>
                  <a:pt x="552" y="368"/>
                  <a:pt x="536" y="520"/>
                  <a:pt x="456" y="568"/>
                </a:cubicBezTo>
                <a:cubicBezTo>
                  <a:pt x="376" y="616"/>
                  <a:pt x="144" y="616"/>
                  <a:pt x="72" y="568"/>
                </a:cubicBezTo>
                <a:cubicBezTo>
                  <a:pt x="0" y="520"/>
                  <a:pt x="16" y="368"/>
                  <a:pt x="24" y="280"/>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5032" name="Text Box 8">
            <a:extLst>
              <a:ext uri="{FF2B5EF4-FFF2-40B4-BE49-F238E27FC236}">
                <a16:creationId xmlns:a16="http://schemas.microsoft.com/office/drawing/2014/main" id="{D07E3699-6D8A-482F-808C-77AFD8192A69}"/>
              </a:ext>
            </a:extLst>
          </p:cNvPr>
          <p:cNvSpPr txBox="1">
            <a:spLocks noChangeArrowheads="1"/>
          </p:cNvSpPr>
          <p:nvPr/>
        </p:nvSpPr>
        <p:spPr bwMode="auto">
          <a:xfrm>
            <a:off x="5074445" y="3639741"/>
            <a:ext cx="620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FRC</a:t>
            </a:r>
          </a:p>
        </p:txBody>
      </p:sp>
      <p:sp>
        <p:nvSpPr>
          <p:cNvPr id="385033" name="Text Box 9">
            <a:extLst>
              <a:ext uri="{FF2B5EF4-FFF2-40B4-BE49-F238E27FC236}">
                <a16:creationId xmlns:a16="http://schemas.microsoft.com/office/drawing/2014/main" id="{92B536CA-E065-4D9D-B738-81B2FBD32A79}"/>
              </a:ext>
            </a:extLst>
          </p:cNvPr>
          <p:cNvSpPr txBox="1">
            <a:spLocks noChangeArrowheads="1"/>
          </p:cNvSpPr>
          <p:nvPr/>
        </p:nvSpPr>
        <p:spPr bwMode="auto">
          <a:xfrm>
            <a:off x="1143001" y="3486151"/>
            <a:ext cx="659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Flow</a:t>
            </a:r>
          </a:p>
        </p:txBody>
      </p:sp>
      <p:sp>
        <p:nvSpPr>
          <p:cNvPr id="385034" name="Text Box 10">
            <a:extLst>
              <a:ext uri="{FF2B5EF4-FFF2-40B4-BE49-F238E27FC236}">
                <a16:creationId xmlns:a16="http://schemas.microsoft.com/office/drawing/2014/main" id="{A0FDAE96-E229-4EAD-9B12-FBCE0100ECC7}"/>
              </a:ext>
            </a:extLst>
          </p:cNvPr>
          <p:cNvSpPr txBox="1">
            <a:spLocks noChangeArrowheads="1"/>
          </p:cNvSpPr>
          <p:nvPr/>
        </p:nvSpPr>
        <p:spPr bwMode="auto">
          <a:xfrm>
            <a:off x="1314450" y="1828800"/>
            <a:ext cx="11592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Expiration</a:t>
            </a:r>
          </a:p>
        </p:txBody>
      </p:sp>
      <p:sp>
        <p:nvSpPr>
          <p:cNvPr id="385035" name="Text Box 11">
            <a:extLst>
              <a:ext uri="{FF2B5EF4-FFF2-40B4-BE49-F238E27FC236}">
                <a16:creationId xmlns:a16="http://schemas.microsoft.com/office/drawing/2014/main" id="{DC68E106-9961-47ED-A588-02C047240353}"/>
              </a:ext>
            </a:extLst>
          </p:cNvPr>
          <p:cNvSpPr txBox="1">
            <a:spLocks noChangeArrowheads="1"/>
          </p:cNvSpPr>
          <p:nvPr/>
        </p:nvSpPr>
        <p:spPr bwMode="auto">
          <a:xfrm>
            <a:off x="1314451" y="4800600"/>
            <a:ext cx="11849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Inspiration</a:t>
            </a:r>
          </a:p>
        </p:txBody>
      </p:sp>
      <p:sp>
        <p:nvSpPr>
          <p:cNvPr id="385036" name="Text Box 12">
            <a:extLst>
              <a:ext uri="{FF2B5EF4-FFF2-40B4-BE49-F238E27FC236}">
                <a16:creationId xmlns:a16="http://schemas.microsoft.com/office/drawing/2014/main" id="{9349FA98-4849-4A4E-8CB5-E3EB23B2A17F}"/>
              </a:ext>
            </a:extLst>
          </p:cNvPr>
          <p:cNvSpPr txBox="1">
            <a:spLocks noChangeArrowheads="1"/>
          </p:cNvSpPr>
          <p:nvPr/>
        </p:nvSpPr>
        <p:spPr bwMode="auto">
          <a:xfrm>
            <a:off x="7360445" y="3754042"/>
            <a:ext cx="501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Vol</a:t>
            </a:r>
          </a:p>
        </p:txBody>
      </p:sp>
      <p:sp>
        <p:nvSpPr>
          <p:cNvPr id="385037" name="Line 13">
            <a:extLst>
              <a:ext uri="{FF2B5EF4-FFF2-40B4-BE49-F238E27FC236}">
                <a16:creationId xmlns:a16="http://schemas.microsoft.com/office/drawing/2014/main" id="{68FACFF9-5043-4F8D-A34D-50E82CF2F2D2}"/>
              </a:ext>
            </a:extLst>
          </p:cNvPr>
          <p:cNvSpPr>
            <a:spLocks noChangeShapeType="1"/>
          </p:cNvSpPr>
          <p:nvPr/>
        </p:nvSpPr>
        <p:spPr bwMode="auto">
          <a:xfrm flipH="1">
            <a:off x="4114800" y="4514850"/>
            <a:ext cx="7429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5038" name="Line 14">
            <a:extLst>
              <a:ext uri="{FF2B5EF4-FFF2-40B4-BE49-F238E27FC236}">
                <a16:creationId xmlns:a16="http://schemas.microsoft.com/office/drawing/2014/main" id="{1E2AE4C9-961B-4088-80EA-F3F30F7EFD04}"/>
              </a:ext>
            </a:extLst>
          </p:cNvPr>
          <p:cNvSpPr>
            <a:spLocks noChangeShapeType="1"/>
          </p:cNvSpPr>
          <p:nvPr/>
        </p:nvSpPr>
        <p:spPr bwMode="auto">
          <a:xfrm>
            <a:off x="4229100" y="3543300"/>
            <a:ext cx="7429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pic>
        <p:nvPicPr>
          <p:cNvPr id="16" name="Immagine 15">
            <a:extLst>
              <a:ext uri="{FF2B5EF4-FFF2-40B4-BE49-F238E27FC236}">
                <a16:creationId xmlns:a16="http://schemas.microsoft.com/office/drawing/2014/main" id="{80E09091-A84F-44DD-84DE-41CA32F94810}"/>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687388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a:extLst>
              <a:ext uri="{FF2B5EF4-FFF2-40B4-BE49-F238E27FC236}">
                <a16:creationId xmlns:a16="http://schemas.microsoft.com/office/drawing/2014/main" id="{10A13EF1-FA7B-4F88-AD42-D620E1655EE2}"/>
              </a:ext>
            </a:extLst>
          </p:cNvPr>
          <p:cNvSpPr>
            <a:spLocks noChangeArrowheads="1"/>
          </p:cNvSpPr>
          <p:nvPr/>
        </p:nvSpPr>
        <p:spPr bwMode="auto">
          <a:xfrm>
            <a:off x="1600200" y="914400"/>
            <a:ext cx="58293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altLang="it-IT">
                <a:solidFill>
                  <a:srgbClr val="FFFFFF"/>
                </a:solidFill>
              </a:rPr>
              <a:t>Normal Flow Volume Loop</a:t>
            </a:r>
          </a:p>
        </p:txBody>
      </p:sp>
      <p:sp>
        <p:nvSpPr>
          <p:cNvPr id="386051" name="Line 3">
            <a:extLst>
              <a:ext uri="{FF2B5EF4-FFF2-40B4-BE49-F238E27FC236}">
                <a16:creationId xmlns:a16="http://schemas.microsoft.com/office/drawing/2014/main" id="{BB1F1C06-361C-4534-8FF6-ECB9099C529F}"/>
              </a:ext>
            </a:extLst>
          </p:cNvPr>
          <p:cNvSpPr>
            <a:spLocks noChangeShapeType="1"/>
          </p:cNvSpPr>
          <p:nvPr/>
        </p:nvSpPr>
        <p:spPr bwMode="auto">
          <a:xfrm>
            <a:off x="2000250" y="1485900"/>
            <a:ext cx="0" cy="4229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6052" name="Line 4">
            <a:extLst>
              <a:ext uri="{FF2B5EF4-FFF2-40B4-BE49-F238E27FC236}">
                <a16:creationId xmlns:a16="http://schemas.microsoft.com/office/drawing/2014/main" id="{A2BDF6B3-6848-4CDE-BAC0-F43AA59AD04B}"/>
              </a:ext>
            </a:extLst>
          </p:cNvPr>
          <p:cNvSpPr>
            <a:spLocks noChangeShapeType="1"/>
          </p:cNvSpPr>
          <p:nvPr/>
        </p:nvSpPr>
        <p:spPr bwMode="auto">
          <a:xfrm>
            <a:off x="1485900" y="3943350"/>
            <a:ext cx="594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6053" name="Text Box 5">
            <a:extLst>
              <a:ext uri="{FF2B5EF4-FFF2-40B4-BE49-F238E27FC236}">
                <a16:creationId xmlns:a16="http://schemas.microsoft.com/office/drawing/2014/main" id="{C2BEA5BD-1C09-4F0E-8B1F-4F5C6326119D}"/>
              </a:ext>
            </a:extLst>
          </p:cNvPr>
          <p:cNvSpPr txBox="1">
            <a:spLocks noChangeArrowheads="1"/>
          </p:cNvSpPr>
          <p:nvPr/>
        </p:nvSpPr>
        <p:spPr bwMode="auto">
          <a:xfrm>
            <a:off x="7188995" y="4039791"/>
            <a:ext cx="48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RV</a:t>
            </a:r>
          </a:p>
        </p:txBody>
      </p:sp>
      <p:sp>
        <p:nvSpPr>
          <p:cNvPr id="386054" name="Text Box 6">
            <a:extLst>
              <a:ext uri="{FF2B5EF4-FFF2-40B4-BE49-F238E27FC236}">
                <a16:creationId xmlns:a16="http://schemas.microsoft.com/office/drawing/2014/main" id="{1A833DB5-CBD6-4596-9727-D2B8D1C5483C}"/>
              </a:ext>
            </a:extLst>
          </p:cNvPr>
          <p:cNvSpPr txBox="1">
            <a:spLocks noChangeArrowheads="1"/>
          </p:cNvSpPr>
          <p:nvPr/>
        </p:nvSpPr>
        <p:spPr bwMode="auto">
          <a:xfrm>
            <a:off x="2559845" y="3525441"/>
            <a:ext cx="620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TLC</a:t>
            </a:r>
          </a:p>
        </p:txBody>
      </p:sp>
      <p:sp>
        <p:nvSpPr>
          <p:cNvPr id="386055" name="Freeform 7">
            <a:extLst>
              <a:ext uri="{FF2B5EF4-FFF2-40B4-BE49-F238E27FC236}">
                <a16:creationId xmlns:a16="http://schemas.microsoft.com/office/drawing/2014/main" id="{F1BA2ED6-BEAA-43EF-BE96-8B16AE779C1E}"/>
              </a:ext>
            </a:extLst>
          </p:cNvPr>
          <p:cNvSpPr>
            <a:spLocks/>
          </p:cNvSpPr>
          <p:nvPr/>
        </p:nvSpPr>
        <p:spPr bwMode="auto">
          <a:xfrm>
            <a:off x="4371975" y="3609975"/>
            <a:ext cx="657225" cy="733425"/>
          </a:xfrm>
          <a:custGeom>
            <a:avLst/>
            <a:gdLst>
              <a:gd name="T0" fmla="*/ 24 w 552"/>
              <a:gd name="T1" fmla="*/ 280 h 616"/>
              <a:gd name="T2" fmla="*/ 120 w 552"/>
              <a:gd name="T3" fmla="*/ 40 h 616"/>
              <a:gd name="T4" fmla="*/ 456 w 552"/>
              <a:gd name="T5" fmla="*/ 40 h 616"/>
              <a:gd name="T6" fmla="*/ 552 w 552"/>
              <a:gd name="T7" fmla="*/ 280 h 616"/>
              <a:gd name="T8" fmla="*/ 456 w 552"/>
              <a:gd name="T9" fmla="*/ 568 h 616"/>
              <a:gd name="T10" fmla="*/ 72 w 552"/>
              <a:gd name="T11" fmla="*/ 568 h 616"/>
              <a:gd name="T12" fmla="*/ 24 w 552"/>
              <a:gd name="T13" fmla="*/ 280 h 616"/>
            </a:gdLst>
            <a:ahLst/>
            <a:cxnLst>
              <a:cxn ang="0">
                <a:pos x="T0" y="T1"/>
              </a:cxn>
              <a:cxn ang="0">
                <a:pos x="T2" y="T3"/>
              </a:cxn>
              <a:cxn ang="0">
                <a:pos x="T4" y="T5"/>
              </a:cxn>
              <a:cxn ang="0">
                <a:pos x="T6" y="T7"/>
              </a:cxn>
              <a:cxn ang="0">
                <a:pos x="T8" y="T9"/>
              </a:cxn>
              <a:cxn ang="0">
                <a:pos x="T10" y="T11"/>
              </a:cxn>
              <a:cxn ang="0">
                <a:pos x="T12" y="T13"/>
              </a:cxn>
            </a:cxnLst>
            <a:rect l="0" t="0" r="r" b="b"/>
            <a:pathLst>
              <a:path w="552" h="616">
                <a:moveTo>
                  <a:pt x="24" y="280"/>
                </a:moveTo>
                <a:cubicBezTo>
                  <a:pt x="32" y="192"/>
                  <a:pt x="48" y="80"/>
                  <a:pt x="120" y="40"/>
                </a:cubicBezTo>
                <a:cubicBezTo>
                  <a:pt x="192" y="0"/>
                  <a:pt x="384" y="0"/>
                  <a:pt x="456" y="40"/>
                </a:cubicBezTo>
                <a:cubicBezTo>
                  <a:pt x="528" y="80"/>
                  <a:pt x="552" y="192"/>
                  <a:pt x="552" y="280"/>
                </a:cubicBezTo>
                <a:cubicBezTo>
                  <a:pt x="552" y="368"/>
                  <a:pt x="536" y="520"/>
                  <a:pt x="456" y="568"/>
                </a:cubicBezTo>
                <a:cubicBezTo>
                  <a:pt x="376" y="616"/>
                  <a:pt x="144" y="616"/>
                  <a:pt x="72" y="568"/>
                </a:cubicBezTo>
                <a:cubicBezTo>
                  <a:pt x="0" y="520"/>
                  <a:pt x="16" y="368"/>
                  <a:pt x="24" y="280"/>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6056" name="Freeform 8">
            <a:extLst>
              <a:ext uri="{FF2B5EF4-FFF2-40B4-BE49-F238E27FC236}">
                <a16:creationId xmlns:a16="http://schemas.microsoft.com/office/drawing/2014/main" id="{E25AC2CD-9E3A-4946-B082-0F88FF0F42AB}"/>
              </a:ext>
            </a:extLst>
          </p:cNvPr>
          <p:cNvSpPr>
            <a:spLocks/>
          </p:cNvSpPr>
          <p:nvPr/>
        </p:nvSpPr>
        <p:spPr bwMode="auto">
          <a:xfrm>
            <a:off x="2513411" y="3927874"/>
            <a:ext cx="2530078" cy="869156"/>
          </a:xfrm>
          <a:custGeom>
            <a:avLst/>
            <a:gdLst>
              <a:gd name="T0" fmla="*/ 2125 w 2125"/>
              <a:gd name="T1" fmla="*/ 16 h 730"/>
              <a:gd name="T2" fmla="*/ 2093 w 2125"/>
              <a:gd name="T3" fmla="*/ 422 h 730"/>
              <a:gd name="T4" fmla="*/ 2060 w 2125"/>
              <a:gd name="T5" fmla="*/ 535 h 730"/>
              <a:gd name="T6" fmla="*/ 1947 w 2125"/>
              <a:gd name="T7" fmla="*/ 616 h 730"/>
              <a:gd name="T8" fmla="*/ 1768 w 2125"/>
              <a:gd name="T9" fmla="*/ 730 h 730"/>
              <a:gd name="T10" fmla="*/ 746 w 2125"/>
              <a:gd name="T11" fmla="*/ 633 h 730"/>
              <a:gd name="T12" fmla="*/ 601 w 2125"/>
              <a:gd name="T13" fmla="*/ 552 h 730"/>
              <a:gd name="T14" fmla="*/ 519 w 2125"/>
              <a:gd name="T15" fmla="*/ 503 h 730"/>
              <a:gd name="T16" fmla="*/ 390 w 2125"/>
              <a:gd name="T17" fmla="*/ 389 h 730"/>
              <a:gd name="T18" fmla="*/ 292 w 2125"/>
              <a:gd name="T19" fmla="*/ 357 h 730"/>
              <a:gd name="T20" fmla="*/ 163 w 2125"/>
              <a:gd name="T21" fmla="*/ 243 h 730"/>
              <a:gd name="T22" fmla="*/ 49 w 2125"/>
              <a:gd name="T23" fmla="*/ 81 h 730"/>
              <a:gd name="T24" fmla="*/ 33 w 2125"/>
              <a:gd name="T25" fmla="*/ 32 h 730"/>
              <a:gd name="T26" fmla="*/ 0 w 2125"/>
              <a:gd name="T27"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5" h="730">
                <a:moveTo>
                  <a:pt x="2125" y="16"/>
                </a:moveTo>
                <a:cubicBezTo>
                  <a:pt x="2114" y="151"/>
                  <a:pt x="2107" y="287"/>
                  <a:pt x="2093" y="422"/>
                </a:cubicBezTo>
                <a:cubicBezTo>
                  <a:pt x="2093" y="423"/>
                  <a:pt x="2067" y="526"/>
                  <a:pt x="2060" y="535"/>
                </a:cubicBezTo>
                <a:cubicBezTo>
                  <a:pt x="2031" y="571"/>
                  <a:pt x="1985" y="589"/>
                  <a:pt x="1947" y="616"/>
                </a:cubicBezTo>
                <a:cubicBezTo>
                  <a:pt x="1887" y="659"/>
                  <a:pt x="1840" y="707"/>
                  <a:pt x="1768" y="730"/>
                </a:cubicBezTo>
                <a:cubicBezTo>
                  <a:pt x="1431" y="716"/>
                  <a:pt x="1076" y="714"/>
                  <a:pt x="746" y="633"/>
                </a:cubicBezTo>
                <a:cubicBezTo>
                  <a:pt x="692" y="605"/>
                  <a:pt x="657" y="571"/>
                  <a:pt x="601" y="552"/>
                </a:cubicBezTo>
                <a:cubicBezTo>
                  <a:pt x="460" y="411"/>
                  <a:pt x="688" y="629"/>
                  <a:pt x="519" y="503"/>
                </a:cubicBezTo>
                <a:cubicBezTo>
                  <a:pt x="470" y="467"/>
                  <a:pt x="446" y="414"/>
                  <a:pt x="390" y="389"/>
                </a:cubicBezTo>
                <a:cubicBezTo>
                  <a:pt x="359" y="375"/>
                  <a:pt x="325" y="368"/>
                  <a:pt x="292" y="357"/>
                </a:cubicBezTo>
                <a:cubicBezTo>
                  <a:pt x="251" y="315"/>
                  <a:pt x="205" y="286"/>
                  <a:pt x="163" y="243"/>
                </a:cubicBezTo>
                <a:cubicBezTo>
                  <a:pt x="141" y="181"/>
                  <a:pt x="96" y="128"/>
                  <a:pt x="49" y="81"/>
                </a:cubicBezTo>
                <a:cubicBezTo>
                  <a:pt x="44" y="65"/>
                  <a:pt x="42" y="47"/>
                  <a:pt x="33" y="32"/>
                </a:cubicBezTo>
                <a:cubicBezTo>
                  <a:pt x="25" y="19"/>
                  <a:pt x="0"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6057" name="Text Box 9">
            <a:extLst>
              <a:ext uri="{FF2B5EF4-FFF2-40B4-BE49-F238E27FC236}">
                <a16:creationId xmlns:a16="http://schemas.microsoft.com/office/drawing/2014/main" id="{0E919F24-2649-49CC-9579-986FB7FBAE1A}"/>
              </a:ext>
            </a:extLst>
          </p:cNvPr>
          <p:cNvSpPr txBox="1">
            <a:spLocks noChangeArrowheads="1"/>
          </p:cNvSpPr>
          <p:nvPr/>
        </p:nvSpPr>
        <p:spPr bwMode="auto">
          <a:xfrm>
            <a:off x="5074445" y="3639741"/>
            <a:ext cx="620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FRC</a:t>
            </a:r>
          </a:p>
        </p:txBody>
      </p:sp>
      <p:sp>
        <p:nvSpPr>
          <p:cNvPr id="386058" name="Text Box 10">
            <a:extLst>
              <a:ext uri="{FF2B5EF4-FFF2-40B4-BE49-F238E27FC236}">
                <a16:creationId xmlns:a16="http://schemas.microsoft.com/office/drawing/2014/main" id="{2FC30625-0318-4C30-A211-70BDCEA8E26B}"/>
              </a:ext>
            </a:extLst>
          </p:cNvPr>
          <p:cNvSpPr txBox="1">
            <a:spLocks noChangeArrowheads="1"/>
          </p:cNvSpPr>
          <p:nvPr/>
        </p:nvSpPr>
        <p:spPr bwMode="auto">
          <a:xfrm>
            <a:off x="1143001" y="3486151"/>
            <a:ext cx="659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Flow</a:t>
            </a:r>
          </a:p>
        </p:txBody>
      </p:sp>
      <p:sp>
        <p:nvSpPr>
          <p:cNvPr id="386059" name="Text Box 11">
            <a:extLst>
              <a:ext uri="{FF2B5EF4-FFF2-40B4-BE49-F238E27FC236}">
                <a16:creationId xmlns:a16="http://schemas.microsoft.com/office/drawing/2014/main" id="{F7F538E3-BFC6-4C4C-8027-FB69EA788E77}"/>
              </a:ext>
            </a:extLst>
          </p:cNvPr>
          <p:cNvSpPr txBox="1">
            <a:spLocks noChangeArrowheads="1"/>
          </p:cNvSpPr>
          <p:nvPr/>
        </p:nvSpPr>
        <p:spPr bwMode="auto">
          <a:xfrm>
            <a:off x="1245394" y="1925241"/>
            <a:ext cx="4988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Ex.</a:t>
            </a:r>
          </a:p>
        </p:txBody>
      </p:sp>
      <p:sp>
        <p:nvSpPr>
          <p:cNvPr id="386060" name="Text Box 12">
            <a:extLst>
              <a:ext uri="{FF2B5EF4-FFF2-40B4-BE49-F238E27FC236}">
                <a16:creationId xmlns:a16="http://schemas.microsoft.com/office/drawing/2014/main" id="{050B24ED-788B-445E-BB3A-AD5D1F860B41}"/>
              </a:ext>
            </a:extLst>
          </p:cNvPr>
          <p:cNvSpPr txBox="1">
            <a:spLocks noChangeArrowheads="1"/>
          </p:cNvSpPr>
          <p:nvPr/>
        </p:nvSpPr>
        <p:spPr bwMode="auto">
          <a:xfrm>
            <a:off x="1188244" y="4782742"/>
            <a:ext cx="3770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In</a:t>
            </a:r>
          </a:p>
        </p:txBody>
      </p:sp>
      <p:sp>
        <p:nvSpPr>
          <p:cNvPr id="386061" name="Text Box 13">
            <a:extLst>
              <a:ext uri="{FF2B5EF4-FFF2-40B4-BE49-F238E27FC236}">
                <a16:creationId xmlns:a16="http://schemas.microsoft.com/office/drawing/2014/main" id="{2BC32B2B-3C9F-4AA7-8299-F213B1D2594D}"/>
              </a:ext>
            </a:extLst>
          </p:cNvPr>
          <p:cNvSpPr txBox="1">
            <a:spLocks noChangeArrowheads="1"/>
          </p:cNvSpPr>
          <p:nvPr/>
        </p:nvSpPr>
        <p:spPr bwMode="auto">
          <a:xfrm>
            <a:off x="7360445" y="3754042"/>
            <a:ext cx="5588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Vol.</a:t>
            </a:r>
          </a:p>
        </p:txBody>
      </p:sp>
      <p:pic>
        <p:nvPicPr>
          <p:cNvPr id="15" name="Immagine 14">
            <a:extLst>
              <a:ext uri="{FF2B5EF4-FFF2-40B4-BE49-F238E27FC236}">
                <a16:creationId xmlns:a16="http://schemas.microsoft.com/office/drawing/2014/main" id="{6B22FCE7-184F-458F-846F-721289A67DD2}"/>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56129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a:extLst>
              <a:ext uri="{FF2B5EF4-FFF2-40B4-BE49-F238E27FC236}">
                <a16:creationId xmlns:a16="http://schemas.microsoft.com/office/drawing/2014/main" id="{80CC8F74-8480-BB48-A40D-2C6674227E07}"/>
              </a:ext>
            </a:extLst>
          </p:cNvPr>
          <p:cNvSpPr>
            <a:spLocks noChangeArrowheads="1"/>
          </p:cNvSpPr>
          <p:nvPr/>
        </p:nvSpPr>
        <p:spPr bwMode="auto">
          <a:xfrm>
            <a:off x="620712" y="559786"/>
            <a:ext cx="7902575" cy="5403850"/>
          </a:xfrm>
          <a:prstGeom prst="flowChartProcess">
            <a:avLst/>
          </a:prstGeom>
          <a:solidFill>
            <a:schemeClr val="tx2">
              <a:lumMod val="40000"/>
              <a:lumOff val="60000"/>
            </a:schemeClr>
          </a:solidFill>
          <a:ln w="9525">
            <a:solidFill>
              <a:schemeClr val="bg1"/>
            </a:solidFill>
            <a:miter lim="800000"/>
            <a:headEnd/>
            <a:tailEnd/>
          </a:ln>
        </p:spPr>
        <p:txBody>
          <a:bodyPr wrap="none" anchor="ctr"/>
          <a:lstStyle/>
          <a:p>
            <a:pPr algn="ctr" defTabSz="457200" eaLnBrk="0" hangingPunct="0">
              <a:defRPr/>
            </a:pPr>
            <a:r>
              <a:rPr lang="it-IT" sz="2000" dirty="0">
                <a:solidFill>
                  <a:prstClr val="black"/>
                </a:solidFill>
                <a:latin typeface="Georgia" pitchFamily="18" charset="0"/>
              </a:rPr>
              <a:t>Operatore/Paziente:</a:t>
            </a:r>
          </a:p>
          <a:p>
            <a:pPr algn="ctr" defTabSz="457200" eaLnBrk="0" hangingPunct="0">
              <a:defRPr/>
            </a:pPr>
            <a:endParaRPr lang="it-IT" sz="2000" dirty="0">
              <a:solidFill>
                <a:prstClr val="black"/>
              </a:solidFill>
              <a:latin typeface="Georgia" pitchFamily="18" charset="0"/>
            </a:endParaRPr>
          </a:p>
          <a:p>
            <a:pPr algn="ctr" defTabSz="457200" eaLnBrk="0" hangingPunct="0">
              <a:defRPr/>
            </a:pPr>
            <a:r>
              <a:rPr lang="it-IT" b="1" dirty="0">
                <a:solidFill>
                  <a:prstClr val="black"/>
                </a:solidFill>
                <a:latin typeface="Georgia" pitchFamily="18" charset="0"/>
              </a:rPr>
              <a:t>MANOVRE</a:t>
            </a:r>
            <a:endParaRPr lang="it-IT" sz="2000" dirty="0">
              <a:solidFill>
                <a:prstClr val="black"/>
              </a:solidFill>
              <a:latin typeface="Georgia" pitchFamily="18" charset="0"/>
            </a:endParaRPr>
          </a:p>
        </p:txBody>
      </p:sp>
      <p:pic>
        <p:nvPicPr>
          <p:cNvPr id="5" name="Immagine 4">
            <a:extLst>
              <a:ext uri="{FF2B5EF4-FFF2-40B4-BE49-F238E27FC236}">
                <a16:creationId xmlns:a16="http://schemas.microsoft.com/office/drawing/2014/main" id="{8C5D6246-3C38-47B6-B941-44E5E422DDC9}"/>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431574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a:extLst>
              <a:ext uri="{FF2B5EF4-FFF2-40B4-BE49-F238E27FC236}">
                <a16:creationId xmlns:a16="http://schemas.microsoft.com/office/drawing/2014/main" id="{5EEBD492-6F36-4764-AE59-59BEADEB56F0}"/>
              </a:ext>
            </a:extLst>
          </p:cNvPr>
          <p:cNvSpPr>
            <a:spLocks noChangeArrowheads="1"/>
          </p:cNvSpPr>
          <p:nvPr/>
        </p:nvSpPr>
        <p:spPr bwMode="auto">
          <a:xfrm>
            <a:off x="1600200" y="914400"/>
            <a:ext cx="58293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altLang="it-IT">
                <a:solidFill>
                  <a:srgbClr val="FFFFFF"/>
                </a:solidFill>
              </a:rPr>
              <a:t>Normal Flow Volume Loop</a:t>
            </a:r>
          </a:p>
        </p:txBody>
      </p:sp>
      <p:sp>
        <p:nvSpPr>
          <p:cNvPr id="387075" name="Line 3">
            <a:extLst>
              <a:ext uri="{FF2B5EF4-FFF2-40B4-BE49-F238E27FC236}">
                <a16:creationId xmlns:a16="http://schemas.microsoft.com/office/drawing/2014/main" id="{5381014C-29F6-4FC6-84C1-2E6B45728889}"/>
              </a:ext>
            </a:extLst>
          </p:cNvPr>
          <p:cNvSpPr>
            <a:spLocks noChangeShapeType="1"/>
          </p:cNvSpPr>
          <p:nvPr/>
        </p:nvSpPr>
        <p:spPr bwMode="auto">
          <a:xfrm>
            <a:off x="2000250" y="1485900"/>
            <a:ext cx="0" cy="4229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7076" name="Line 4">
            <a:extLst>
              <a:ext uri="{FF2B5EF4-FFF2-40B4-BE49-F238E27FC236}">
                <a16:creationId xmlns:a16="http://schemas.microsoft.com/office/drawing/2014/main" id="{D910B271-FB4D-4033-A54A-7564F7D92CAC}"/>
              </a:ext>
            </a:extLst>
          </p:cNvPr>
          <p:cNvSpPr>
            <a:spLocks noChangeShapeType="1"/>
          </p:cNvSpPr>
          <p:nvPr/>
        </p:nvSpPr>
        <p:spPr bwMode="auto">
          <a:xfrm>
            <a:off x="1485900" y="3943350"/>
            <a:ext cx="594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grpSp>
        <p:nvGrpSpPr>
          <p:cNvPr id="387077" name="Group 5">
            <a:extLst>
              <a:ext uri="{FF2B5EF4-FFF2-40B4-BE49-F238E27FC236}">
                <a16:creationId xmlns:a16="http://schemas.microsoft.com/office/drawing/2014/main" id="{6968B4C7-E0FC-42E8-A184-F0632DD6C599}"/>
              </a:ext>
            </a:extLst>
          </p:cNvPr>
          <p:cNvGrpSpPr>
            <a:grpSpLocks/>
          </p:cNvGrpSpPr>
          <p:nvPr/>
        </p:nvGrpSpPr>
        <p:grpSpPr bwMode="auto">
          <a:xfrm>
            <a:off x="2394348" y="1420417"/>
            <a:ext cx="5281613" cy="3882628"/>
            <a:chOff x="1051" y="473"/>
            <a:chExt cx="4436" cy="3261"/>
          </a:xfrm>
        </p:grpSpPr>
        <p:sp>
          <p:nvSpPr>
            <p:cNvPr id="387078" name="Freeform 6">
              <a:extLst>
                <a:ext uri="{FF2B5EF4-FFF2-40B4-BE49-F238E27FC236}">
                  <a16:creationId xmlns:a16="http://schemas.microsoft.com/office/drawing/2014/main" id="{81E973F7-1D11-4C4A-A3F9-314822B10147}"/>
                </a:ext>
              </a:extLst>
            </p:cNvPr>
            <p:cNvSpPr>
              <a:spLocks/>
            </p:cNvSpPr>
            <p:nvPr/>
          </p:nvSpPr>
          <p:spPr bwMode="auto">
            <a:xfrm>
              <a:off x="1051" y="473"/>
              <a:ext cx="4141" cy="3261"/>
            </a:xfrm>
            <a:custGeom>
              <a:avLst/>
              <a:gdLst>
                <a:gd name="T0" fmla="*/ 101 w 4141"/>
                <a:gd name="T1" fmla="*/ 2119 h 3261"/>
                <a:gd name="T2" fmla="*/ 214 w 4141"/>
                <a:gd name="T3" fmla="*/ 224 h 3261"/>
                <a:gd name="T4" fmla="*/ 1203 w 4141"/>
                <a:gd name="T5" fmla="*/ 776 h 3261"/>
                <a:gd name="T6" fmla="*/ 2144 w 4141"/>
                <a:gd name="T7" fmla="*/ 1327 h 3261"/>
                <a:gd name="T8" fmla="*/ 4009 w 4141"/>
                <a:gd name="T9" fmla="*/ 2138 h 3261"/>
                <a:gd name="T10" fmla="*/ 2939 w 4141"/>
                <a:gd name="T11" fmla="*/ 3112 h 3261"/>
                <a:gd name="T12" fmla="*/ 821 w 4141"/>
                <a:gd name="T13" fmla="*/ 3031 h 3261"/>
                <a:gd name="T14" fmla="*/ 101 w 4141"/>
                <a:gd name="T15" fmla="*/ 2119 h 3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1" h="3261">
                  <a:moveTo>
                    <a:pt x="101" y="2119"/>
                  </a:moveTo>
                  <a:cubicBezTo>
                    <a:pt x="0" y="1651"/>
                    <a:pt x="30" y="448"/>
                    <a:pt x="214" y="224"/>
                  </a:cubicBezTo>
                  <a:cubicBezTo>
                    <a:pt x="398" y="0"/>
                    <a:pt x="881" y="592"/>
                    <a:pt x="1203" y="776"/>
                  </a:cubicBezTo>
                  <a:cubicBezTo>
                    <a:pt x="1525" y="960"/>
                    <a:pt x="1676" y="1100"/>
                    <a:pt x="2144" y="1327"/>
                  </a:cubicBezTo>
                  <a:cubicBezTo>
                    <a:pt x="2612" y="1554"/>
                    <a:pt x="3877" y="1841"/>
                    <a:pt x="4009" y="2138"/>
                  </a:cubicBezTo>
                  <a:cubicBezTo>
                    <a:pt x="4141" y="2435"/>
                    <a:pt x="3470" y="2963"/>
                    <a:pt x="2939" y="3112"/>
                  </a:cubicBezTo>
                  <a:cubicBezTo>
                    <a:pt x="2408" y="3261"/>
                    <a:pt x="1294" y="3196"/>
                    <a:pt x="821" y="3031"/>
                  </a:cubicBezTo>
                  <a:cubicBezTo>
                    <a:pt x="348" y="2866"/>
                    <a:pt x="205" y="2559"/>
                    <a:pt x="101" y="2119"/>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7079" name="Text Box 7">
              <a:extLst>
                <a:ext uri="{FF2B5EF4-FFF2-40B4-BE49-F238E27FC236}">
                  <a16:creationId xmlns:a16="http://schemas.microsoft.com/office/drawing/2014/main" id="{01F50B51-22C7-46B7-A9E6-8D263E510E74}"/>
                </a:ext>
              </a:extLst>
            </p:cNvPr>
            <p:cNvSpPr txBox="1">
              <a:spLocks noChangeArrowheads="1"/>
            </p:cNvSpPr>
            <p:nvPr/>
          </p:nvSpPr>
          <p:spPr bwMode="auto">
            <a:xfrm>
              <a:off x="5078" y="2673"/>
              <a:ext cx="40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RV</a:t>
              </a:r>
            </a:p>
          </p:txBody>
        </p:sp>
        <p:sp>
          <p:nvSpPr>
            <p:cNvPr id="387080" name="Text Box 8">
              <a:extLst>
                <a:ext uri="{FF2B5EF4-FFF2-40B4-BE49-F238E27FC236}">
                  <a16:creationId xmlns:a16="http://schemas.microsoft.com/office/drawing/2014/main" id="{02824070-3C9F-4A1A-BD1A-5F5B175B0A4A}"/>
                </a:ext>
              </a:extLst>
            </p:cNvPr>
            <p:cNvSpPr txBox="1">
              <a:spLocks noChangeArrowheads="1"/>
            </p:cNvSpPr>
            <p:nvPr/>
          </p:nvSpPr>
          <p:spPr bwMode="auto">
            <a:xfrm>
              <a:off x="1190" y="2241"/>
              <a:ext cx="52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TLC</a:t>
              </a:r>
            </a:p>
          </p:txBody>
        </p:sp>
        <p:sp>
          <p:nvSpPr>
            <p:cNvPr id="387081" name="Freeform 9">
              <a:extLst>
                <a:ext uri="{FF2B5EF4-FFF2-40B4-BE49-F238E27FC236}">
                  <a16:creationId xmlns:a16="http://schemas.microsoft.com/office/drawing/2014/main" id="{66B71BAA-6A96-4B45-8AB4-84230DF8B320}"/>
                </a:ext>
              </a:extLst>
            </p:cNvPr>
            <p:cNvSpPr>
              <a:spLocks/>
            </p:cNvSpPr>
            <p:nvPr/>
          </p:nvSpPr>
          <p:spPr bwMode="auto">
            <a:xfrm>
              <a:off x="2712" y="2312"/>
              <a:ext cx="552" cy="616"/>
            </a:xfrm>
            <a:custGeom>
              <a:avLst/>
              <a:gdLst>
                <a:gd name="T0" fmla="*/ 24 w 552"/>
                <a:gd name="T1" fmla="*/ 280 h 616"/>
                <a:gd name="T2" fmla="*/ 120 w 552"/>
                <a:gd name="T3" fmla="*/ 40 h 616"/>
                <a:gd name="T4" fmla="*/ 456 w 552"/>
                <a:gd name="T5" fmla="*/ 40 h 616"/>
                <a:gd name="T6" fmla="*/ 552 w 552"/>
                <a:gd name="T7" fmla="*/ 280 h 616"/>
                <a:gd name="T8" fmla="*/ 456 w 552"/>
                <a:gd name="T9" fmla="*/ 568 h 616"/>
                <a:gd name="T10" fmla="*/ 72 w 552"/>
                <a:gd name="T11" fmla="*/ 568 h 616"/>
                <a:gd name="T12" fmla="*/ 24 w 552"/>
                <a:gd name="T13" fmla="*/ 280 h 616"/>
              </a:gdLst>
              <a:ahLst/>
              <a:cxnLst>
                <a:cxn ang="0">
                  <a:pos x="T0" y="T1"/>
                </a:cxn>
                <a:cxn ang="0">
                  <a:pos x="T2" y="T3"/>
                </a:cxn>
                <a:cxn ang="0">
                  <a:pos x="T4" y="T5"/>
                </a:cxn>
                <a:cxn ang="0">
                  <a:pos x="T6" y="T7"/>
                </a:cxn>
                <a:cxn ang="0">
                  <a:pos x="T8" y="T9"/>
                </a:cxn>
                <a:cxn ang="0">
                  <a:pos x="T10" y="T11"/>
                </a:cxn>
                <a:cxn ang="0">
                  <a:pos x="T12" y="T13"/>
                </a:cxn>
              </a:cxnLst>
              <a:rect l="0" t="0" r="r" b="b"/>
              <a:pathLst>
                <a:path w="552" h="616">
                  <a:moveTo>
                    <a:pt x="24" y="280"/>
                  </a:moveTo>
                  <a:cubicBezTo>
                    <a:pt x="32" y="192"/>
                    <a:pt x="48" y="80"/>
                    <a:pt x="120" y="40"/>
                  </a:cubicBezTo>
                  <a:cubicBezTo>
                    <a:pt x="192" y="0"/>
                    <a:pt x="384" y="0"/>
                    <a:pt x="456" y="40"/>
                  </a:cubicBezTo>
                  <a:cubicBezTo>
                    <a:pt x="528" y="80"/>
                    <a:pt x="552" y="192"/>
                    <a:pt x="552" y="280"/>
                  </a:cubicBezTo>
                  <a:cubicBezTo>
                    <a:pt x="552" y="368"/>
                    <a:pt x="536" y="520"/>
                    <a:pt x="456" y="568"/>
                  </a:cubicBezTo>
                  <a:cubicBezTo>
                    <a:pt x="376" y="616"/>
                    <a:pt x="144" y="616"/>
                    <a:pt x="72" y="568"/>
                  </a:cubicBezTo>
                  <a:cubicBezTo>
                    <a:pt x="0" y="520"/>
                    <a:pt x="16" y="368"/>
                    <a:pt x="24" y="280"/>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sp>
          <p:nvSpPr>
            <p:cNvPr id="387082" name="Freeform 10">
              <a:extLst>
                <a:ext uri="{FF2B5EF4-FFF2-40B4-BE49-F238E27FC236}">
                  <a16:creationId xmlns:a16="http://schemas.microsoft.com/office/drawing/2014/main" id="{55CDFF76-3690-45AA-A287-28ED63D2E1EE}"/>
                </a:ext>
              </a:extLst>
            </p:cNvPr>
            <p:cNvSpPr>
              <a:spLocks/>
            </p:cNvSpPr>
            <p:nvPr/>
          </p:nvSpPr>
          <p:spPr bwMode="auto">
            <a:xfrm>
              <a:off x="1151" y="2579"/>
              <a:ext cx="2125" cy="730"/>
            </a:xfrm>
            <a:custGeom>
              <a:avLst/>
              <a:gdLst>
                <a:gd name="T0" fmla="*/ 2125 w 2125"/>
                <a:gd name="T1" fmla="*/ 16 h 730"/>
                <a:gd name="T2" fmla="*/ 2093 w 2125"/>
                <a:gd name="T3" fmla="*/ 422 h 730"/>
                <a:gd name="T4" fmla="*/ 2060 w 2125"/>
                <a:gd name="T5" fmla="*/ 535 h 730"/>
                <a:gd name="T6" fmla="*/ 1947 w 2125"/>
                <a:gd name="T7" fmla="*/ 616 h 730"/>
                <a:gd name="T8" fmla="*/ 1768 w 2125"/>
                <a:gd name="T9" fmla="*/ 730 h 730"/>
                <a:gd name="T10" fmla="*/ 746 w 2125"/>
                <a:gd name="T11" fmla="*/ 633 h 730"/>
                <a:gd name="T12" fmla="*/ 601 w 2125"/>
                <a:gd name="T13" fmla="*/ 552 h 730"/>
                <a:gd name="T14" fmla="*/ 519 w 2125"/>
                <a:gd name="T15" fmla="*/ 503 h 730"/>
                <a:gd name="T16" fmla="*/ 390 w 2125"/>
                <a:gd name="T17" fmla="*/ 389 h 730"/>
                <a:gd name="T18" fmla="*/ 292 w 2125"/>
                <a:gd name="T19" fmla="*/ 357 h 730"/>
                <a:gd name="T20" fmla="*/ 163 w 2125"/>
                <a:gd name="T21" fmla="*/ 243 h 730"/>
                <a:gd name="T22" fmla="*/ 49 w 2125"/>
                <a:gd name="T23" fmla="*/ 81 h 730"/>
                <a:gd name="T24" fmla="*/ 33 w 2125"/>
                <a:gd name="T25" fmla="*/ 32 h 730"/>
                <a:gd name="T26" fmla="*/ 0 w 2125"/>
                <a:gd name="T27"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5" h="730">
                  <a:moveTo>
                    <a:pt x="2125" y="16"/>
                  </a:moveTo>
                  <a:cubicBezTo>
                    <a:pt x="2114" y="151"/>
                    <a:pt x="2107" y="287"/>
                    <a:pt x="2093" y="422"/>
                  </a:cubicBezTo>
                  <a:cubicBezTo>
                    <a:pt x="2093" y="423"/>
                    <a:pt x="2067" y="526"/>
                    <a:pt x="2060" y="535"/>
                  </a:cubicBezTo>
                  <a:cubicBezTo>
                    <a:pt x="2031" y="571"/>
                    <a:pt x="1985" y="589"/>
                    <a:pt x="1947" y="616"/>
                  </a:cubicBezTo>
                  <a:cubicBezTo>
                    <a:pt x="1887" y="659"/>
                    <a:pt x="1840" y="707"/>
                    <a:pt x="1768" y="730"/>
                  </a:cubicBezTo>
                  <a:cubicBezTo>
                    <a:pt x="1431" y="716"/>
                    <a:pt x="1076" y="714"/>
                    <a:pt x="746" y="633"/>
                  </a:cubicBezTo>
                  <a:cubicBezTo>
                    <a:pt x="692" y="605"/>
                    <a:pt x="657" y="571"/>
                    <a:pt x="601" y="552"/>
                  </a:cubicBezTo>
                  <a:cubicBezTo>
                    <a:pt x="460" y="411"/>
                    <a:pt x="688" y="629"/>
                    <a:pt x="519" y="503"/>
                  </a:cubicBezTo>
                  <a:cubicBezTo>
                    <a:pt x="470" y="467"/>
                    <a:pt x="446" y="414"/>
                    <a:pt x="390" y="389"/>
                  </a:cubicBezTo>
                  <a:cubicBezTo>
                    <a:pt x="359" y="375"/>
                    <a:pt x="325" y="368"/>
                    <a:pt x="292" y="357"/>
                  </a:cubicBezTo>
                  <a:cubicBezTo>
                    <a:pt x="251" y="315"/>
                    <a:pt x="205" y="286"/>
                    <a:pt x="163" y="243"/>
                  </a:cubicBezTo>
                  <a:cubicBezTo>
                    <a:pt x="141" y="181"/>
                    <a:pt x="96" y="128"/>
                    <a:pt x="49" y="81"/>
                  </a:cubicBezTo>
                  <a:cubicBezTo>
                    <a:pt x="44" y="65"/>
                    <a:pt x="42" y="47"/>
                    <a:pt x="33" y="32"/>
                  </a:cubicBezTo>
                  <a:cubicBezTo>
                    <a:pt x="25" y="19"/>
                    <a:pt x="0"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it-IT" sz="1350">
                <a:solidFill>
                  <a:srgbClr val="FFFFFF"/>
                </a:solidFill>
                <a:latin typeface="Arial" panose="020B0604020202020204" pitchFamily="34" charset="0"/>
              </a:endParaRPr>
            </a:p>
          </p:txBody>
        </p:sp>
      </p:grpSp>
      <p:sp>
        <p:nvSpPr>
          <p:cNvPr id="387083" name="Text Box 11">
            <a:extLst>
              <a:ext uri="{FF2B5EF4-FFF2-40B4-BE49-F238E27FC236}">
                <a16:creationId xmlns:a16="http://schemas.microsoft.com/office/drawing/2014/main" id="{9CBF14CA-AD35-4EB4-81E2-C9E98E94BC6B}"/>
              </a:ext>
            </a:extLst>
          </p:cNvPr>
          <p:cNvSpPr txBox="1">
            <a:spLocks noChangeArrowheads="1"/>
          </p:cNvSpPr>
          <p:nvPr/>
        </p:nvSpPr>
        <p:spPr bwMode="auto">
          <a:xfrm>
            <a:off x="5074445" y="3639741"/>
            <a:ext cx="620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FRC</a:t>
            </a:r>
          </a:p>
        </p:txBody>
      </p:sp>
      <p:sp>
        <p:nvSpPr>
          <p:cNvPr id="387084" name="Text Box 12">
            <a:extLst>
              <a:ext uri="{FF2B5EF4-FFF2-40B4-BE49-F238E27FC236}">
                <a16:creationId xmlns:a16="http://schemas.microsoft.com/office/drawing/2014/main" id="{A545B856-43DF-49FC-9C98-A1ACB190991F}"/>
              </a:ext>
            </a:extLst>
          </p:cNvPr>
          <p:cNvSpPr txBox="1">
            <a:spLocks noChangeArrowheads="1"/>
          </p:cNvSpPr>
          <p:nvPr/>
        </p:nvSpPr>
        <p:spPr bwMode="auto">
          <a:xfrm>
            <a:off x="1143001" y="3486151"/>
            <a:ext cx="659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Flow</a:t>
            </a:r>
          </a:p>
        </p:txBody>
      </p:sp>
      <p:sp>
        <p:nvSpPr>
          <p:cNvPr id="387085" name="Text Box 13">
            <a:extLst>
              <a:ext uri="{FF2B5EF4-FFF2-40B4-BE49-F238E27FC236}">
                <a16:creationId xmlns:a16="http://schemas.microsoft.com/office/drawing/2014/main" id="{5133B6B9-160E-43FB-8F5B-C2BFD6AD5AA1}"/>
              </a:ext>
            </a:extLst>
          </p:cNvPr>
          <p:cNvSpPr txBox="1">
            <a:spLocks noChangeArrowheads="1"/>
          </p:cNvSpPr>
          <p:nvPr/>
        </p:nvSpPr>
        <p:spPr bwMode="auto">
          <a:xfrm>
            <a:off x="1245394" y="1925241"/>
            <a:ext cx="4988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Ex.</a:t>
            </a:r>
          </a:p>
        </p:txBody>
      </p:sp>
      <p:sp>
        <p:nvSpPr>
          <p:cNvPr id="387086" name="Text Box 14">
            <a:extLst>
              <a:ext uri="{FF2B5EF4-FFF2-40B4-BE49-F238E27FC236}">
                <a16:creationId xmlns:a16="http://schemas.microsoft.com/office/drawing/2014/main" id="{5A67DD64-9B29-43C4-B64E-4C47EAAA6C15}"/>
              </a:ext>
            </a:extLst>
          </p:cNvPr>
          <p:cNvSpPr txBox="1">
            <a:spLocks noChangeArrowheads="1"/>
          </p:cNvSpPr>
          <p:nvPr/>
        </p:nvSpPr>
        <p:spPr bwMode="auto">
          <a:xfrm>
            <a:off x="1188244" y="4782742"/>
            <a:ext cx="3770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In</a:t>
            </a:r>
          </a:p>
        </p:txBody>
      </p:sp>
      <p:sp>
        <p:nvSpPr>
          <p:cNvPr id="387087" name="Text Box 15">
            <a:extLst>
              <a:ext uri="{FF2B5EF4-FFF2-40B4-BE49-F238E27FC236}">
                <a16:creationId xmlns:a16="http://schemas.microsoft.com/office/drawing/2014/main" id="{EA019B1F-19C1-40D7-A449-FFED31A938FB}"/>
              </a:ext>
            </a:extLst>
          </p:cNvPr>
          <p:cNvSpPr txBox="1">
            <a:spLocks noChangeArrowheads="1"/>
          </p:cNvSpPr>
          <p:nvPr/>
        </p:nvSpPr>
        <p:spPr bwMode="auto">
          <a:xfrm>
            <a:off x="7360445" y="3754042"/>
            <a:ext cx="5588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it-IT">
                <a:solidFill>
                  <a:srgbClr val="FFFFFF"/>
                </a:solidFill>
              </a:rPr>
              <a:t>Vol.</a:t>
            </a:r>
          </a:p>
        </p:txBody>
      </p:sp>
      <p:pic>
        <p:nvPicPr>
          <p:cNvPr id="17" name="Immagine 16">
            <a:extLst>
              <a:ext uri="{FF2B5EF4-FFF2-40B4-BE49-F238E27FC236}">
                <a16:creationId xmlns:a16="http://schemas.microsoft.com/office/drawing/2014/main" id="{AFCB807A-668D-423A-B318-567C1DD316B2}"/>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483882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UT0002">
            <a:extLst>
              <a:ext uri="{FF2B5EF4-FFF2-40B4-BE49-F238E27FC236}">
                <a16:creationId xmlns:a16="http://schemas.microsoft.com/office/drawing/2014/main" id="{300FFDCB-6644-4BCE-97F8-2ED9692CF8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158" y="464850"/>
            <a:ext cx="7871380" cy="5222717"/>
          </a:xfrm>
          <a:prstGeom prst="rect">
            <a:avLst/>
          </a:prstGeom>
          <a:noFill/>
          <a:l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6503E610-478B-4DB9-BFB9-AC06AE9E7B46}"/>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234299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09243" y="259498"/>
            <a:ext cx="4250642" cy="271150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txBox="1"/>
          <p:nvPr/>
        </p:nvSpPr>
        <p:spPr>
          <a:xfrm>
            <a:off x="330764" y="2971003"/>
            <a:ext cx="3282315" cy="1959191"/>
          </a:xfrm>
          <a:prstGeom prst="rect">
            <a:avLst/>
          </a:prstGeom>
          <a:ln w="28575">
            <a:solidFill>
              <a:srgbClr val="244060"/>
            </a:solidFill>
          </a:ln>
        </p:spPr>
        <p:txBody>
          <a:bodyPr vert="horz" wrap="square" lIns="0" tIns="20003" rIns="0" bIns="0" rtlCol="0">
            <a:spAutoFit/>
          </a:bodyPr>
          <a:lstStyle/>
          <a:p>
            <a:pPr marL="68104" marR="61913" lvl="0" indent="0" algn="just" defTabSz="914400" rtl="0" eaLnBrk="1" fontAlgn="auto" latinLnBrk="0" hangingPunct="1">
              <a:lnSpc>
                <a:spcPct val="100000"/>
              </a:lnSpc>
              <a:spcBef>
                <a:spcPts val="158"/>
              </a:spcBef>
              <a:spcAft>
                <a:spcPts val="0"/>
              </a:spcAft>
              <a:buClrTx/>
              <a:buSzTx/>
              <a:buFontTx/>
              <a:buNone/>
              <a:tabLst/>
              <a:defRPr/>
            </a:pPr>
            <a:r>
              <a:rPr kumimoji="0" sz="1800" b="0" i="0" u="none" strike="noStrike" kern="1200" cap="none" spc="-176" normalizeH="0" baseline="0" noProof="0" dirty="0">
                <a:ln>
                  <a:noFill/>
                </a:ln>
                <a:solidFill>
                  <a:srgbClr val="001F5F"/>
                </a:solidFill>
                <a:effectLst/>
                <a:uLnTx/>
                <a:uFillTx/>
                <a:latin typeface="Arial"/>
                <a:ea typeface="+mn-ea"/>
                <a:cs typeface="Arial"/>
              </a:rPr>
              <a:t>Le </a:t>
            </a:r>
            <a:r>
              <a:rPr kumimoji="0" sz="1800" b="0" i="0" u="none" strike="noStrike" kern="1200" cap="none" spc="-34" normalizeH="0" baseline="0" noProof="0" dirty="0">
                <a:ln>
                  <a:noFill/>
                </a:ln>
                <a:solidFill>
                  <a:srgbClr val="001F5F"/>
                </a:solidFill>
                <a:effectLst/>
                <a:uLnTx/>
                <a:uFillTx/>
                <a:latin typeface="Arial"/>
                <a:ea typeface="+mn-ea"/>
                <a:cs typeface="Arial"/>
              </a:rPr>
              <a:t>malattie </a:t>
            </a:r>
            <a:r>
              <a:rPr kumimoji="0" sz="1800" b="0" i="0" u="none" strike="noStrike" kern="1200" cap="none" spc="-45" normalizeH="0" baseline="0" noProof="0" dirty="0">
                <a:ln>
                  <a:noFill/>
                </a:ln>
                <a:solidFill>
                  <a:srgbClr val="001F5F"/>
                </a:solidFill>
                <a:effectLst/>
                <a:uLnTx/>
                <a:uFillTx/>
                <a:latin typeface="Arial"/>
                <a:ea typeface="+mn-ea"/>
                <a:cs typeface="Arial"/>
              </a:rPr>
              <a:t>polmonari </a:t>
            </a:r>
            <a:r>
              <a:rPr kumimoji="0" sz="1800" b="0" i="0" u="none" strike="noStrike" kern="1200" cap="none" spc="-23" normalizeH="0" baseline="0" noProof="0" dirty="0">
                <a:ln>
                  <a:noFill/>
                </a:ln>
                <a:solidFill>
                  <a:srgbClr val="001F5F"/>
                </a:solidFill>
                <a:effectLst/>
                <a:uLnTx/>
                <a:uFillTx/>
                <a:latin typeface="Arial"/>
                <a:ea typeface="+mn-ea"/>
                <a:cs typeface="Arial"/>
              </a:rPr>
              <a:t>ostruttive  </a:t>
            </a:r>
            <a:r>
              <a:rPr kumimoji="0" sz="1800" b="0" i="0" u="none" strike="noStrike" kern="1200" cap="none" spc="-90" normalizeH="0" baseline="0" noProof="0" dirty="0">
                <a:ln>
                  <a:noFill/>
                </a:ln>
                <a:solidFill>
                  <a:srgbClr val="001F5F"/>
                </a:solidFill>
                <a:effectLst/>
                <a:uLnTx/>
                <a:uFillTx/>
                <a:latin typeface="Arial"/>
                <a:ea typeface="+mn-ea"/>
                <a:cs typeface="Arial"/>
              </a:rPr>
              <a:t>generano </a:t>
            </a:r>
            <a:r>
              <a:rPr kumimoji="0" sz="1800" b="0" i="0" u="none" strike="noStrike" kern="1200" cap="none" spc="-53" normalizeH="0" baseline="0" noProof="0" dirty="0">
                <a:ln>
                  <a:noFill/>
                </a:ln>
                <a:solidFill>
                  <a:srgbClr val="001F5F"/>
                </a:solidFill>
                <a:effectLst/>
                <a:uLnTx/>
                <a:uFillTx/>
                <a:latin typeface="Arial"/>
                <a:ea typeface="+mn-ea"/>
                <a:cs typeface="Arial"/>
              </a:rPr>
              <a:t>delle </a:t>
            </a:r>
            <a:r>
              <a:rPr kumimoji="0" sz="1800" b="0" i="0" u="none" strike="noStrike" kern="1200" cap="none" spc="-71" normalizeH="0" baseline="0" noProof="0" dirty="0">
                <a:ln>
                  <a:noFill/>
                </a:ln>
                <a:solidFill>
                  <a:srgbClr val="001F5F"/>
                </a:solidFill>
                <a:effectLst/>
                <a:uLnTx/>
                <a:uFillTx/>
                <a:latin typeface="Arial"/>
                <a:ea typeface="+mn-ea"/>
                <a:cs typeface="Arial"/>
              </a:rPr>
              <a:t>curve </a:t>
            </a:r>
            <a:r>
              <a:rPr kumimoji="0" sz="1800" b="0" i="0" u="none" strike="noStrike" kern="1200" cap="none" spc="-116" normalizeH="0" baseline="0" noProof="0" dirty="0">
                <a:ln>
                  <a:noFill/>
                </a:ln>
                <a:solidFill>
                  <a:srgbClr val="001F5F"/>
                </a:solidFill>
                <a:effectLst/>
                <a:uLnTx/>
                <a:uFillTx/>
                <a:latin typeface="Arial"/>
                <a:ea typeface="+mn-ea"/>
                <a:cs typeface="Arial"/>
              </a:rPr>
              <a:t>concave </a:t>
            </a:r>
            <a:r>
              <a:rPr kumimoji="0" sz="1800" b="0" i="0" u="none" strike="noStrike" kern="1200" cap="none" spc="-101" normalizeH="0" baseline="0" noProof="0" dirty="0">
                <a:ln>
                  <a:noFill/>
                </a:ln>
                <a:solidFill>
                  <a:srgbClr val="001F5F"/>
                </a:solidFill>
                <a:effectLst/>
                <a:uLnTx/>
                <a:uFillTx/>
                <a:latin typeface="Arial"/>
                <a:ea typeface="+mn-ea"/>
                <a:cs typeface="Arial"/>
              </a:rPr>
              <a:t>che  </a:t>
            </a:r>
            <a:r>
              <a:rPr kumimoji="0" sz="1800" b="0" i="0" u="none" strike="noStrike" kern="1200" cap="none" spc="-71" normalizeH="0" baseline="0" noProof="0" dirty="0">
                <a:ln>
                  <a:noFill/>
                </a:ln>
                <a:solidFill>
                  <a:srgbClr val="001F5F"/>
                </a:solidFill>
                <a:effectLst/>
                <a:uLnTx/>
                <a:uFillTx/>
                <a:latin typeface="Arial"/>
                <a:ea typeface="+mn-ea"/>
                <a:cs typeface="Arial"/>
              </a:rPr>
              <a:t>rappresentano </a:t>
            </a:r>
            <a:r>
              <a:rPr kumimoji="0" sz="1800" b="0" i="0" u="none" strike="noStrike" kern="1200" cap="none" spc="11" normalizeH="0" baseline="0" noProof="0" dirty="0">
                <a:ln>
                  <a:noFill/>
                </a:ln>
                <a:solidFill>
                  <a:srgbClr val="001F5F"/>
                </a:solidFill>
                <a:effectLst/>
                <a:uLnTx/>
                <a:uFillTx/>
                <a:latin typeface="Arial"/>
                <a:ea typeface="+mn-ea"/>
                <a:cs typeface="Arial"/>
              </a:rPr>
              <a:t>il </a:t>
            </a:r>
            <a:r>
              <a:rPr kumimoji="0" sz="1800" b="0" i="0" u="none" strike="noStrike" kern="1200" cap="none" spc="-49" normalizeH="0" baseline="0" noProof="0" dirty="0">
                <a:ln>
                  <a:noFill/>
                </a:ln>
                <a:solidFill>
                  <a:srgbClr val="001F5F"/>
                </a:solidFill>
                <a:effectLst/>
                <a:uLnTx/>
                <a:uFillTx/>
                <a:latin typeface="Arial"/>
                <a:ea typeface="+mn-ea"/>
                <a:cs typeface="Arial"/>
              </a:rPr>
              <a:t>rallentamento  </a:t>
            </a:r>
            <a:r>
              <a:rPr kumimoji="0" sz="1800" b="0" i="0" u="none" strike="noStrike" kern="1200" cap="none" spc="-53" normalizeH="0" baseline="0" noProof="0" dirty="0">
                <a:ln>
                  <a:noFill/>
                </a:ln>
                <a:solidFill>
                  <a:srgbClr val="001F5F"/>
                </a:solidFill>
                <a:effectLst/>
                <a:uLnTx/>
                <a:uFillTx/>
                <a:latin typeface="Arial"/>
                <a:ea typeface="+mn-ea"/>
                <a:cs typeface="Arial"/>
              </a:rPr>
              <a:t>del </a:t>
            </a:r>
            <a:r>
              <a:rPr kumimoji="0" sz="1800" b="0" i="0" u="none" strike="noStrike" kern="1200" cap="none" spc="-79" normalizeH="0" baseline="0" noProof="0" dirty="0">
                <a:ln>
                  <a:noFill/>
                </a:ln>
                <a:solidFill>
                  <a:srgbClr val="001F5F"/>
                </a:solidFill>
                <a:effectLst/>
                <a:uLnTx/>
                <a:uFillTx/>
                <a:latin typeface="Arial"/>
                <a:ea typeface="+mn-ea"/>
                <a:cs typeface="Arial"/>
              </a:rPr>
              <a:t>flusso </a:t>
            </a:r>
            <a:r>
              <a:rPr kumimoji="0" sz="1800" b="0" i="0" u="none" strike="noStrike" kern="1200" cap="none" spc="-49" normalizeH="0" baseline="0" noProof="0" dirty="0">
                <a:ln>
                  <a:noFill/>
                </a:ln>
                <a:solidFill>
                  <a:srgbClr val="001F5F"/>
                </a:solidFill>
                <a:effectLst/>
                <a:uLnTx/>
                <a:uFillTx/>
                <a:latin typeface="Arial"/>
                <a:ea typeface="+mn-ea"/>
                <a:cs typeface="Arial"/>
              </a:rPr>
              <a:t>espiratorio </a:t>
            </a:r>
            <a:r>
              <a:rPr kumimoji="0" sz="1800" b="0" i="0" u="none" strike="noStrike" kern="1200" cap="none" spc="-64" normalizeH="0" baseline="0" noProof="0" dirty="0">
                <a:ln>
                  <a:noFill/>
                </a:ln>
                <a:solidFill>
                  <a:srgbClr val="001F5F"/>
                </a:solidFill>
                <a:effectLst/>
                <a:uLnTx/>
                <a:uFillTx/>
                <a:latin typeface="Arial"/>
                <a:ea typeface="+mn-ea"/>
                <a:cs typeface="Arial"/>
              </a:rPr>
              <a:t>attraverso </a:t>
            </a:r>
            <a:r>
              <a:rPr kumimoji="0" sz="1800" b="0" i="0" u="none" strike="noStrike" kern="1200" cap="none" spc="8" normalizeH="0" baseline="0" noProof="0" dirty="0">
                <a:ln>
                  <a:noFill/>
                </a:ln>
                <a:solidFill>
                  <a:srgbClr val="001F5F"/>
                </a:solidFill>
                <a:effectLst/>
                <a:uLnTx/>
                <a:uFillTx/>
                <a:latin typeface="Arial"/>
                <a:ea typeface="+mn-ea"/>
                <a:cs typeface="Arial"/>
              </a:rPr>
              <a:t>il  </a:t>
            </a:r>
            <a:r>
              <a:rPr kumimoji="0" sz="1800" b="0" i="0" u="none" strike="noStrike" kern="1200" cap="none" spc="-94" normalizeH="0" baseline="0" noProof="0" dirty="0">
                <a:ln>
                  <a:noFill/>
                </a:ln>
                <a:solidFill>
                  <a:srgbClr val="001F5F"/>
                </a:solidFill>
                <a:effectLst/>
                <a:uLnTx/>
                <a:uFillTx/>
                <a:latin typeface="Arial"/>
                <a:ea typeface="+mn-ea"/>
                <a:cs typeface="Arial"/>
              </a:rPr>
              <a:t>sistema </a:t>
            </a:r>
            <a:r>
              <a:rPr kumimoji="0" sz="1800" b="0" i="0" u="none" strike="noStrike" kern="1200" cap="none" spc="-45" normalizeH="0" baseline="0" noProof="0" dirty="0">
                <a:ln>
                  <a:noFill/>
                </a:ln>
                <a:solidFill>
                  <a:srgbClr val="001F5F"/>
                </a:solidFill>
                <a:effectLst/>
                <a:uLnTx/>
                <a:uFillTx/>
                <a:latin typeface="Arial"/>
                <a:ea typeface="+mn-ea"/>
                <a:cs typeface="Arial"/>
              </a:rPr>
              <a:t>respiratorio. </a:t>
            </a:r>
            <a:r>
              <a:rPr kumimoji="0" sz="1800" b="0" i="0" u="none" strike="noStrike" kern="1200" cap="none" spc="-19" normalizeH="0" baseline="0" noProof="0" dirty="0">
                <a:ln>
                  <a:noFill/>
                </a:ln>
                <a:solidFill>
                  <a:srgbClr val="001F5F"/>
                </a:solidFill>
                <a:effectLst/>
                <a:uLnTx/>
                <a:uFillTx/>
                <a:latin typeface="Arial"/>
                <a:ea typeface="+mn-ea"/>
                <a:cs typeface="Arial"/>
              </a:rPr>
              <a:t>Il </a:t>
            </a:r>
            <a:r>
              <a:rPr kumimoji="0" sz="1800" b="0" i="0" u="none" strike="noStrike" kern="1200" cap="none" spc="-86" normalizeH="0" baseline="0" noProof="0" dirty="0">
                <a:ln>
                  <a:noFill/>
                </a:ln>
                <a:solidFill>
                  <a:srgbClr val="001F5F"/>
                </a:solidFill>
                <a:effectLst/>
                <a:uLnTx/>
                <a:uFillTx/>
                <a:latin typeface="Arial"/>
                <a:ea typeface="+mn-ea"/>
                <a:cs typeface="Arial"/>
              </a:rPr>
              <a:t>grado </a:t>
            </a:r>
            <a:r>
              <a:rPr kumimoji="0" sz="1800" b="0" i="0" u="none" strike="noStrike" kern="1200" cap="none" spc="-26" normalizeH="0" baseline="0" noProof="0" dirty="0">
                <a:ln>
                  <a:noFill/>
                </a:ln>
                <a:solidFill>
                  <a:srgbClr val="001F5F"/>
                </a:solidFill>
                <a:effectLst/>
                <a:uLnTx/>
                <a:uFillTx/>
                <a:latin typeface="Arial"/>
                <a:ea typeface="+mn-ea"/>
                <a:cs typeface="Arial"/>
              </a:rPr>
              <a:t>di  </a:t>
            </a:r>
            <a:r>
              <a:rPr kumimoji="0" sz="1800" b="0" i="0" u="none" strike="noStrike" kern="1200" cap="none" spc="-68" normalizeH="0" baseline="0" noProof="0" dirty="0">
                <a:ln>
                  <a:noFill/>
                </a:ln>
                <a:solidFill>
                  <a:srgbClr val="001F5F"/>
                </a:solidFill>
                <a:effectLst/>
                <a:uLnTx/>
                <a:uFillTx/>
                <a:latin typeface="Arial"/>
                <a:ea typeface="+mn-ea"/>
                <a:cs typeface="Arial"/>
              </a:rPr>
              <a:t>deformazione </a:t>
            </a:r>
            <a:r>
              <a:rPr kumimoji="0" sz="1800" b="0" i="0" u="none" strike="noStrike" kern="1200" cap="none" spc="4" normalizeH="0" baseline="0" noProof="0" dirty="0">
                <a:ln>
                  <a:noFill/>
                </a:ln>
                <a:solidFill>
                  <a:srgbClr val="001F5F"/>
                </a:solidFill>
                <a:effectLst/>
                <a:uLnTx/>
                <a:uFillTx/>
                <a:latin typeface="Arial"/>
                <a:ea typeface="+mn-ea"/>
                <a:cs typeface="Arial"/>
              </a:rPr>
              <a:t>riflette </a:t>
            </a:r>
            <a:r>
              <a:rPr kumimoji="0" sz="1800" b="0" i="0" u="none" strike="noStrike" kern="1200" cap="none" spc="-68" normalizeH="0" baseline="0" noProof="0" dirty="0">
                <a:ln>
                  <a:noFill/>
                </a:ln>
                <a:solidFill>
                  <a:srgbClr val="001F5F"/>
                </a:solidFill>
                <a:effectLst/>
                <a:uLnTx/>
                <a:uFillTx/>
                <a:latin typeface="Arial"/>
                <a:ea typeface="+mn-ea"/>
                <a:cs typeface="Arial"/>
              </a:rPr>
              <a:t>la </a:t>
            </a:r>
            <a:r>
              <a:rPr kumimoji="0" sz="1800" b="0" i="0" u="none" strike="noStrike" kern="1200" cap="none" spc="-71" normalizeH="0" baseline="0" noProof="0" dirty="0">
                <a:ln>
                  <a:noFill/>
                </a:ln>
                <a:solidFill>
                  <a:srgbClr val="001F5F"/>
                </a:solidFill>
                <a:effectLst/>
                <a:uLnTx/>
                <a:uFillTx/>
                <a:latin typeface="Arial"/>
                <a:ea typeface="+mn-ea"/>
                <a:cs typeface="Arial"/>
              </a:rPr>
              <a:t>severità  </a:t>
            </a:r>
            <a:r>
              <a:rPr kumimoji="0" sz="1800" b="0" i="0" u="none" strike="noStrike" kern="1200" cap="none" spc="-49" normalizeH="0" baseline="0" noProof="0" dirty="0">
                <a:ln>
                  <a:noFill/>
                </a:ln>
                <a:solidFill>
                  <a:srgbClr val="001F5F"/>
                </a:solidFill>
                <a:effectLst/>
                <a:uLnTx/>
                <a:uFillTx/>
                <a:latin typeface="Arial"/>
                <a:ea typeface="+mn-ea"/>
                <a:cs typeface="Arial"/>
              </a:rPr>
              <a:t>dell'ostruzione.</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4" name="object 4"/>
          <p:cNvSpPr/>
          <p:nvPr/>
        </p:nvSpPr>
        <p:spPr>
          <a:xfrm>
            <a:off x="4780883" y="3341092"/>
            <a:ext cx="3779002" cy="307021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55B07CB8-79AC-4BFB-A41C-F28A8FC226B7}"/>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52199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19685" y="683172"/>
            <a:ext cx="3646246" cy="246213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4919685" y="3552497"/>
            <a:ext cx="3646246" cy="273962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3">
            <a:extLst>
              <a:ext uri="{FF2B5EF4-FFF2-40B4-BE49-F238E27FC236}">
                <a16:creationId xmlns:a16="http://schemas.microsoft.com/office/drawing/2014/main" id="{D41EA0E2-CA49-4EF9-A49B-9645D551BB53}"/>
              </a:ext>
            </a:extLst>
          </p:cNvPr>
          <p:cNvSpPr txBox="1"/>
          <p:nvPr/>
        </p:nvSpPr>
        <p:spPr>
          <a:xfrm>
            <a:off x="330764" y="2971003"/>
            <a:ext cx="3282315" cy="2236190"/>
          </a:xfrm>
          <a:prstGeom prst="rect">
            <a:avLst/>
          </a:prstGeom>
          <a:ln w="28575">
            <a:solidFill>
              <a:srgbClr val="244060"/>
            </a:solidFill>
          </a:ln>
        </p:spPr>
        <p:txBody>
          <a:bodyPr vert="horz" wrap="square" lIns="0" tIns="20003" rIns="0" bIns="0" rtlCol="0">
            <a:spAutoFit/>
          </a:bodyPr>
          <a:lstStyle/>
          <a:p>
            <a:pPr marL="68104" marR="61913" lvl="0" indent="0" algn="just" defTabSz="914400" rtl="0" eaLnBrk="1" fontAlgn="auto" latinLnBrk="0" hangingPunct="1">
              <a:lnSpc>
                <a:spcPct val="100000"/>
              </a:lnSpc>
              <a:spcBef>
                <a:spcPts val="158"/>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a:ea typeface="+mn-ea"/>
                <a:cs typeface="Arial"/>
              </a:rPr>
              <a:t>La morfologia delle curve nelle patologie restrittive è spesso suggestiva per tale alterazione funzionale , ma bisogna ricordare che un referto di deficit restrittivo può essere fatto solo dopo esecuzione di una spirometria globale</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pic>
        <p:nvPicPr>
          <p:cNvPr id="6" name="Immagine 5">
            <a:extLst>
              <a:ext uri="{FF2B5EF4-FFF2-40B4-BE49-F238E27FC236}">
                <a16:creationId xmlns:a16="http://schemas.microsoft.com/office/drawing/2014/main" id="{0172A3A9-BA96-4C42-89AF-6CCF60648724}"/>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846100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9361" y="48260"/>
            <a:ext cx="8333756" cy="461665"/>
          </a:xfrm>
          <a:prstGeom prst="rect">
            <a:avLst/>
          </a:prstGeom>
          <a:solidFill>
            <a:srgbClr val="FF0000">
              <a:alpha val="0"/>
            </a:srgbClr>
          </a:solidFill>
          <a:ln cmpd="dbl">
            <a:solidFill>
              <a:srgbClr val="FF0000"/>
            </a:solidFill>
            <a:beve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0000"/>
                </a:solidFill>
                <a:effectLst/>
                <a:uLnTx/>
                <a:uFillTx/>
                <a:latin typeface="Calibri"/>
                <a:ea typeface="+mn-ea"/>
                <a:cs typeface="+mn-cs"/>
              </a:rPr>
              <a:t>PARAMETRI FUNZIONALI INDISPENSABILI PER LA REFERTAZIONE</a:t>
            </a:r>
          </a:p>
        </p:txBody>
      </p:sp>
      <p:sp>
        <p:nvSpPr>
          <p:cNvPr id="3" name="Rettangolo 2"/>
          <p:cNvSpPr/>
          <p:nvPr/>
        </p:nvSpPr>
        <p:spPr>
          <a:xfrm>
            <a:off x="357158" y="928670"/>
            <a:ext cx="8501122"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1026" name="Picture 2"/>
          <p:cNvPicPr>
            <a:picLocks noChangeAspect="1" noChangeArrowheads="1"/>
          </p:cNvPicPr>
          <p:nvPr/>
        </p:nvPicPr>
        <p:blipFill>
          <a:blip r:embed="rId2"/>
          <a:srcRect/>
          <a:stretch>
            <a:fillRect/>
          </a:stretch>
        </p:blipFill>
        <p:spPr bwMode="auto">
          <a:xfrm>
            <a:off x="285720" y="714356"/>
            <a:ext cx="8643998" cy="3071834"/>
          </a:xfrm>
          <a:prstGeom prst="rect">
            <a:avLst/>
          </a:prstGeom>
          <a:noFill/>
          <a:ln w="9525">
            <a:solidFill>
              <a:srgbClr val="FF0000"/>
            </a:solidFill>
            <a:miter lim="800000"/>
            <a:headEnd/>
            <a:tailEnd/>
          </a:ln>
          <a:effectLst/>
        </p:spPr>
      </p:pic>
      <p:sp>
        <p:nvSpPr>
          <p:cNvPr id="7" name="Rettangolo 6"/>
          <p:cNvSpPr/>
          <p:nvPr/>
        </p:nvSpPr>
        <p:spPr>
          <a:xfrm>
            <a:off x="214282" y="3857628"/>
            <a:ext cx="8715436" cy="2585323"/>
          </a:xfrm>
          <a:prstGeom prst="rect">
            <a:avLst/>
          </a:prstGeom>
          <a:ln>
            <a:solidFill>
              <a:srgbClr val="FF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1" i="1" u="sng" strike="noStrike" kern="1200" cap="none" spc="0" normalizeH="0" baseline="0" noProof="0" dirty="0">
                <a:ln>
                  <a:noFill/>
                </a:ln>
                <a:solidFill>
                  <a:srgbClr val="002060"/>
                </a:solidFill>
                <a:effectLst/>
                <a:uLnTx/>
                <a:uFillTx/>
                <a:latin typeface="Calibri"/>
                <a:ea typeface="+mn-ea"/>
                <a:cs typeface="+mn-cs"/>
              </a:rPr>
              <a:t>Numero limitato di parametri  </a:t>
            </a:r>
            <a:r>
              <a:rPr kumimoji="0" lang="it-IT" sz="1800" b="1" i="0" u="none" strike="noStrike" kern="1200" cap="none" spc="0" normalizeH="0" baseline="0" noProof="0" dirty="0">
                <a:ln>
                  <a:noFill/>
                </a:ln>
                <a:solidFill>
                  <a:srgbClr val="002060"/>
                </a:solidFill>
                <a:effectLst/>
                <a:uLnTx/>
                <a:uFillTx/>
                <a:latin typeface="Calibri"/>
                <a:ea typeface="+mn-ea"/>
                <a:cs typeface="+mn-cs"/>
              </a:rPr>
              <a:t>cioè quelli effettivamente necessari all’operatore  per una corretta e “fine” interpretazione della prova.  Ciò evita che parametri minori etichettati come patologici generino la convinzione di una patologia di cui in realtà non vi è riscontro.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206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2060"/>
                </a:solidFill>
                <a:effectLst/>
                <a:uLnTx/>
                <a:uFillTx/>
                <a:latin typeface="Calibri"/>
                <a:ea typeface="+mn-ea"/>
                <a:cs typeface="+mn-cs"/>
              </a:rPr>
              <a:t>Utile applicare </a:t>
            </a:r>
            <a:r>
              <a:rPr kumimoji="0" lang="it-IT" sz="1800" b="1" i="1" u="sng" strike="noStrike" kern="1200" cap="none" spc="0" normalizeH="0" baseline="0" noProof="0" dirty="0">
                <a:ln>
                  <a:noFill/>
                </a:ln>
                <a:solidFill>
                  <a:srgbClr val="002060"/>
                </a:solidFill>
                <a:effectLst/>
                <a:uLnTx/>
                <a:uFillTx/>
                <a:latin typeface="Calibri"/>
                <a:ea typeface="+mn-ea"/>
                <a:cs typeface="+mn-cs"/>
              </a:rPr>
              <a:t>un asterisco </a:t>
            </a:r>
            <a:r>
              <a:rPr kumimoji="0" lang="it-IT" sz="1800" b="1" i="0" u="none" strike="noStrike" kern="1200" cap="none" spc="0" normalizeH="0" baseline="0" noProof="0" dirty="0">
                <a:ln>
                  <a:noFill/>
                </a:ln>
                <a:solidFill>
                  <a:srgbClr val="002060"/>
                </a:solidFill>
                <a:effectLst/>
                <a:uLnTx/>
                <a:uFillTx/>
                <a:latin typeface="Calibri"/>
                <a:ea typeface="+mn-ea"/>
                <a:cs typeface="+mn-cs"/>
              </a:rPr>
              <a:t>alle alterazioni ritenute clinicamente significative.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2060"/>
                </a:solidFill>
                <a:effectLst/>
                <a:uLnTx/>
                <a:uFillTx/>
                <a:latin typeface="Calibri"/>
                <a:ea typeface="+mn-ea"/>
                <a:cs typeface="+mn-cs"/>
              </a:rPr>
              <a:t>E’ importante segnalare che nel referto è sempre necessario riportare </a:t>
            </a:r>
            <a:r>
              <a:rPr kumimoji="0" lang="it-IT" sz="1800" b="1" i="1" u="sng" strike="noStrike" kern="1200" cap="none" spc="0" normalizeH="0" baseline="0" noProof="0" dirty="0">
                <a:ln>
                  <a:noFill/>
                </a:ln>
                <a:solidFill>
                  <a:srgbClr val="002060"/>
                </a:solidFill>
                <a:effectLst/>
                <a:uLnTx/>
                <a:uFillTx/>
                <a:latin typeface="Calibri"/>
                <a:ea typeface="+mn-ea"/>
                <a:cs typeface="+mn-cs"/>
              </a:rPr>
              <a:t>il grafico della curva flusso-volume e della capacità vitale lenta.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8" name="Immagine 7">
            <a:extLst>
              <a:ext uri="{FF2B5EF4-FFF2-40B4-BE49-F238E27FC236}">
                <a16:creationId xmlns:a16="http://schemas.microsoft.com/office/drawing/2014/main" id="{7A21A115-5BBF-41BA-9567-2661FA2FC506}"/>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365978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A05F7C-EAD3-4235-93CF-1744E4027176}"/>
              </a:ext>
            </a:extLst>
          </p:cNvPr>
          <p:cNvSpPr>
            <a:spLocks noGrp="1"/>
          </p:cNvSpPr>
          <p:nvPr>
            <p:ph type="title"/>
          </p:nvPr>
        </p:nvSpPr>
        <p:spPr>
          <a:xfrm>
            <a:off x="628650" y="747132"/>
            <a:ext cx="7886700" cy="1309011"/>
          </a:xfrm>
          <a:solidFill>
            <a:schemeClr val="accent5">
              <a:lumMod val="50000"/>
            </a:schemeClr>
          </a:solidFill>
        </p:spPr>
        <p:txBody>
          <a:bodyPr>
            <a:normAutofit/>
          </a:bodyPr>
          <a:lstStyle/>
          <a:p>
            <a:pPr algn="ctr"/>
            <a:r>
              <a:rPr lang="it-IT" sz="4000" dirty="0">
                <a:solidFill>
                  <a:schemeClr val="bg1"/>
                </a:solidFill>
              </a:rPr>
              <a:t>Criteri di accettabilità e riproducibilità per curva lenta e forzata</a:t>
            </a:r>
          </a:p>
        </p:txBody>
      </p:sp>
      <p:sp>
        <p:nvSpPr>
          <p:cNvPr id="3" name="Segnaposto testo 2">
            <a:extLst>
              <a:ext uri="{FF2B5EF4-FFF2-40B4-BE49-F238E27FC236}">
                <a16:creationId xmlns:a16="http://schemas.microsoft.com/office/drawing/2014/main" id="{63C8BB5B-9622-4F64-BF0C-8F26E0DA89BA}"/>
              </a:ext>
            </a:extLst>
          </p:cNvPr>
          <p:cNvSpPr>
            <a:spLocks noGrp="1"/>
          </p:cNvSpPr>
          <p:nvPr>
            <p:ph type="body" idx="1"/>
          </p:nvPr>
        </p:nvSpPr>
        <p:spPr>
          <a:xfrm>
            <a:off x="628650" y="3619829"/>
            <a:ext cx="7886700" cy="1500187"/>
          </a:xfrm>
          <a:solidFill>
            <a:schemeClr val="accent5">
              <a:lumMod val="50000"/>
            </a:schemeClr>
          </a:solidFill>
        </p:spPr>
        <p:txBody>
          <a:bodyPr>
            <a:normAutofit lnSpcReduction="10000"/>
          </a:bodyPr>
          <a:lstStyle/>
          <a:p>
            <a:pPr algn="ctr"/>
            <a:r>
              <a:rPr lang="it-IT" sz="2800" dirty="0">
                <a:solidFill>
                  <a:schemeClr val="bg1"/>
                </a:solidFill>
              </a:rPr>
              <a:t>Debbono essere conosciuti e verificati , ma le apparecchiature aiutano (entro certi limiti) a garantire il rispetto di questi criteri ed una buona qualità dell’esame</a:t>
            </a:r>
          </a:p>
        </p:txBody>
      </p:sp>
      <p:pic>
        <p:nvPicPr>
          <p:cNvPr id="5" name="Immagine 4">
            <a:extLst>
              <a:ext uri="{FF2B5EF4-FFF2-40B4-BE49-F238E27FC236}">
                <a16:creationId xmlns:a16="http://schemas.microsoft.com/office/drawing/2014/main" id="{5AD4D531-4B8E-4CD7-9D31-E6B107ED157A}"/>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846307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1642" y="1195609"/>
            <a:ext cx="2638506" cy="3032041"/>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399393" y="1008992"/>
            <a:ext cx="3226676" cy="3552497"/>
          </a:xfrm>
          <a:custGeom>
            <a:avLst/>
            <a:gdLst/>
            <a:ahLst/>
            <a:cxnLst/>
            <a:rect l="l" t="t" r="r" b="b"/>
            <a:pathLst>
              <a:path w="1854200" h="2343150">
                <a:moveTo>
                  <a:pt x="0" y="2343150"/>
                </a:moveTo>
                <a:lnTo>
                  <a:pt x="1854200" y="2343150"/>
                </a:lnTo>
                <a:lnTo>
                  <a:pt x="1854200" y="0"/>
                </a:lnTo>
                <a:lnTo>
                  <a:pt x="0" y="0"/>
                </a:lnTo>
                <a:lnTo>
                  <a:pt x="0" y="2343150"/>
                </a:lnTo>
                <a:close/>
              </a:path>
            </a:pathLst>
          </a:custGeom>
          <a:ln w="38100">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txBox="1"/>
          <p:nvPr/>
        </p:nvSpPr>
        <p:spPr>
          <a:xfrm>
            <a:off x="3949763" y="2182121"/>
            <a:ext cx="4714875" cy="2097369"/>
          </a:xfrm>
          <a:prstGeom prst="rect">
            <a:avLst/>
          </a:prstGeom>
        </p:spPr>
        <p:txBody>
          <a:bodyPr vert="horz" wrap="square" lIns="0" tIns="9525" rIns="0" bIns="0" rtlCol="0">
            <a:spAutoFit/>
          </a:bodyPr>
          <a:lstStyle/>
          <a:p>
            <a:pPr marL="266700" marR="0" lvl="0" indent="-257175" algn="l" defTabSz="914400" rtl="0" eaLnBrk="1" fontAlgn="auto" latinLnBrk="0" hangingPunct="1">
              <a:lnSpc>
                <a:spcPct val="100000"/>
              </a:lnSpc>
              <a:spcBef>
                <a:spcPts val="75"/>
              </a:spcBef>
              <a:spcAft>
                <a:spcPts val="0"/>
              </a:spcAft>
              <a:buClrTx/>
              <a:buSzTx/>
              <a:buFontTx/>
              <a:buChar char="•"/>
              <a:tabLst>
                <a:tab pos="266224" algn="l"/>
                <a:tab pos="266700" algn="l"/>
                <a:tab pos="4150043" algn="l"/>
              </a:tabLst>
              <a:defRPr/>
            </a:pPr>
            <a:r>
              <a:rPr kumimoji="0" sz="1800" b="0" i="0" u="none" strike="noStrike" kern="1200" cap="none" spc="-56" normalizeH="0" baseline="0" noProof="0" dirty="0">
                <a:ln>
                  <a:noFill/>
                </a:ln>
                <a:solidFill>
                  <a:srgbClr val="001F5F"/>
                </a:solidFill>
                <a:effectLst/>
                <a:uLnTx/>
                <a:uFillTx/>
                <a:latin typeface="Arial"/>
                <a:ea typeface="+mn-ea"/>
                <a:cs typeface="Arial"/>
              </a:rPr>
              <a:t>Inspi</a:t>
            </a:r>
            <a:r>
              <a:rPr kumimoji="0" sz="1800" b="0" i="0" u="none" strike="noStrike" kern="1200" cap="none" spc="-86" normalizeH="0" baseline="0" noProof="0" dirty="0">
                <a:ln>
                  <a:noFill/>
                </a:ln>
                <a:solidFill>
                  <a:srgbClr val="001F5F"/>
                </a:solidFill>
                <a:effectLst/>
                <a:uLnTx/>
                <a:uFillTx/>
                <a:latin typeface="Arial"/>
                <a:ea typeface="+mn-ea"/>
                <a:cs typeface="Arial"/>
              </a:rPr>
              <a:t>r</a:t>
            </a:r>
            <a:r>
              <a:rPr kumimoji="0" sz="1800" b="0" i="0" u="none" strike="noStrike" kern="1200" cap="none" spc="-90" normalizeH="0" baseline="0" noProof="0" dirty="0">
                <a:ln>
                  <a:noFill/>
                </a:ln>
                <a:solidFill>
                  <a:srgbClr val="001F5F"/>
                </a:solidFill>
                <a:effectLst/>
                <a:uLnTx/>
                <a:uFillTx/>
                <a:latin typeface="Arial"/>
                <a:ea typeface="+mn-ea"/>
                <a:cs typeface="Arial"/>
              </a:rPr>
              <a:t>azione</a:t>
            </a:r>
            <a:r>
              <a:rPr kumimoji="0" sz="1800" b="0" i="0" u="none" strike="noStrike" kern="1200" cap="none" spc="-105" normalizeH="0" baseline="0" noProof="0" dirty="0">
                <a:ln>
                  <a:noFill/>
                </a:ln>
                <a:solidFill>
                  <a:srgbClr val="001F5F"/>
                </a:solidFill>
                <a:effectLst/>
                <a:uLnTx/>
                <a:uFillTx/>
                <a:latin typeface="Arial"/>
                <a:ea typeface="+mn-ea"/>
                <a:cs typeface="Arial"/>
              </a:rPr>
              <a:t> </a:t>
            </a:r>
            <a:r>
              <a:rPr kumimoji="0" sz="1800" b="0" i="0" u="none" strike="noStrike" kern="1200" cap="none" spc="-146" normalizeH="0" baseline="0" noProof="0" dirty="0">
                <a:ln>
                  <a:noFill/>
                </a:ln>
                <a:solidFill>
                  <a:srgbClr val="001F5F"/>
                </a:solidFill>
                <a:effectLst/>
                <a:uLnTx/>
                <a:uFillTx/>
                <a:latin typeface="Arial"/>
                <a:ea typeface="+mn-ea"/>
                <a:cs typeface="Arial"/>
              </a:rPr>
              <a:t>sen</a:t>
            </a:r>
            <a:r>
              <a:rPr kumimoji="0" sz="1800" b="0" i="0" u="none" strike="noStrike" kern="1200" cap="none" spc="-165" normalizeH="0" baseline="0" noProof="0" dirty="0">
                <a:ln>
                  <a:noFill/>
                </a:ln>
                <a:solidFill>
                  <a:srgbClr val="001F5F"/>
                </a:solidFill>
                <a:effectLst/>
                <a:uLnTx/>
                <a:uFillTx/>
                <a:latin typeface="Arial"/>
                <a:ea typeface="+mn-ea"/>
                <a:cs typeface="Arial"/>
              </a:rPr>
              <a:t>z</a:t>
            </a:r>
            <a:r>
              <a:rPr kumimoji="0" sz="1800" b="0" i="0" u="none" strike="noStrike" kern="1200" cap="none" spc="-143" normalizeH="0" baseline="0" noProof="0" dirty="0">
                <a:ln>
                  <a:noFill/>
                </a:ln>
                <a:solidFill>
                  <a:srgbClr val="001F5F"/>
                </a:solidFill>
                <a:effectLst/>
                <a:uLnTx/>
                <a:uFillTx/>
                <a:latin typeface="Arial"/>
                <a:ea typeface="+mn-ea"/>
                <a:cs typeface="Arial"/>
              </a:rPr>
              <a:t>a</a:t>
            </a:r>
            <a:r>
              <a:rPr kumimoji="0" sz="1800" b="0" i="0" u="none" strike="noStrike" kern="1200" cap="none" spc="-86" normalizeH="0" baseline="0" noProof="0" dirty="0">
                <a:ln>
                  <a:noFill/>
                </a:ln>
                <a:solidFill>
                  <a:srgbClr val="001F5F"/>
                </a:solidFill>
                <a:effectLst/>
                <a:uLnTx/>
                <a:uFillTx/>
                <a:latin typeface="Arial"/>
                <a:ea typeface="+mn-ea"/>
                <a:cs typeface="Arial"/>
              </a:rPr>
              <a:t> </a:t>
            </a:r>
            <a:r>
              <a:rPr kumimoji="0" sz="1800" b="0" i="0" u="none" strike="noStrike" kern="1200" cap="none" spc="-53" normalizeH="0" baseline="0" noProof="0" dirty="0">
                <a:ln>
                  <a:noFill/>
                </a:ln>
                <a:solidFill>
                  <a:srgbClr val="001F5F"/>
                </a:solidFill>
                <a:effectLst/>
                <a:uLnTx/>
                <a:uFillTx/>
                <a:latin typeface="Arial"/>
                <a:ea typeface="+mn-ea"/>
                <a:cs typeface="Arial"/>
              </a:rPr>
              <a:t>esi</a:t>
            </a:r>
            <a:r>
              <a:rPr kumimoji="0" sz="1800" b="0" i="0" u="none" strike="noStrike" kern="1200" cap="none" spc="-64" normalizeH="0" baseline="0" noProof="0" dirty="0">
                <a:ln>
                  <a:noFill/>
                </a:ln>
                <a:solidFill>
                  <a:srgbClr val="001F5F"/>
                </a:solidFill>
                <a:effectLst/>
                <a:uLnTx/>
                <a:uFillTx/>
                <a:latin typeface="Arial"/>
                <a:ea typeface="+mn-ea"/>
                <a:cs typeface="Arial"/>
              </a:rPr>
              <a:t>t</a:t>
            </a:r>
            <a:r>
              <a:rPr kumimoji="0" sz="1800" b="0" i="0" u="none" strike="noStrike" kern="1200" cap="none" spc="-68" normalizeH="0" baseline="0" noProof="0" dirty="0">
                <a:ln>
                  <a:noFill/>
                </a:ln>
                <a:solidFill>
                  <a:srgbClr val="001F5F"/>
                </a:solidFill>
                <a:effectLst/>
                <a:uLnTx/>
                <a:uFillTx/>
                <a:latin typeface="Arial"/>
                <a:ea typeface="+mn-ea"/>
                <a:cs typeface="Arial"/>
              </a:rPr>
              <a:t>azioni,</a:t>
            </a:r>
            <a:r>
              <a:rPr kumimoji="0" sz="1800" b="0" i="0" u="none" strike="noStrike" kern="1200" cap="none" spc="-94" normalizeH="0" baseline="0" noProof="0" dirty="0">
                <a:ln>
                  <a:noFill/>
                </a:ln>
                <a:solidFill>
                  <a:srgbClr val="001F5F"/>
                </a:solidFill>
                <a:effectLst/>
                <a:uLnTx/>
                <a:uFillTx/>
                <a:latin typeface="Arial"/>
                <a:ea typeface="+mn-ea"/>
                <a:cs typeface="Arial"/>
              </a:rPr>
              <a:t> </a:t>
            </a:r>
            <a:r>
              <a:rPr kumimoji="0" sz="1800" b="0" i="0" u="none" strike="noStrike" kern="1200" cap="none" spc="-60" normalizeH="0" baseline="0" noProof="0" dirty="0">
                <a:ln>
                  <a:noFill/>
                </a:ln>
                <a:solidFill>
                  <a:srgbClr val="001F5F"/>
                </a:solidFill>
                <a:effectLst/>
                <a:uLnTx/>
                <a:uFillTx/>
                <a:latin typeface="Arial"/>
                <a:ea typeface="+mn-ea"/>
                <a:cs typeface="Arial"/>
              </a:rPr>
              <a:t>no</a:t>
            </a:r>
            <a:r>
              <a:rPr kumimoji="0" sz="1800" b="0" i="0" u="none" strike="noStrike" kern="1200" cap="none" spc="-56" normalizeH="0" baseline="0" noProof="0" dirty="0">
                <a:ln>
                  <a:noFill/>
                </a:ln>
                <a:solidFill>
                  <a:srgbClr val="001F5F"/>
                </a:solidFill>
                <a:effectLst/>
                <a:uLnTx/>
                <a:uFillTx/>
                <a:latin typeface="Arial"/>
                <a:ea typeface="+mn-ea"/>
                <a:cs typeface="Arial"/>
              </a:rPr>
              <a:t>n</a:t>
            </a:r>
            <a:r>
              <a:rPr kumimoji="0" sz="1800" b="0" i="0" u="none" strike="noStrike" kern="1200" cap="none" spc="-90" normalizeH="0" baseline="0" noProof="0" dirty="0">
                <a:ln>
                  <a:noFill/>
                </a:ln>
                <a:solidFill>
                  <a:srgbClr val="001F5F"/>
                </a:solidFill>
                <a:effectLst/>
                <a:uLnTx/>
                <a:uFillTx/>
                <a:latin typeface="Arial"/>
                <a:ea typeface="+mn-ea"/>
                <a:cs typeface="Arial"/>
              </a:rPr>
              <a:t> </a:t>
            </a:r>
            <a:r>
              <a:rPr kumimoji="0" sz="1800" b="0" i="0" u="none" strike="noStrike" kern="1200" cap="none" spc="8" normalizeH="0" baseline="0" noProof="0" dirty="0">
                <a:ln>
                  <a:noFill/>
                </a:ln>
                <a:solidFill>
                  <a:srgbClr val="001F5F"/>
                </a:solidFill>
                <a:effectLst/>
                <a:uLnTx/>
                <a:uFillTx/>
                <a:latin typeface="Arial"/>
                <a:ea typeface="+mn-ea"/>
                <a:cs typeface="Arial"/>
              </a:rPr>
              <a:t>f</a:t>
            </a:r>
            <a:r>
              <a:rPr kumimoji="0" sz="1800" b="0" i="0" u="none" strike="noStrike" kern="1200" cap="none" spc="-19" normalizeH="0" baseline="0" noProof="0" dirty="0">
                <a:ln>
                  <a:noFill/>
                </a:ln>
                <a:solidFill>
                  <a:srgbClr val="001F5F"/>
                </a:solidFill>
                <a:effectLst/>
                <a:uLnTx/>
                <a:uFillTx/>
                <a:latin typeface="Arial"/>
                <a:ea typeface="+mn-ea"/>
                <a:cs typeface="Arial"/>
              </a:rPr>
              <a:t>o</a:t>
            </a:r>
            <a:r>
              <a:rPr kumimoji="0" sz="1800" b="0" i="0" u="none" strike="noStrike" kern="1200" cap="none" spc="-11" normalizeH="0" baseline="0" noProof="0" dirty="0">
                <a:ln>
                  <a:noFill/>
                </a:ln>
                <a:solidFill>
                  <a:srgbClr val="001F5F"/>
                </a:solidFill>
                <a:effectLst/>
                <a:uLnTx/>
                <a:uFillTx/>
                <a:latin typeface="Arial"/>
                <a:ea typeface="+mn-ea"/>
                <a:cs typeface="Arial"/>
              </a:rPr>
              <a:t>r</a:t>
            </a:r>
            <a:r>
              <a:rPr kumimoji="0" sz="1800" b="0" i="0" u="none" strike="noStrike" kern="1200" cap="none" spc="-221" normalizeH="0" baseline="0" noProof="0" dirty="0">
                <a:ln>
                  <a:noFill/>
                </a:ln>
                <a:solidFill>
                  <a:srgbClr val="001F5F"/>
                </a:solidFill>
                <a:effectLst/>
                <a:uLnTx/>
                <a:uFillTx/>
                <a:latin typeface="Arial"/>
                <a:ea typeface="+mn-ea"/>
                <a:cs typeface="Arial"/>
              </a:rPr>
              <a:t>z</a:t>
            </a:r>
            <a:r>
              <a:rPr kumimoji="0" sz="1800" b="0" i="0" u="none" strike="noStrike" kern="1200" cap="none" spc="-158" normalizeH="0" baseline="0" noProof="0" dirty="0">
                <a:ln>
                  <a:noFill/>
                </a:ln>
                <a:solidFill>
                  <a:srgbClr val="001F5F"/>
                </a:solidFill>
                <a:effectLst/>
                <a:uLnTx/>
                <a:uFillTx/>
                <a:latin typeface="Arial"/>
                <a:ea typeface="+mn-ea"/>
                <a:cs typeface="Arial"/>
              </a:rPr>
              <a:t>a</a:t>
            </a:r>
            <a:r>
              <a:rPr kumimoji="0" sz="1800" b="0" i="0" u="none" strike="noStrike" kern="1200" cap="none" spc="75" normalizeH="0" baseline="0" noProof="0" dirty="0">
                <a:ln>
                  <a:noFill/>
                </a:ln>
                <a:solidFill>
                  <a:srgbClr val="001F5F"/>
                </a:solidFill>
                <a:effectLst/>
                <a:uLnTx/>
                <a:uFillTx/>
                <a:latin typeface="Arial"/>
                <a:ea typeface="+mn-ea"/>
                <a:cs typeface="Arial"/>
              </a:rPr>
              <a:t>t</a:t>
            </a:r>
            <a:r>
              <a:rPr kumimoji="0" sz="1800" b="0" i="0" u="none" strike="noStrike" kern="1200" cap="none" spc="-143" normalizeH="0" baseline="0" noProof="0" dirty="0">
                <a:ln>
                  <a:noFill/>
                </a:ln>
                <a:solidFill>
                  <a:srgbClr val="001F5F"/>
                </a:solidFill>
                <a:effectLst/>
                <a:uLnTx/>
                <a:uFillTx/>
                <a:latin typeface="Arial"/>
                <a:ea typeface="+mn-ea"/>
                <a:cs typeface="Arial"/>
              </a:rPr>
              <a:t>a</a:t>
            </a:r>
            <a:r>
              <a:rPr kumimoji="0" sz="1800" b="0" i="0" u="none" strike="noStrike" kern="1200" cap="none" spc="0" normalizeH="0" baseline="0" noProof="0" dirty="0">
                <a:ln>
                  <a:noFill/>
                </a:ln>
                <a:solidFill>
                  <a:srgbClr val="001F5F"/>
                </a:solidFill>
                <a:effectLst/>
                <a:uLnTx/>
                <a:uFillTx/>
                <a:latin typeface="Arial"/>
                <a:ea typeface="+mn-ea"/>
                <a:cs typeface="Arial"/>
              </a:rPr>
              <a:t>	</a:t>
            </a:r>
            <a:r>
              <a:rPr kumimoji="0" sz="1800" b="0" i="0" u="none" strike="noStrike" kern="1200" cap="none" spc="-53" normalizeH="0" baseline="0" noProof="0" dirty="0">
                <a:ln>
                  <a:noFill/>
                </a:ln>
                <a:solidFill>
                  <a:srgbClr val="001F5F"/>
                </a:solidFill>
                <a:effectLst/>
                <a:uLnTx/>
                <a:uFillTx/>
                <a:latin typeface="Arial"/>
                <a:ea typeface="+mn-ea"/>
                <a:cs typeface="Arial"/>
              </a:rPr>
              <a:t>(</a:t>
            </a:r>
            <a:r>
              <a:rPr kumimoji="0" sz="1800" b="0" i="0" u="none" strike="noStrike" kern="1200" cap="none" spc="-90" normalizeH="0" baseline="0" noProof="0" dirty="0">
                <a:ln>
                  <a:noFill/>
                </a:ln>
                <a:solidFill>
                  <a:srgbClr val="001F5F"/>
                </a:solidFill>
                <a:effectLst/>
                <a:uLnTx/>
                <a:uFillTx/>
                <a:latin typeface="Arial"/>
                <a:ea typeface="+mn-ea"/>
                <a:cs typeface="Arial"/>
              </a:rPr>
              <a:t>4</a:t>
            </a:r>
            <a:r>
              <a:rPr kumimoji="0" sz="1800" b="0" i="0" u="none" strike="noStrike" kern="1200" cap="none" spc="-53" normalizeH="0" baseline="0" noProof="0" dirty="0">
                <a:ln>
                  <a:noFill/>
                </a:ln>
                <a:solidFill>
                  <a:srgbClr val="001F5F"/>
                </a:solidFill>
                <a:effectLst/>
                <a:uLnTx/>
                <a:uFillTx/>
                <a:latin typeface="Arial"/>
                <a:ea typeface="+mn-ea"/>
                <a:cs typeface="Arial"/>
              </a:rPr>
              <a:t>-</a:t>
            </a:r>
            <a:r>
              <a:rPr kumimoji="0" sz="1800" b="0" i="0" u="none" strike="noStrike" kern="1200" cap="none" spc="-11" normalizeH="0" baseline="0" noProof="0" dirty="0">
                <a:ln>
                  <a:noFill/>
                </a:ln>
                <a:solidFill>
                  <a:srgbClr val="001F5F"/>
                </a:solidFill>
                <a:effectLst/>
                <a:uLnTx/>
                <a:uFillTx/>
                <a:latin typeface="Arial"/>
                <a:ea typeface="+mn-ea"/>
                <a:cs typeface="Arial"/>
              </a:rPr>
              <a:t>5’’)</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266700" marR="0" lvl="0" indent="-257175" algn="l" defTabSz="914400" rtl="0" eaLnBrk="1" fontAlgn="auto" latinLnBrk="0" hangingPunct="1">
              <a:lnSpc>
                <a:spcPct val="100000"/>
              </a:lnSpc>
              <a:spcBef>
                <a:spcPts val="0"/>
              </a:spcBef>
              <a:spcAft>
                <a:spcPts val="0"/>
              </a:spcAft>
              <a:buClrTx/>
              <a:buSzTx/>
              <a:buFontTx/>
              <a:buChar char="•"/>
              <a:tabLst>
                <a:tab pos="266224" algn="l"/>
                <a:tab pos="266700" algn="l"/>
              </a:tabLst>
              <a:defRPr/>
            </a:pPr>
            <a:r>
              <a:rPr kumimoji="0" sz="1800" b="0" i="0" u="none" strike="noStrike" kern="1200" cap="none" spc="-56" normalizeH="0" baseline="0" noProof="0" dirty="0">
                <a:ln>
                  <a:noFill/>
                </a:ln>
                <a:solidFill>
                  <a:srgbClr val="001F5F"/>
                </a:solidFill>
                <a:effectLst/>
                <a:uLnTx/>
                <a:uFillTx/>
                <a:latin typeface="Arial"/>
                <a:ea typeface="+mn-ea"/>
                <a:cs typeface="Arial"/>
              </a:rPr>
              <a:t>Attendere </a:t>
            </a:r>
            <a:r>
              <a:rPr kumimoji="0" sz="1800" b="0" i="0" u="none" strike="noStrike" kern="1200" cap="none" spc="-60" normalizeH="0" baseline="0" noProof="0" dirty="0">
                <a:ln>
                  <a:noFill/>
                </a:ln>
                <a:solidFill>
                  <a:srgbClr val="001F5F"/>
                </a:solidFill>
                <a:effectLst/>
                <a:uLnTx/>
                <a:uFillTx/>
                <a:latin typeface="Arial"/>
                <a:ea typeface="+mn-ea"/>
                <a:cs typeface="Arial"/>
              </a:rPr>
              <a:t>un </a:t>
            </a:r>
            <a:r>
              <a:rPr kumimoji="0" sz="1800" b="0" i="0" u="none" strike="noStrike" kern="1200" cap="none" spc="-23" normalizeH="0" baseline="0" noProof="0" dirty="0">
                <a:ln>
                  <a:noFill/>
                </a:ln>
                <a:solidFill>
                  <a:srgbClr val="001F5F"/>
                </a:solidFill>
                <a:effectLst/>
                <a:uLnTx/>
                <a:uFillTx/>
                <a:latin typeface="Arial"/>
                <a:ea typeface="+mn-ea"/>
                <a:cs typeface="Arial"/>
              </a:rPr>
              <a:t>minuto </a:t>
            </a:r>
            <a:r>
              <a:rPr kumimoji="0" sz="1800" b="0" i="0" u="none" strike="noStrike" kern="1200" cap="none" spc="-38" normalizeH="0" baseline="0" noProof="0" dirty="0">
                <a:ln>
                  <a:noFill/>
                </a:ln>
                <a:solidFill>
                  <a:srgbClr val="001F5F"/>
                </a:solidFill>
                <a:effectLst/>
                <a:uLnTx/>
                <a:uFillTx/>
                <a:latin typeface="Arial"/>
                <a:ea typeface="+mn-ea"/>
                <a:cs typeface="Arial"/>
              </a:rPr>
              <a:t>fra </a:t>
            </a:r>
            <a:r>
              <a:rPr kumimoji="0" sz="1800" b="0" i="0" u="none" strike="noStrike" kern="1200" cap="none" spc="-86" normalizeH="0" baseline="0" noProof="0" dirty="0">
                <a:ln>
                  <a:noFill/>
                </a:ln>
                <a:solidFill>
                  <a:srgbClr val="001F5F"/>
                </a:solidFill>
                <a:effectLst/>
                <a:uLnTx/>
                <a:uFillTx/>
                <a:latin typeface="Arial"/>
                <a:ea typeface="+mn-ea"/>
                <a:cs typeface="Arial"/>
              </a:rPr>
              <a:t>una </a:t>
            </a:r>
            <a:r>
              <a:rPr kumimoji="0" sz="1800" b="0" i="0" u="none" strike="noStrike" kern="1200" cap="none" spc="-79" normalizeH="0" baseline="0" noProof="0" dirty="0" err="1">
                <a:ln>
                  <a:noFill/>
                </a:ln>
                <a:solidFill>
                  <a:srgbClr val="001F5F"/>
                </a:solidFill>
                <a:effectLst/>
                <a:uLnTx/>
                <a:uFillTx/>
                <a:latin typeface="Arial"/>
                <a:ea typeface="+mn-ea"/>
                <a:cs typeface="Arial"/>
              </a:rPr>
              <a:t>prova</a:t>
            </a:r>
            <a:r>
              <a:rPr kumimoji="0" sz="1800" b="0" i="0" u="none" strike="noStrike" kern="1200" cap="none" spc="-79" normalizeH="0" baseline="0" noProof="0" dirty="0">
                <a:ln>
                  <a:noFill/>
                </a:ln>
                <a:solidFill>
                  <a:srgbClr val="001F5F"/>
                </a:solidFill>
                <a:effectLst/>
                <a:uLnTx/>
                <a:uFillTx/>
                <a:latin typeface="Arial"/>
                <a:ea typeface="+mn-ea"/>
                <a:cs typeface="Arial"/>
              </a:rPr>
              <a:t> </a:t>
            </a:r>
            <a:r>
              <a:rPr kumimoji="0" sz="1800" b="0" i="0" u="none" strike="noStrike" kern="1200" cap="none" spc="-109" normalizeH="0" baseline="0" noProof="0" dirty="0">
                <a:ln>
                  <a:noFill/>
                </a:ln>
                <a:solidFill>
                  <a:srgbClr val="001F5F"/>
                </a:solidFill>
                <a:effectLst/>
                <a:uLnTx/>
                <a:uFillTx/>
                <a:latin typeface="Arial"/>
                <a:ea typeface="+mn-ea"/>
                <a:cs typeface="Arial"/>
              </a:rPr>
              <a:t>e</a:t>
            </a:r>
            <a:r>
              <a:rPr kumimoji="0" lang="it-IT" sz="1800" b="0" i="0" u="none" strike="noStrike" kern="1200" cap="none" spc="-109" normalizeH="0" baseline="0" noProof="0" dirty="0">
                <a:ln>
                  <a:noFill/>
                </a:ln>
                <a:solidFill>
                  <a:srgbClr val="001F5F"/>
                </a:solidFill>
                <a:effectLst/>
                <a:uLnTx/>
                <a:uFillTx/>
                <a:latin typeface="Arial"/>
                <a:ea typeface="+mn-ea"/>
                <a:cs typeface="Arial"/>
              </a:rPr>
              <a:t> </a:t>
            </a:r>
            <a:r>
              <a:rPr kumimoji="0" sz="1800" b="0" i="0" u="none" strike="noStrike" kern="1200" cap="none" spc="-330" normalizeH="0" baseline="0" noProof="0" dirty="0">
                <a:ln>
                  <a:noFill/>
                </a:ln>
                <a:solidFill>
                  <a:srgbClr val="001F5F"/>
                </a:solidFill>
                <a:effectLst/>
                <a:uLnTx/>
                <a:uFillTx/>
                <a:latin typeface="Arial"/>
                <a:ea typeface="+mn-ea"/>
                <a:cs typeface="Arial"/>
              </a:rPr>
              <a:t> </a:t>
            </a:r>
            <a:r>
              <a:rPr kumimoji="0" sz="1800" b="0" i="0" u="none" strike="noStrike" kern="1200" cap="none" spc="-38" normalizeH="0" baseline="0" noProof="0" dirty="0">
                <a:ln>
                  <a:noFill/>
                </a:ln>
                <a:solidFill>
                  <a:srgbClr val="001F5F"/>
                </a:solidFill>
                <a:effectLst/>
                <a:uLnTx/>
                <a:uFillTx/>
                <a:latin typeface="Arial"/>
                <a:ea typeface="+mn-ea"/>
                <a:cs typeface="Arial"/>
              </a:rPr>
              <a:t>l’altra</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115729" marR="0" lvl="0" indent="0" algn="l" defTabSz="914400" rtl="0" eaLnBrk="1" fontAlgn="auto" latinLnBrk="0" hangingPunct="1">
              <a:lnSpc>
                <a:spcPct val="100000"/>
              </a:lnSpc>
              <a:spcBef>
                <a:spcPts val="836"/>
              </a:spcBef>
              <a:spcAft>
                <a:spcPts val="0"/>
              </a:spcAft>
              <a:buClrTx/>
              <a:buSzTx/>
              <a:buFontTx/>
              <a:buNone/>
              <a:tabLst/>
              <a:defRPr/>
            </a:pPr>
            <a:r>
              <a:rPr kumimoji="0" sz="2100" b="1" i="0" u="none" strike="noStrike" kern="1200" cap="none" spc="-101" normalizeH="0" baseline="0" noProof="0" dirty="0">
                <a:ln>
                  <a:noFill/>
                </a:ln>
                <a:solidFill>
                  <a:srgbClr val="C00000"/>
                </a:solidFill>
                <a:effectLst/>
                <a:uLnTx/>
                <a:uFillTx/>
                <a:latin typeface="Arial"/>
                <a:ea typeface="+mn-ea"/>
                <a:cs typeface="Arial"/>
              </a:rPr>
              <a:t>Ripetibilità</a:t>
            </a:r>
            <a:endParaRPr kumimoji="0" sz="2100" b="0" i="0" u="none" strike="noStrike" kern="1200" cap="none" spc="0" normalizeH="0" baseline="0" noProof="0" dirty="0">
              <a:ln>
                <a:noFill/>
              </a:ln>
              <a:solidFill>
                <a:prstClr val="black"/>
              </a:solidFill>
              <a:effectLst/>
              <a:uLnTx/>
              <a:uFillTx/>
              <a:latin typeface="Arial"/>
              <a:ea typeface="+mn-ea"/>
              <a:cs typeface="Arial"/>
            </a:endParaRPr>
          </a:p>
          <a:p>
            <a:pPr marL="372904" marR="0" lvl="1" indent="-257175" algn="l" defTabSz="914400" rtl="0" eaLnBrk="1" fontAlgn="auto" latinLnBrk="0" hangingPunct="1">
              <a:lnSpc>
                <a:spcPct val="100000"/>
              </a:lnSpc>
              <a:spcBef>
                <a:spcPts val="23"/>
              </a:spcBef>
              <a:spcAft>
                <a:spcPts val="0"/>
              </a:spcAft>
              <a:buClrTx/>
              <a:buSzTx/>
              <a:buFontTx/>
              <a:buChar char="•"/>
              <a:tabLst>
                <a:tab pos="372428" algn="l"/>
                <a:tab pos="372904" algn="l"/>
              </a:tabLst>
              <a:defRPr/>
            </a:pPr>
            <a:r>
              <a:rPr kumimoji="0" sz="1800" b="0" i="0" u="none" strike="noStrike" kern="1200" cap="none" spc="-38" normalizeH="0" baseline="0" noProof="0" dirty="0">
                <a:ln>
                  <a:noFill/>
                </a:ln>
                <a:solidFill>
                  <a:srgbClr val="001F5F"/>
                </a:solidFill>
                <a:effectLst/>
                <a:uLnTx/>
                <a:uFillTx/>
                <a:latin typeface="Arial"/>
                <a:ea typeface="+mn-ea"/>
                <a:cs typeface="Arial"/>
              </a:rPr>
              <a:t>ottenere </a:t>
            </a:r>
            <a:r>
              <a:rPr kumimoji="0" sz="1800" b="0" i="0" u="none" strike="noStrike" kern="1200" cap="none" spc="-4" normalizeH="0" baseline="0" noProof="0" dirty="0">
                <a:ln>
                  <a:noFill/>
                </a:ln>
                <a:solidFill>
                  <a:srgbClr val="001F5F"/>
                </a:solidFill>
                <a:effectLst/>
                <a:uLnTx/>
                <a:uFillTx/>
                <a:latin typeface="Arial"/>
                <a:ea typeface="+mn-ea"/>
                <a:cs typeface="Arial"/>
              </a:rPr>
              <a:t>tre </a:t>
            </a:r>
            <a:r>
              <a:rPr kumimoji="0" sz="1800" b="0" i="0" u="none" strike="noStrike" kern="1200" cap="none" spc="-71" normalizeH="0" baseline="0" noProof="0" dirty="0">
                <a:ln>
                  <a:noFill/>
                </a:ln>
                <a:solidFill>
                  <a:srgbClr val="001F5F"/>
                </a:solidFill>
                <a:effectLst/>
                <a:uLnTx/>
                <a:uFillTx/>
                <a:latin typeface="Arial"/>
                <a:ea typeface="+mn-ea"/>
                <a:cs typeface="Arial"/>
              </a:rPr>
              <a:t>manovre</a:t>
            </a:r>
            <a:r>
              <a:rPr kumimoji="0" sz="1800" b="0" i="0" u="none" strike="noStrike" kern="1200" cap="none" spc="-251" normalizeH="0" baseline="0" noProof="0" dirty="0">
                <a:ln>
                  <a:noFill/>
                </a:ln>
                <a:solidFill>
                  <a:srgbClr val="001F5F"/>
                </a:solidFill>
                <a:effectLst/>
                <a:uLnTx/>
                <a:uFillTx/>
                <a:latin typeface="Arial"/>
                <a:ea typeface="+mn-ea"/>
                <a:cs typeface="Arial"/>
              </a:rPr>
              <a:t> </a:t>
            </a:r>
            <a:r>
              <a:rPr kumimoji="0" sz="1800" b="0" i="0" u="none" strike="noStrike" kern="1200" cap="none" spc="-53" normalizeH="0" baseline="0" noProof="0" dirty="0">
                <a:ln>
                  <a:noFill/>
                </a:ln>
                <a:solidFill>
                  <a:srgbClr val="001F5F"/>
                </a:solidFill>
                <a:effectLst/>
                <a:uLnTx/>
                <a:uFillTx/>
                <a:latin typeface="Arial"/>
                <a:ea typeface="+mn-ea"/>
                <a:cs typeface="Arial"/>
              </a:rPr>
              <a:t>accettabili</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372904" marR="0" lvl="1" indent="-257175" algn="l" defTabSz="914400" rtl="0" eaLnBrk="1" fontAlgn="auto" latinLnBrk="0" hangingPunct="1">
              <a:lnSpc>
                <a:spcPct val="100000"/>
              </a:lnSpc>
              <a:spcBef>
                <a:spcPts val="0"/>
              </a:spcBef>
              <a:spcAft>
                <a:spcPts val="0"/>
              </a:spcAft>
              <a:buClrTx/>
              <a:buSzTx/>
              <a:buFontTx/>
              <a:buChar char="•"/>
              <a:tabLst>
                <a:tab pos="372428" algn="l"/>
                <a:tab pos="372904" algn="l"/>
                <a:tab pos="3454241" algn="l"/>
              </a:tabLst>
              <a:defRPr/>
            </a:pPr>
            <a:r>
              <a:rPr kumimoji="0" sz="1800" b="0" i="0" u="none" strike="noStrike" kern="1200" cap="none" spc="-38" normalizeH="0" baseline="0" noProof="0" dirty="0">
                <a:ln>
                  <a:noFill/>
                </a:ln>
                <a:solidFill>
                  <a:srgbClr val="001F5F"/>
                </a:solidFill>
                <a:effectLst/>
                <a:uLnTx/>
                <a:uFillTx/>
                <a:latin typeface="Arial"/>
                <a:ea typeface="+mn-ea"/>
                <a:cs typeface="Arial"/>
              </a:rPr>
              <a:t>fra </a:t>
            </a:r>
            <a:r>
              <a:rPr kumimoji="0" sz="1800" b="0" i="0" u="none" strike="noStrike" kern="1200" cap="none" spc="-49" normalizeH="0" baseline="0" noProof="0" dirty="0">
                <a:ln>
                  <a:noFill/>
                </a:ln>
                <a:solidFill>
                  <a:srgbClr val="001F5F"/>
                </a:solidFill>
                <a:effectLst/>
                <a:uLnTx/>
                <a:uFillTx/>
                <a:latin typeface="Arial"/>
                <a:ea typeface="+mn-ea"/>
                <a:cs typeface="Arial"/>
              </a:rPr>
              <a:t>le </a:t>
            </a:r>
            <a:r>
              <a:rPr kumimoji="0" sz="1800" b="0" i="0" u="none" strike="noStrike" kern="1200" cap="none" spc="-75" normalizeH="0" baseline="0" noProof="0" dirty="0">
                <a:ln>
                  <a:noFill/>
                </a:ln>
                <a:solidFill>
                  <a:srgbClr val="001F5F"/>
                </a:solidFill>
                <a:effectLst/>
                <a:uLnTx/>
                <a:uFillTx/>
                <a:latin typeface="Arial"/>
                <a:ea typeface="+mn-ea"/>
                <a:cs typeface="Arial"/>
              </a:rPr>
              <a:t>due </a:t>
            </a:r>
            <a:r>
              <a:rPr kumimoji="0" sz="1800" b="0" i="0" u="none" strike="noStrike" kern="1200" cap="none" spc="-270" normalizeH="0" baseline="0" noProof="0" dirty="0">
                <a:ln>
                  <a:noFill/>
                </a:ln>
                <a:solidFill>
                  <a:srgbClr val="001F5F"/>
                </a:solidFill>
                <a:effectLst/>
                <a:uLnTx/>
                <a:uFillTx/>
                <a:latin typeface="Arial"/>
                <a:ea typeface="+mn-ea"/>
                <a:cs typeface="Arial"/>
              </a:rPr>
              <a:t>VC  </a:t>
            </a:r>
            <a:r>
              <a:rPr kumimoji="0" sz="1800" b="0" i="0" u="none" strike="noStrike" kern="1200" cap="none" spc="-38" normalizeH="0" baseline="0" noProof="0" dirty="0">
                <a:ln>
                  <a:noFill/>
                </a:ln>
                <a:solidFill>
                  <a:srgbClr val="001F5F"/>
                </a:solidFill>
                <a:effectLst/>
                <a:uLnTx/>
                <a:uFillTx/>
                <a:latin typeface="Arial"/>
                <a:ea typeface="+mn-ea"/>
                <a:cs typeface="Arial"/>
              </a:rPr>
              <a:t>più</a:t>
            </a:r>
            <a:r>
              <a:rPr kumimoji="0" sz="1800" b="0" i="0" u="none" strike="noStrike" kern="1200" cap="none" spc="-270" normalizeH="0" baseline="0" noProof="0" dirty="0">
                <a:ln>
                  <a:noFill/>
                </a:ln>
                <a:solidFill>
                  <a:srgbClr val="001F5F"/>
                </a:solidFill>
                <a:effectLst/>
                <a:uLnTx/>
                <a:uFillTx/>
                <a:latin typeface="Arial"/>
                <a:ea typeface="+mn-ea"/>
                <a:cs typeface="Arial"/>
              </a:rPr>
              <a:t> </a:t>
            </a:r>
            <a:r>
              <a:rPr kumimoji="0" sz="1800" b="0" i="0" u="none" strike="noStrike" kern="1200" cap="none" spc="-45" normalizeH="0" baseline="0" noProof="0" dirty="0">
                <a:ln>
                  <a:noFill/>
                </a:ln>
                <a:solidFill>
                  <a:srgbClr val="001F5F"/>
                </a:solidFill>
                <a:effectLst/>
                <a:uLnTx/>
                <a:uFillTx/>
                <a:latin typeface="Arial"/>
                <a:ea typeface="+mn-ea"/>
                <a:cs typeface="Arial"/>
              </a:rPr>
              <a:t>alte,</a:t>
            </a:r>
            <a:r>
              <a:rPr kumimoji="0" sz="1800" b="0" i="0" u="none" strike="noStrike" kern="1200" cap="none" spc="-86" normalizeH="0" baseline="0" noProof="0" dirty="0">
                <a:ln>
                  <a:noFill/>
                </a:ln>
                <a:solidFill>
                  <a:srgbClr val="001F5F"/>
                </a:solidFill>
                <a:effectLst/>
                <a:uLnTx/>
                <a:uFillTx/>
                <a:latin typeface="Arial"/>
                <a:ea typeface="+mn-ea"/>
                <a:cs typeface="Arial"/>
              </a:rPr>
              <a:t> </a:t>
            </a:r>
            <a:r>
              <a:rPr kumimoji="0" sz="1800" b="0" i="0" u="none" strike="noStrike" kern="1200" cap="none" spc="-75" normalizeH="0" baseline="0" noProof="0" dirty="0">
                <a:ln>
                  <a:noFill/>
                </a:ln>
                <a:solidFill>
                  <a:srgbClr val="001F5F"/>
                </a:solidFill>
                <a:effectLst/>
                <a:uLnTx/>
                <a:uFillTx/>
                <a:latin typeface="Arial"/>
                <a:ea typeface="+mn-ea"/>
                <a:cs typeface="Arial"/>
              </a:rPr>
              <a:t>variazione	</a:t>
            </a:r>
            <a:r>
              <a:rPr kumimoji="0" sz="1800" b="0" i="0" u="none" strike="noStrike" kern="1200" cap="none" spc="-158" normalizeH="0" baseline="0" noProof="0" dirty="0">
                <a:ln>
                  <a:noFill/>
                </a:ln>
                <a:solidFill>
                  <a:srgbClr val="001F5F"/>
                </a:solidFill>
                <a:effectLst/>
                <a:uLnTx/>
                <a:uFillTx/>
                <a:latin typeface="Arial"/>
                <a:ea typeface="+mn-ea"/>
                <a:cs typeface="Arial"/>
              </a:rPr>
              <a:t>&lt; </a:t>
            </a:r>
            <a:r>
              <a:rPr kumimoji="0" sz="1800" b="0" i="0" u="none" strike="noStrike" kern="1200" cap="none" spc="-83" normalizeH="0" baseline="0" noProof="0" dirty="0">
                <a:ln>
                  <a:noFill/>
                </a:ln>
                <a:solidFill>
                  <a:srgbClr val="001F5F"/>
                </a:solidFill>
                <a:effectLst/>
                <a:uLnTx/>
                <a:uFillTx/>
                <a:latin typeface="Arial"/>
                <a:ea typeface="+mn-ea"/>
                <a:cs typeface="Arial"/>
              </a:rPr>
              <a:t>0.150</a:t>
            </a:r>
            <a:r>
              <a:rPr kumimoji="0" sz="1800" b="0" i="0" u="none" strike="noStrike" kern="1200" cap="none" spc="-49" normalizeH="0" baseline="0" noProof="0" dirty="0">
                <a:ln>
                  <a:noFill/>
                </a:ln>
                <a:solidFill>
                  <a:srgbClr val="001F5F"/>
                </a:solidFill>
                <a:effectLst/>
                <a:uLnTx/>
                <a:uFillTx/>
                <a:latin typeface="Arial"/>
                <a:ea typeface="+mn-ea"/>
                <a:cs typeface="Arial"/>
              </a:rPr>
              <a:t> </a:t>
            </a:r>
            <a:r>
              <a:rPr kumimoji="0" sz="1800" b="0" i="0" u="none" strike="noStrike" kern="1200" cap="none" spc="-248" normalizeH="0" baseline="0" noProof="0" dirty="0">
                <a:ln>
                  <a:noFill/>
                </a:ln>
                <a:solidFill>
                  <a:srgbClr val="001F5F"/>
                </a:solidFill>
                <a:effectLst/>
                <a:uLnTx/>
                <a:uFillTx/>
                <a:latin typeface="Arial"/>
                <a:ea typeface="+mn-ea"/>
                <a:cs typeface="Arial"/>
              </a:rPr>
              <a:t>L</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372904" marR="639127" lvl="1" indent="-257175" algn="l" defTabSz="914400" rtl="0" eaLnBrk="1" fontAlgn="auto" latinLnBrk="0" hangingPunct="1">
              <a:lnSpc>
                <a:spcPct val="100000"/>
              </a:lnSpc>
              <a:spcBef>
                <a:spcPts val="0"/>
              </a:spcBef>
              <a:spcAft>
                <a:spcPts val="0"/>
              </a:spcAft>
              <a:buClrTx/>
              <a:buSzTx/>
              <a:buFontTx/>
              <a:buChar char="•"/>
              <a:tabLst>
                <a:tab pos="372428" algn="l"/>
                <a:tab pos="372904" algn="l"/>
              </a:tabLst>
              <a:defRPr/>
            </a:pPr>
            <a:r>
              <a:rPr kumimoji="0" sz="1800" b="0" i="0" u="none" strike="noStrike" kern="1200" cap="none" spc="-60" normalizeH="0" baseline="0" noProof="0" dirty="0">
                <a:ln>
                  <a:noFill/>
                </a:ln>
                <a:solidFill>
                  <a:srgbClr val="001F5F"/>
                </a:solidFill>
                <a:effectLst/>
                <a:uLnTx/>
                <a:uFillTx/>
                <a:latin typeface="Arial"/>
                <a:ea typeface="+mn-ea"/>
                <a:cs typeface="Arial"/>
              </a:rPr>
              <a:t>non </a:t>
            </a:r>
            <a:r>
              <a:rPr kumimoji="0" sz="1800" b="0" i="0" u="none" strike="noStrike" kern="1200" cap="none" spc="-38" normalizeH="0" baseline="0" noProof="0" dirty="0">
                <a:ln>
                  <a:noFill/>
                </a:ln>
                <a:solidFill>
                  <a:srgbClr val="001F5F"/>
                </a:solidFill>
                <a:effectLst/>
                <a:uLnTx/>
                <a:uFillTx/>
                <a:latin typeface="Arial"/>
                <a:ea typeface="+mn-ea"/>
                <a:cs typeface="Arial"/>
              </a:rPr>
              <a:t>più </a:t>
            </a:r>
            <a:r>
              <a:rPr kumimoji="0" sz="1800" b="0" i="0" u="none" strike="noStrike" kern="1200" cap="none" spc="-26" normalizeH="0" baseline="0" noProof="0" dirty="0">
                <a:ln>
                  <a:noFill/>
                </a:ln>
                <a:solidFill>
                  <a:srgbClr val="001F5F"/>
                </a:solidFill>
                <a:effectLst/>
                <a:uLnTx/>
                <a:uFillTx/>
                <a:latin typeface="Arial"/>
                <a:ea typeface="+mn-ea"/>
                <a:cs typeface="Arial"/>
              </a:rPr>
              <a:t>di </a:t>
            </a:r>
            <a:r>
              <a:rPr kumimoji="0" sz="1800" b="0" i="0" u="none" strike="noStrike" kern="1200" cap="none" spc="-23" normalizeH="0" baseline="0" noProof="0" dirty="0">
                <a:ln>
                  <a:noFill/>
                </a:ln>
                <a:solidFill>
                  <a:srgbClr val="001F5F"/>
                </a:solidFill>
                <a:effectLst/>
                <a:uLnTx/>
                <a:uFillTx/>
                <a:latin typeface="Arial"/>
                <a:ea typeface="+mn-ea"/>
                <a:cs typeface="Arial"/>
              </a:rPr>
              <a:t>quattro</a:t>
            </a:r>
            <a:r>
              <a:rPr kumimoji="0" sz="1800" b="0" i="0" u="none" strike="noStrike" kern="1200" cap="none" spc="-349" normalizeH="0" baseline="0" noProof="0" dirty="0">
                <a:ln>
                  <a:noFill/>
                </a:ln>
                <a:solidFill>
                  <a:srgbClr val="001F5F"/>
                </a:solidFill>
                <a:effectLst/>
                <a:uLnTx/>
                <a:uFillTx/>
                <a:latin typeface="Arial"/>
                <a:ea typeface="+mn-ea"/>
                <a:cs typeface="Arial"/>
              </a:rPr>
              <a:t> </a:t>
            </a:r>
            <a:r>
              <a:rPr kumimoji="0" sz="1800" b="0" i="0" u="none" strike="noStrike" kern="1200" cap="none" spc="-71" normalizeH="0" baseline="0" noProof="0" dirty="0">
                <a:ln>
                  <a:noFill/>
                </a:ln>
                <a:solidFill>
                  <a:srgbClr val="001F5F"/>
                </a:solidFill>
                <a:effectLst/>
                <a:uLnTx/>
                <a:uFillTx/>
                <a:latin typeface="Arial"/>
                <a:ea typeface="+mn-ea"/>
                <a:cs typeface="Arial"/>
              </a:rPr>
              <a:t>manovre </a:t>
            </a:r>
            <a:r>
              <a:rPr kumimoji="0" sz="1800" b="0" i="0" u="none" strike="noStrike" kern="1200" cap="none" spc="-83" normalizeH="0" baseline="0" noProof="0" dirty="0">
                <a:ln>
                  <a:noFill/>
                </a:ln>
                <a:solidFill>
                  <a:srgbClr val="001F5F"/>
                </a:solidFill>
                <a:effectLst/>
                <a:uLnTx/>
                <a:uFillTx/>
                <a:latin typeface="Arial"/>
                <a:ea typeface="+mn-ea"/>
                <a:cs typeface="Arial"/>
              </a:rPr>
              <a:t>consecutive  </a:t>
            </a:r>
            <a:r>
              <a:rPr kumimoji="0" sz="1800" b="0" i="0" u="none" strike="noStrike" kern="1200" cap="none" spc="-71" normalizeH="0" baseline="0" noProof="0" dirty="0">
                <a:ln>
                  <a:noFill/>
                </a:ln>
                <a:solidFill>
                  <a:srgbClr val="001F5F"/>
                </a:solidFill>
                <a:effectLst/>
                <a:uLnTx/>
                <a:uFillTx/>
                <a:latin typeface="Arial"/>
                <a:ea typeface="+mn-ea"/>
                <a:cs typeface="Arial"/>
              </a:rPr>
              <a:t>distanziate </a:t>
            </a:r>
            <a:r>
              <a:rPr kumimoji="0" sz="1800" b="0" i="0" u="none" strike="noStrike" kern="1200" cap="none" spc="-68" normalizeH="0" baseline="0" noProof="0" dirty="0">
                <a:ln>
                  <a:noFill/>
                </a:ln>
                <a:solidFill>
                  <a:srgbClr val="001F5F"/>
                </a:solidFill>
                <a:effectLst/>
                <a:uLnTx/>
                <a:uFillTx/>
                <a:latin typeface="Arial"/>
                <a:ea typeface="+mn-ea"/>
                <a:cs typeface="Arial"/>
              </a:rPr>
              <a:t>almeno </a:t>
            </a:r>
            <a:r>
              <a:rPr kumimoji="0" sz="1800" b="0" i="0" u="none" strike="noStrike" kern="1200" cap="none" spc="-26" normalizeH="0" baseline="0" noProof="0" dirty="0">
                <a:ln>
                  <a:noFill/>
                </a:ln>
                <a:solidFill>
                  <a:srgbClr val="001F5F"/>
                </a:solidFill>
                <a:effectLst/>
                <a:uLnTx/>
                <a:uFillTx/>
                <a:latin typeface="Arial"/>
                <a:ea typeface="+mn-ea"/>
                <a:cs typeface="Arial"/>
              </a:rPr>
              <a:t>di </a:t>
            </a:r>
            <a:r>
              <a:rPr kumimoji="0" sz="1800" b="0" i="0" u="none" strike="noStrike" kern="1200" cap="none" spc="-90" normalizeH="0" baseline="0" noProof="0" dirty="0">
                <a:ln>
                  <a:noFill/>
                </a:ln>
                <a:solidFill>
                  <a:srgbClr val="001F5F"/>
                </a:solidFill>
                <a:effectLst/>
                <a:uLnTx/>
                <a:uFillTx/>
                <a:latin typeface="Arial"/>
                <a:ea typeface="+mn-ea"/>
                <a:cs typeface="Arial"/>
              </a:rPr>
              <a:t>1</a:t>
            </a:r>
            <a:r>
              <a:rPr kumimoji="0" sz="1800" b="0" i="0" u="none" strike="noStrike" kern="1200" cap="none" spc="-236" normalizeH="0" baseline="0" noProof="0" dirty="0">
                <a:ln>
                  <a:noFill/>
                </a:ln>
                <a:solidFill>
                  <a:srgbClr val="001F5F"/>
                </a:solidFill>
                <a:effectLst/>
                <a:uLnTx/>
                <a:uFillTx/>
                <a:latin typeface="Arial"/>
                <a:ea typeface="+mn-ea"/>
                <a:cs typeface="Arial"/>
              </a:rPr>
              <a:t> </a:t>
            </a:r>
            <a:r>
              <a:rPr kumimoji="0" sz="1800" b="0" i="0" u="none" strike="noStrike" kern="1200" cap="none" spc="-23" normalizeH="0" baseline="0" noProof="0" dirty="0">
                <a:ln>
                  <a:noFill/>
                </a:ln>
                <a:solidFill>
                  <a:srgbClr val="001F5F"/>
                </a:solidFill>
                <a:effectLst/>
                <a:uLnTx/>
                <a:uFillTx/>
                <a:latin typeface="Arial"/>
                <a:ea typeface="+mn-ea"/>
                <a:cs typeface="Arial"/>
              </a:rPr>
              <a:t>minuto</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9" name="object 9"/>
          <p:cNvSpPr/>
          <p:nvPr/>
        </p:nvSpPr>
        <p:spPr>
          <a:xfrm>
            <a:off x="2283821" y="4969657"/>
            <a:ext cx="4413885" cy="61436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txBox="1"/>
          <p:nvPr/>
        </p:nvSpPr>
        <p:spPr>
          <a:xfrm>
            <a:off x="1483112" y="5917859"/>
            <a:ext cx="6177776" cy="378950"/>
          </a:xfrm>
          <a:prstGeom prst="rect">
            <a:avLst/>
          </a:prstGeom>
          <a:solidFill>
            <a:schemeClr val="accent5">
              <a:lumMod val="50000"/>
            </a:schemeClr>
          </a:solidFill>
        </p:spPr>
        <p:txBody>
          <a:bodyPr vert="horz" wrap="square" lIns="0" tIns="9525" rIns="0" bIns="0" rtlCol="0">
            <a:spAutoFit/>
          </a:bodyPr>
          <a:lstStyle/>
          <a:p>
            <a:pPr marL="9525" marR="0" lvl="0" algn="ctr" defTabSz="914400" rtl="0" eaLnBrk="1" fontAlgn="auto" latinLnBrk="0" hangingPunct="1">
              <a:lnSpc>
                <a:spcPct val="100000"/>
              </a:lnSpc>
              <a:spcBef>
                <a:spcPts val="75"/>
              </a:spcBef>
              <a:spcAft>
                <a:spcPts val="0"/>
              </a:spcAft>
              <a:buClrTx/>
              <a:buSzTx/>
              <a:tabLst>
                <a:tab pos="266224" algn="l"/>
                <a:tab pos="266700" algn="l"/>
              </a:tabLst>
              <a:defRPr/>
            </a:pPr>
            <a:r>
              <a:rPr kumimoji="0" sz="2400" b="0" i="0" u="none" strike="noStrike" kern="1200" cap="none" spc="-188" normalizeH="0" baseline="0" noProof="0" dirty="0">
                <a:ln>
                  <a:noFill/>
                </a:ln>
                <a:solidFill>
                  <a:schemeClr val="bg1"/>
                </a:solidFill>
                <a:effectLst/>
                <a:uLnTx/>
                <a:uFillTx/>
                <a:latin typeface="Arial"/>
                <a:ea typeface="+mn-ea"/>
                <a:cs typeface="Arial"/>
              </a:rPr>
              <a:t>VC: </a:t>
            </a:r>
            <a:r>
              <a:rPr kumimoji="0" sz="2400" b="0" i="0" u="none" strike="noStrike" kern="1200" cap="none" spc="-64" normalizeH="0" baseline="0" noProof="0" dirty="0">
                <a:ln>
                  <a:noFill/>
                </a:ln>
                <a:solidFill>
                  <a:schemeClr val="bg1"/>
                </a:solidFill>
                <a:effectLst/>
                <a:uLnTx/>
                <a:uFillTx/>
                <a:latin typeface="Arial"/>
                <a:ea typeface="+mn-ea"/>
                <a:cs typeface="Arial"/>
              </a:rPr>
              <a:t>la </a:t>
            </a:r>
            <a:r>
              <a:rPr kumimoji="0" sz="2400" b="0" i="0" u="none" strike="noStrike" kern="1200" cap="none" spc="-45" normalizeH="0" baseline="0" noProof="0" dirty="0">
                <a:ln>
                  <a:noFill/>
                </a:ln>
                <a:solidFill>
                  <a:schemeClr val="bg1"/>
                </a:solidFill>
                <a:effectLst/>
                <a:uLnTx/>
                <a:uFillTx/>
                <a:latin typeface="Arial"/>
                <a:ea typeface="+mn-ea"/>
                <a:cs typeface="Arial"/>
              </a:rPr>
              <a:t>migliore </a:t>
            </a:r>
            <a:r>
              <a:rPr kumimoji="0" sz="2400" b="0" i="0" u="none" strike="noStrike" kern="1200" cap="none" spc="-53" normalizeH="0" baseline="0" noProof="0" dirty="0">
                <a:ln>
                  <a:noFill/>
                </a:ln>
                <a:solidFill>
                  <a:schemeClr val="bg1"/>
                </a:solidFill>
                <a:effectLst/>
                <a:uLnTx/>
                <a:uFillTx/>
                <a:latin typeface="Arial"/>
                <a:ea typeface="+mn-ea"/>
                <a:cs typeface="Arial"/>
              </a:rPr>
              <a:t>delle </a:t>
            </a:r>
            <a:r>
              <a:rPr kumimoji="0" sz="2400" b="0" i="0" u="none" strike="noStrike" kern="1200" cap="none" spc="-4" normalizeH="0" baseline="0" noProof="0" dirty="0">
                <a:ln>
                  <a:noFill/>
                </a:ln>
                <a:solidFill>
                  <a:schemeClr val="bg1"/>
                </a:solidFill>
                <a:effectLst/>
                <a:uLnTx/>
                <a:uFillTx/>
                <a:latin typeface="Arial"/>
                <a:ea typeface="+mn-ea"/>
                <a:cs typeface="Arial"/>
              </a:rPr>
              <a:t>tre </a:t>
            </a:r>
            <a:r>
              <a:rPr kumimoji="0" sz="2400" b="0" i="0" u="none" strike="noStrike" kern="1200" cap="none" spc="-71" normalizeH="0" baseline="0" noProof="0" dirty="0" err="1">
                <a:ln>
                  <a:noFill/>
                </a:ln>
                <a:solidFill>
                  <a:schemeClr val="bg1"/>
                </a:solidFill>
                <a:effectLst/>
                <a:uLnTx/>
                <a:uFillTx/>
                <a:latin typeface="Arial"/>
                <a:ea typeface="+mn-ea"/>
                <a:cs typeface="Arial"/>
              </a:rPr>
              <a:t>manovre</a:t>
            </a:r>
            <a:r>
              <a:rPr kumimoji="0" sz="2400" b="0" i="0" u="none" strike="noStrike" kern="1200" cap="none" spc="-259" normalizeH="0" baseline="0" noProof="0" dirty="0">
                <a:ln>
                  <a:noFill/>
                </a:ln>
                <a:solidFill>
                  <a:schemeClr val="bg1"/>
                </a:solidFill>
                <a:effectLst/>
                <a:uLnTx/>
                <a:uFillTx/>
                <a:latin typeface="Arial"/>
                <a:ea typeface="+mn-ea"/>
                <a:cs typeface="Arial"/>
              </a:rPr>
              <a:t> </a:t>
            </a:r>
            <a:r>
              <a:rPr kumimoji="0" sz="2400" b="0" i="0" u="none" strike="noStrike" kern="1200" cap="none" spc="-53" normalizeH="0" baseline="0" noProof="0" dirty="0" err="1">
                <a:ln>
                  <a:noFill/>
                </a:ln>
                <a:solidFill>
                  <a:schemeClr val="bg1"/>
                </a:solidFill>
                <a:effectLst/>
                <a:uLnTx/>
                <a:uFillTx/>
                <a:latin typeface="Arial"/>
                <a:ea typeface="+mn-ea"/>
                <a:cs typeface="Arial"/>
              </a:rPr>
              <a:t>accettabili</a:t>
            </a:r>
            <a:endParaRPr kumimoji="0" sz="2400" b="0" i="0" u="none" strike="noStrike" kern="1200" cap="none" spc="0" normalizeH="0" baseline="0" noProof="0" dirty="0">
              <a:ln>
                <a:noFill/>
              </a:ln>
              <a:solidFill>
                <a:schemeClr val="bg1"/>
              </a:solidFill>
              <a:effectLst/>
              <a:uLnTx/>
              <a:uFillTx/>
              <a:latin typeface="Arial"/>
              <a:ea typeface="+mn-ea"/>
              <a:cs typeface="Arial"/>
            </a:endParaRPr>
          </a:p>
        </p:txBody>
      </p:sp>
      <p:sp>
        <p:nvSpPr>
          <p:cNvPr id="12" name="CasellaDiTesto 11">
            <a:extLst>
              <a:ext uri="{FF2B5EF4-FFF2-40B4-BE49-F238E27FC236}">
                <a16:creationId xmlns:a16="http://schemas.microsoft.com/office/drawing/2014/main" id="{1F55685D-ACE5-49A5-BF6E-7FFC920A75D8}"/>
              </a:ext>
            </a:extLst>
          </p:cNvPr>
          <p:cNvSpPr txBox="1"/>
          <p:nvPr/>
        </p:nvSpPr>
        <p:spPr>
          <a:xfrm>
            <a:off x="3949763" y="1577969"/>
            <a:ext cx="37227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rPr>
              <a:t>Accettabilità della manovra</a:t>
            </a:r>
          </a:p>
        </p:txBody>
      </p:sp>
      <p:sp>
        <p:nvSpPr>
          <p:cNvPr id="5" name="CasellaDiTesto 4">
            <a:extLst>
              <a:ext uri="{FF2B5EF4-FFF2-40B4-BE49-F238E27FC236}">
                <a16:creationId xmlns:a16="http://schemas.microsoft.com/office/drawing/2014/main" id="{9FC6D2BD-C358-47A7-8A0A-148EFCF6744C}"/>
              </a:ext>
            </a:extLst>
          </p:cNvPr>
          <p:cNvSpPr txBox="1"/>
          <p:nvPr/>
        </p:nvSpPr>
        <p:spPr>
          <a:xfrm>
            <a:off x="2858814" y="264223"/>
            <a:ext cx="3426372" cy="523220"/>
          </a:xfrm>
          <a:prstGeom prst="rect">
            <a:avLst/>
          </a:prstGeom>
          <a:solidFill>
            <a:schemeClr val="accent5">
              <a:lumMod val="50000"/>
            </a:schemeClr>
          </a:solidFill>
        </p:spPr>
        <p:txBody>
          <a:bodyPr wrap="square" rtlCol="0">
            <a:spAutoFit/>
          </a:bodyPr>
          <a:lstStyle/>
          <a:p>
            <a:pPr algn="ctr"/>
            <a:r>
              <a:rPr lang="it-IT" sz="2800" b="1" dirty="0">
                <a:solidFill>
                  <a:schemeClr val="bg1"/>
                </a:solidFill>
              </a:rPr>
              <a:t>Spirometria</a:t>
            </a:r>
            <a:r>
              <a:rPr lang="it-IT" sz="2800" b="1" dirty="0"/>
              <a:t> </a:t>
            </a:r>
            <a:r>
              <a:rPr lang="it-IT" sz="2800" b="1" dirty="0">
                <a:solidFill>
                  <a:schemeClr val="bg1"/>
                </a:solidFill>
              </a:rPr>
              <a:t>lenta</a:t>
            </a:r>
          </a:p>
        </p:txBody>
      </p:sp>
      <p:pic>
        <p:nvPicPr>
          <p:cNvPr id="13" name="Immagine 12">
            <a:extLst>
              <a:ext uri="{FF2B5EF4-FFF2-40B4-BE49-F238E27FC236}">
                <a16:creationId xmlns:a16="http://schemas.microsoft.com/office/drawing/2014/main" id="{274B3AB0-9BAB-4810-AF53-D38BB7F3F59E}"/>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152292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3B3F7F-B8A5-4121-98CB-80FE0F063A40}"/>
              </a:ext>
            </a:extLst>
          </p:cNvPr>
          <p:cNvSpPr>
            <a:spLocks noGrp="1"/>
          </p:cNvSpPr>
          <p:nvPr>
            <p:ph type="ctrTitle"/>
          </p:nvPr>
        </p:nvSpPr>
        <p:spPr>
          <a:solidFill>
            <a:schemeClr val="accent5">
              <a:lumMod val="50000"/>
            </a:schemeClr>
          </a:solidFill>
        </p:spPr>
        <p:txBody>
          <a:bodyPr/>
          <a:lstStyle/>
          <a:p>
            <a:r>
              <a:rPr lang="it-IT" dirty="0">
                <a:solidFill>
                  <a:schemeClr val="bg1"/>
                </a:solidFill>
              </a:rPr>
              <a:t>Criteri di accettabilità e riproducibilità nella manovra forzata</a:t>
            </a:r>
          </a:p>
        </p:txBody>
      </p:sp>
    </p:spTree>
    <p:extLst>
      <p:ext uri="{BB962C8B-B14F-4D97-AF65-F5344CB8AC3E}">
        <p14:creationId xmlns:p14="http://schemas.microsoft.com/office/powerpoint/2010/main" val="2491544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asellaDiTesto 2"/>
          <p:cNvSpPr txBox="1">
            <a:spLocks noChangeArrowheads="1"/>
          </p:cNvSpPr>
          <p:nvPr/>
        </p:nvSpPr>
        <p:spPr bwMode="auto">
          <a:xfrm>
            <a:off x="2568575" y="292101"/>
            <a:ext cx="4348162" cy="647700"/>
          </a:xfrm>
          <a:prstGeom prst="rect">
            <a:avLst/>
          </a:prstGeom>
          <a:solidFill>
            <a:schemeClr val="accent5">
              <a:lumMod val="50000"/>
            </a:schemeClr>
          </a:solid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it-IT" altLang="it-IT" sz="3600" b="1" dirty="0">
                <a:solidFill>
                  <a:schemeClr val="bg1"/>
                </a:solidFill>
              </a:rPr>
              <a:t>PARTENZA ESPLOSIVA</a:t>
            </a:r>
          </a:p>
        </p:txBody>
      </p:sp>
      <p:pic>
        <p:nvPicPr>
          <p:cNvPr id="5" name="Segnaposto contenuto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2328863"/>
            <a:ext cx="19558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a:spLocks noChangeArrowheads="1"/>
          </p:cNvSpPr>
          <p:nvPr/>
        </p:nvSpPr>
        <p:spPr bwMode="auto">
          <a:xfrm>
            <a:off x="1315844" y="1081088"/>
            <a:ext cx="6680200" cy="738187"/>
          </a:xfrm>
          <a:prstGeom prst="rect">
            <a:avLst/>
          </a:prstGeom>
          <a:solidFill>
            <a:schemeClr val="accent5">
              <a:lumMod val="50000"/>
            </a:schemeClr>
          </a:solid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it-IT" altLang="it-IT" sz="2100" b="1" dirty="0">
                <a:solidFill>
                  <a:schemeClr val="bg1"/>
                </a:solidFill>
              </a:rPr>
              <a:t>LA CURVA F/V DEVE CRESCERE IN MODO RAPIDO CON PEF</a:t>
            </a:r>
          </a:p>
          <a:p>
            <a:pPr fontAlgn="base">
              <a:spcBef>
                <a:spcPct val="0"/>
              </a:spcBef>
              <a:spcAft>
                <a:spcPct val="0"/>
              </a:spcAft>
            </a:pPr>
            <a:r>
              <a:rPr lang="it-IT" altLang="it-IT" sz="2100" b="1" dirty="0">
                <a:solidFill>
                  <a:schemeClr val="bg1"/>
                </a:solidFill>
              </a:rPr>
              <a:t>BEN INDIVIDUABILE, APPUNTITO E NON ARROTONDATO</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6525" y="2544763"/>
            <a:ext cx="190341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a:spLocks noChangeArrowheads="1"/>
          </p:cNvSpPr>
          <p:nvPr/>
        </p:nvSpPr>
        <p:spPr bwMode="auto">
          <a:xfrm>
            <a:off x="2878138" y="3178175"/>
            <a:ext cx="61118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it-IT" altLang="it-IT" sz="4500" b="1">
                <a:solidFill>
                  <a:srgbClr val="C00000"/>
                </a:solidFill>
              </a:rPr>
              <a:t>SI</a:t>
            </a:r>
          </a:p>
        </p:txBody>
      </p:sp>
      <p:sp>
        <p:nvSpPr>
          <p:cNvPr id="9" name="CasellaDiTesto 8"/>
          <p:cNvSpPr txBox="1">
            <a:spLocks noChangeArrowheads="1"/>
          </p:cNvSpPr>
          <p:nvPr/>
        </p:nvSpPr>
        <p:spPr bwMode="auto">
          <a:xfrm>
            <a:off x="6735763" y="3117850"/>
            <a:ext cx="95408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it-IT" altLang="it-IT" sz="4500" b="1">
                <a:solidFill>
                  <a:prstClr val="black"/>
                </a:solidFill>
              </a:rPr>
              <a:t>NO</a:t>
            </a:r>
          </a:p>
        </p:txBody>
      </p:sp>
      <p:pic>
        <p:nvPicPr>
          <p:cNvPr id="11" name="Immagine 10">
            <a:extLst>
              <a:ext uri="{FF2B5EF4-FFF2-40B4-BE49-F238E27FC236}">
                <a16:creationId xmlns:a16="http://schemas.microsoft.com/office/drawing/2014/main" id="{08BFBF7D-FE88-4849-B175-8FE57AE39995}"/>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16405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asellaDiTesto 1"/>
          <p:cNvSpPr txBox="1">
            <a:spLocks noChangeArrowheads="1"/>
          </p:cNvSpPr>
          <p:nvPr/>
        </p:nvSpPr>
        <p:spPr bwMode="auto">
          <a:xfrm>
            <a:off x="2668587" y="293687"/>
            <a:ext cx="3806825" cy="600075"/>
          </a:xfrm>
          <a:prstGeom prst="rect">
            <a:avLst/>
          </a:prstGeom>
          <a:solidFill>
            <a:schemeClr val="accent5">
              <a:lumMod val="50000"/>
            </a:schemeClr>
          </a:solid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it-IT" altLang="it-IT" sz="3300" b="1" dirty="0">
                <a:solidFill>
                  <a:schemeClr val="bg1"/>
                </a:solidFill>
              </a:rPr>
              <a:t>CRITERI DI FINE TEST</a:t>
            </a:r>
          </a:p>
        </p:txBody>
      </p:sp>
      <p:pic>
        <p:nvPicPr>
          <p:cNvPr id="75778"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01813"/>
            <a:ext cx="3484563"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Immagine 3"/>
          <p:cNvPicPr>
            <a:picLocks noChangeAspect="1"/>
          </p:cNvPicPr>
          <p:nvPr/>
        </p:nvPicPr>
        <p:blipFill rotWithShape="1">
          <a:blip r:embed="rId3">
            <a:extLst>
              <a:ext uri="{28A0092B-C50C-407E-A947-70E740481C1C}">
                <a14:useLocalDpi xmlns:a14="http://schemas.microsoft.com/office/drawing/2010/main" val="0"/>
              </a:ext>
            </a:extLst>
          </a:blip>
          <a:srcRect b="54254"/>
          <a:stretch/>
        </p:blipFill>
        <p:spPr bwMode="auto">
          <a:xfrm>
            <a:off x="3376677" y="1222375"/>
            <a:ext cx="576732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2093913" y="3328988"/>
            <a:ext cx="454025" cy="54451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50">
              <a:solidFill>
                <a:prstClr val="white"/>
              </a:solidFill>
            </a:endParaRPr>
          </a:p>
        </p:txBody>
      </p:sp>
      <p:sp>
        <p:nvSpPr>
          <p:cNvPr id="7" name="CasellaDiTesto 6"/>
          <p:cNvSpPr txBox="1">
            <a:spLocks noChangeArrowheads="1"/>
          </p:cNvSpPr>
          <p:nvPr/>
        </p:nvSpPr>
        <p:spPr bwMode="auto">
          <a:xfrm>
            <a:off x="4571999" y="5450681"/>
            <a:ext cx="3162300" cy="369887"/>
          </a:xfrm>
          <a:prstGeom prst="rect">
            <a:avLst/>
          </a:prstGeom>
          <a:solidFill>
            <a:schemeClr val="accent5">
              <a:lumMod val="50000"/>
            </a:schemeClr>
          </a:solid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it-IT" altLang="it-IT" b="1" dirty="0">
                <a:solidFill>
                  <a:schemeClr val="bg1"/>
                </a:solidFill>
              </a:rPr>
              <a:t>TEMPO DI ESPIRAZIONE &gt; 6 sec</a:t>
            </a:r>
          </a:p>
        </p:txBody>
      </p:sp>
      <p:sp>
        <p:nvSpPr>
          <p:cNvPr id="8" name="CasellaDiTesto 7"/>
          <p:cNvSpPr txBox="1">
            <a:spLocks noChangeArrowheads="1"/>
          </p:cNvSpPr>
          <p:nvPr/>
        </p:nvSpPr>
        <p:spPr bwMode="auto">
          <a:xfrm>
            <a:off x="2276475" y="2887663"/>
            <a:ext cx="1766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it-IT" altLang="it-IT" b="1" dirty="0">
                <a:solidFill>
                  <a:prstClr val="black"/>
                </a:solidFill>
              </a:rPr>
              <a:t>PLATEAU &gt; 1 SEC</a:t>
            </a:r>
          </a:p>
        </p:txBody>
      </p:sp>
      <p:pic>
        <p:nvPicPr>
          <p:cNvPr id="10" name="Immagine 9">
            <a:extLst>
              <a:ext uri="{FF2B5EF4-FFF2-40B4-BE49-F238E27FC236}">
                <a16:creationId xmlns:a16="http://schemas.microsoft.com/office/drawing/2014/main" id="{93EEF983-BBBC-4132-BA34-11687D52105E}"/>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9222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37160" y="1407230"/>
            <a:ext cx="8869680" cy="646331"/>
          </a:xfrm>
          <a:prstGeom prst="rect">
            <a:avLst/>
          </a:prstGeom>
          <a:solidFill>
            <a:schemeClr val="accent5">
              <a:lumMod val="50000"/>
            </a:schemeClr>
          </a:solidFill>
        </p:spPr>
        <p:txBody>
          <a:bodyPr wrap="square" rtlCol="0">
            <a:spAutoFit/>
          </a:bodyPr>
          <a:lstStyle/>
          <a:p>
            <a:pPr algn="ctr"/>
            <a:r>
              <a:rPr lang="it-IT" sz="3600" dirty="0">
                <a:solidFill>
                  <a:schemeClr val="bg1"/>
                </a:solidFill>
              </a:rPr>
              <a:t>La spirometria semplice consta di 2 manovre:</a:t>
            </a:r>
          </a:p>
        </p:txBody>
      </p:sp>
      <p:sp>
        <p:nvSpPr>
          <p:cNvPr id="6" name="CasellaDiTesto 5"/>
          <p:cNvSpPr txBox="1"/>
          <p:nvPr/>
        </p:nvSpPr>
        <p:spPr>
          <a:xfrm>
            <a:off x="274320" y="3569419"/>
            <a:ext cx="8869680" cy="1446550"/>
          </a:xfrm>
          <a:prstGeom prst="rect">
            <a:avLst/>
          </a:prstGeom>
          <a:solidFill>
            <a:schemeClr val="accent5">
              <a:lumMod val="50000"/>
            </a:schemeClr>
          </a:solidFill>
        </p:spPr>
        <p:txBody>
          <a:bodyPr wrap="square" rtlCol="0">
            <a:spAutoFit/>
          </a:bodyPr>
          <a:lstStyle/>
          <a:p>
            <a:pPr marL="285750" indent="-285750">
              <a:buFont typeface="Arial" panose="020B0604020202020204" pitchFamily="34" charset="0"/>
              <a:buChar char="•"/>
            </a:pPr>
            <a:r>
              <a:rPr lang="it-IT" sz="4400" dirty="0">
                <a:solidFill>
                  <a:schemeClr val="bg1"/>
                </a:solidFill>
              </a:rPr>
              <a:t>Spirometria lenta </a:t>
            </a:r>
            <a:r>
              <a:rPr lang="it-IT" sz="2400" dirty="0">
                <a:solidFill>
                  <a:schemeClr val="bg1"/>
                </a:solidFill>
              </a:rPr>
              <a:t>(</a:t>
            </a:r>
            <a:r>
              <a:rPr lang="it-IT" sz="2400" b="1" dirty="0">
                <a:solidFill>
                  <a:schemeClr val="bg1"/>
                </a:solidFill>
              </a:rPr>
              <a:t>per misurare i volumi polmonari)</a:t>
            </a:r>
            <a:endParaRPr lang="it-IT" sz="4400" b="1" dirty="0">
              <a:solidFill>
                <a:schemeClr val="bg1"/>
              </a:solidFill>
            </a:endParaRPr>
          </a:p>
          <a:p>
            <a:pPr marL="285750" indent="-285750">
              <a:buFont typeface="Arial" panose="020B0604020202020204" pitchFamily="34" charset="0"/>
              <a:buChar char="•"/>
            </a:pPr>
            <a:r>
              <a:rPr lang="it-IT" sz="4400" dirty="0">
                <a:solidFill>
                  <a:schemeClr val="bg1"/>
                </a:solidFill>
              </a:rPr>
              <a:t>Spirometria forzata </a:t>
            </a:r>
            <a:r>
              <a:rPr lang="it-IT" sz="2400" b="1" dirty="0">
                <a:solidFill>
                  <a:schemeClr val="bg1"/>
                </a:solidFill>
              </a:rPr>
              <a:t>(per misurare i flussi)</a:t>
            </a:r>
          </a:p>
        </p:txBody>
      </p:sp>
      <p:pic>
        <p:nvPicPr>
          <p:cNvPr id="7" name="Immagine 6">
            <a:extLst>
              <a:ext uri="{FF2B5EF4-FFF2-40B4-BE49-F238E27FC236}">
                <a16:creationId xmlns:a16="http://schemas.microsoft.com/office/drawing/2014/main" id="{B27BF772-CCB8-47D4-9B12-AD8E306F8C3A}"/>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54450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70000" y="2032000"/>
            <a:ext cx="2901950" cy="396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2" name="Immagine 4"/>
          <p:cNvPicPr>
            <a:picLocks noChangeAspect="1"/>
          </p:cNvPicPr>
          <p:nvPr/>
        </p:nvPicPr>
        <p:blipFill rotWithShape="1">
          <a:blip r:embed="rId4">
            <a:extLst>
              <a:ext uri="{28A0092B-C50C-407E-A947-70E740481C1C}">
                <a14:useLocalDpi xmlns:a14="http://schemas.microsoft.com/office/drawing/2010/main" val="0"/>
              </a:ext>
            </a:extLst>
          </a:blip>
          <a:srcRect t="23259" b="51352"/>
          <a:stretch/>
        </p:blipFill>
        <p:spPr bwMode="auto">
          <a:xfrm>
            <a:off x="5186363" y="2111064"/>
            <a:ext cx="3650596" cy="11663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6803" name="CasellaDiTesto 5"/>
          <p:cNvSpPr txBox="1">
            <a:spLocks noChangeArrowheads="1"/>
          </p:cNvSpPr>
          <p:nvPr/>
        </p:nvSpPr>
        <p:spPr bwMode="auto">
          <a:xfrm>
            <a:off x="662809" y="385763"/>
            <a:ext cx="7564438" cy="415925"/>
          </a:xfrm>
          <a:prstGeom prst="rect">
            <a:avLst/>
          </a:prstGeom>
          <a:solidFill>
            <a:schemeClr val="accent5">
              <a:lumMod val="50000"/>
            </a:schemeClr>
          </a:solid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it-IT" altLang="it-IT" sz="2100" b="1" dirty="0">
                <a:solidFill>
                  <a:schemeClr val="bg1"/>
                </a:solidFill>
              </a:rPr>
              <a:t>CRITERI DI INIZIO E FINE TEST ACCETTABILI IN OSTRUZIONE GRAVE</a:t>
            </a:r>
          </a:p>
        </p:txBody>
      </p:sp>
      <p:sp>
        <p:nvSpPr>
          <p:cNvPr id="76805" name="CasellaDiTesto 7"/>
          <p:cNvSpPr txBox="1">
            <a:spLocks noChangeArrowheads="1"/>
          </p:cNvSpPr>
          <p:nvPr/>
        </p:nvSpPr>
        <p:spPr bwMode="auto">
          <a:xfrm>
            <a:off x="2184400" y="4800600"/>
            <a:ext cx="254476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it-IT" altLang="it-IT" sz="2100" b="1">
                <a:solidFill>
                  <a:srgbClr val="C00000"/>
                </a:solidFill>
              </a:rPr>
              <a:t>Tempo di espirazione</a:t>
            </a:r>
          </a:p>
        </p:txBody>
      </p:sp>
      <p:cxnSp>
        <p:nvCxnSpPr>
          <p:cNvPr id="12" name="Connettore 2 11"/>
          <p:cNvCxnSpPr/>
          <p:nvPr/>
        </p:nvCxnSpPr>
        <p:spPr>
          <a:xfrm flipH="1">
            <a:off x="2384425" y="3992563"/>
            <a:ext cx="642938" cy="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6807" name="CasellaDiTesto 12"/>
          <p:cNvSpPr txBox="1">
            <a:spLocks noChangeArrowheads="1"/>
          </p:cNvSpPr>
          <p:nvPr/>
        </p:nvSpPr>
        <p:spPr bwMode="auto">
          <a:xfrm>
            <a:off x="3117850" y="3862388"/>
            <a:ext cx="18367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it-IT" altLang="it-IT" sz="2100" b="1">
                <a:solidFill>
                  <a:srgbClr val="C00000"/>
                </a:solidFill>
              </a:rPr>
              <a:t>Plateau &gt; 1 sec</a:t>
            </a:r>
          </a:p>
        </p:txBody>
      </p:sp>
      <p:pic>
        <p:nvPicPr>
          <p:cNvPr id="76808" name="Immagin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6475" y="2530475"/>
            <a:ext cx="14065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ttore 2 15"/>
          <p:cNvCxnSpPr/>
          <p:nvPr/>
        </p:nvCxnSpPr>
        <p:spPr>
          <a:xfrm>
            <a:off x="4641850" y="2827338"/>
            <a:ext cx="6350" cy="625475"/>
          </a:xfrm>
          <a:prstGeom prst="straightConnector1">
            <a:avLst/>
          </a:prstGeom>
          <a:ln w="3492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810" name="CasellaDiTesto 16"/>
          <p:cNvSpPr txBox="1">
            <a:spLocks noChangeArrowheads="1"/>
          </p:cNvSpPr>
          <p:nvPr/>
        </p:nvSpPr>
        <p:spPr bwMode="auto">
          <a:xfrm>
            <a:off x="4310063" y="2441575"/>
            <a:ext cx="73818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it-IT" altLang="it-IT" sz="2100" b="1">
                <a:solidFill>
                  <a:srgbClr val="C00000"/>
                </a:solidFill>
              </a:rPr>
              <a:t>2 sec</a:t>
            </a:r>
          </a:p>
        </p:txBody>
      </p:sp>
      <p:cxnSp>
        <p:nvCxnSpPr>
          <p:cNvPr id="3" name="Connettore 2 2"/>
          <p:cNvCxnSpPr/>
          <p:nvPr/>
        </p:nvCxnSpPr>
        <p:spPr>
          <a:xfrm flipV="1">
            <a:off x="1073150" y="3717925"/>
            <a:ext cx="503238" cy="6350"/>
          </a:xfrm>
          <a:prstGeom prst="straightConnector1">
            <a:avLst/>
          </a:prstGeom>
          <a:ln w="412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6812" name="CasellaDiTesto 8"/>
          <p:cNvSpPr txBox="1">
            <a:spLocks noChangeArrowheads="1"/>
          </p:cNvSpPr>
          <p:nvPr/>
        </p:nvSpPr>
        <p:spPr bwMode="auto">
          <a:xfrm>
            <a:off x="47625" y="4030663"/>
            <a:ext cx="15700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it-IT" altLang="it-IT" sz="2100" b="1">
                <a:solidFill>
                  <a:srgbClr val="002060"/>
                </a:solidFill>
              </a:rPr>
              <a:t>Salita rapida</a:t>
            </a:r>
          </a:p>
        </p:txBody>
      </p:sp>
      <p:cxnSp>
        <p:nvCxnSpPr>
          <p:cNvPr id="15" name="Connettore 2 14"/>
          <p:cNvCxnSpPr/>
          <p:nvPr/>
        </p:nvCxnSpPr>
        <p:spPr>
          <a:xfrm flipV="1">
            <a:off x="1174750" y="4106863"/>
            <a:ext cx="504825" cy="6350"/>
          </a:xfrm>
          <a:prstGeom prst="straightConnector1">
            <a:avLst/>
          </a:prstGeom>
          <a:ln w="412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6814" name="CasellaDiTesto 9"/>
          <p:cNvSpPr txBox="1">
            <a:spLocks noChangeArrowheads="1"/>
          </p:cNvSpPr>
          <p:nvPr/>
        </p:nvSpPr>
        <p:spPr bwMode="auto">
          <a:xfrm>
            <a:off x="390525" y="3024188"/>
            <a:ext cx="10318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it-IT" altLang="it-IT" sz="2100" b="1">
                <a:solidFill>
                  <a:srgbClr val="002060"/>
                </a:solidFill>
              </a:rPr>
              <a:t>Picco di</a:t>
            </a:r>
          </a:p>
          <a:p>
            <a:pPr fontAlgn="base">
              <a:spcBef>
                <a:spcPct val="0"/>
              </a:spcBef>
              <a:spcAft>
                <a:spcPct val="0"/>
              </a:spcAft>
            </a:pPr>
            <a:r>
              <a:rPr lang="it-IT" altLang="it-IT" sz="2100" b="1">
                <a:solidFill>
                  <a:srgbClr val="002060"/>
                </a:solidFill>
              </a:rPr>
              <a:t>flusso</a:t>
            </a:r>
          </a:p>
        </p:txBody>
      </p:sp>
      <p:sp>
        <p:nvSpPr>
          <p:cNvPr id="2" name="CasellaDiTesto 1">
            <a:extLst>
              <a:ext uri="{FF2B5EF4-FFF2-40B4-BE49-F238E27FC236}">
                <a16:creationId xmlns:a16="http://schemas.microsoft.com/office/drawing/2014/main" id="{CCEDCF80-35B3-4DE6-ABF9-E04DD7D747C3}"/>
              </a:ext>
            </a:extLst>
          </p:cNvPr>
          <p:cNvSpPr txBox="1"/>
          <p:nvPr/>
        </p:nvSpPr>
        <p:spPr>
          <a:xfrm>
            <a:off x="662809" y="950262"/>
            <a:ext cx="7755977" cy="646331"/>
          </a:xfrm>
          <a:prstGeom prst="rect">
            <a:avLst/>
          </a:prstGeom>
          <a:solidFill>
            <a:schemeClr val="accent5">
              <a:lumMod val="50000"/>
            </a:schemeClr>
          </a:solidFill>
          <a:ln>
            <a:solidFill>
              <a:schemeClr val="tx1"/>
            </a:solidFill>
          </a:ln>
        </p:spPr>
        <p:txBody>
          <a:bodyPr wrap="square" rtlCol="0">
            <a:spAutoFit/>
          </a:bodyPr>
          <a:lstStyle/>
          <a:p>
            <a:pPr lvl="0" algn="ctr"/>
            <a:r>
              <a:rPr lang="it-IT" b="1" dirty="0">
                <a:solidFill>
                  <a:schemeClr val="bg1"/>
                </a:solidFill>
              </a:rPr>
              <a:t>I criteri di accettabilità di inizio e fine test sono importanti sia nelle curve normali, ma soprattutto nelle curve patologiche</a:t>
            </a:r>
          </a:p>
        </p:txBody>
      </p:sp>
      <p:sp>
        <p:nvSpPr>
          <p:cNvPr id="4" name="CasellaDiTesto 3">
            <a:extLst>
              <a:ext uri="{FF2B5EF4-FFF2-40B4-BE49-F238E27FC236}">
                <a16:creationId xmlns:a16="http://schemas.microsoft.com/office/drawing/2014/main" id="{60E290C7-BF9B-472D-ADC8-F22EC20AA5FE}"/>
              </a:ext>
            </a:extLst>
          </p:cNvPr>
          <p:cNvSpPr txBox="1"/>
          <p:nvPr/>
        </p:nvSpPr>
        <p:spPr>
          <a:xfrm>
            <a:off x="47625" y="5963733"/>
            <a:ext cx="9096375" cy="923330"/>
          </a:xfrm>
          <a:prstGeom prst="rect">
            <a:avLst/>
          </a:prstGeom>
          <a:solidFill>
            <a:schemeClr val="tx2"/>
          </a:solidFill>
        </p:spPr>
        <p:txBody>
          <a:bodyPr wrap="square" rtlCol="0">
            <a:spAutoFit/>
          </a:bodyPr>
          <a:lstStyle/>
          <a:p>
            <a:pPr algn="ctr"/>
            <a:r>
              <a:rPr lang="it-IT" dirty="0" err="1">
                <a:solidFill>
                  <a:schemeClr val="bg1"/>
                </a:solidFill>
              </a:rPr>
              <a:t>n.b.</a:t>
            </a:r>
            <a:r>
              <a:rPr lang="it-IT" dirty="0">
                <a:solidFill>
                  <a:schemeClr val="bg1"/>
                </a:solidFill>
              </a:rPr>
              <a:t> nei pazienti con grave ostruzione la espirazione è così prolungata che la fase di plateau (assenza di flusso) è difficile da raggiungere ma è difficile che il paziente riesca a prolungare l’espirazione oltre i 10-12 sec </a:t>
            </a:r>
          </a:p>
        </p:txBody>
      </p:sp>
      <p:pic>
        <p:nvPicPr>
          <p:cNvPr id="18" name="Immagine 17">
            <a:extLst>
              <a:ext uri="{FF2B5EF4-FFF2-40B4-BE49-F238E27FC236}">
                <a16:creationId xmlns:a16="http://schemas.microsoft.com/office/drawing/2014/main" id="{A600BD88-1A42-451C-BF08-6EB64B9DEB12}"/>
              </a:ext>
            </a:extLst>
          </p:cNvPr>
          <p:cNvPicPr>
            <a:picLocks noChangeAspect="1"/>
          </p:cNvPicPr>
          <p:nvPr/>
        </p:nvPicPr>
        <p:blipFill>
          <a:blip r:embed="rId6">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76164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2"/>
          <p:cNvGrpSpPr>
            <a:grpSpLocks/>
          </p:cNvGrpSpPr>
          <p:nvPr/>
        </p:nvGrpSpPr>
        <p:grpSpPr bwMode="auto">
          <a:xfrm>
            <a:off x="571500" y="557213"/>
            <a:ext cx="7843838" cy="4586287"/>
            <a:chOff x="-3" y="-3"/>
            <a:chExt cx="2939" cy="3462"/>
          </a:xfrm>
        </p:grpSpPr>
        <p:grpSp>
          <p:nvGrpSpPr>
            <p:cNvPr id="72709" name="Group 3"/>
            <p:cNvGrpSpPr>
              <a:grpSpLocks/>
            </p:cNvGrpSpPr>
            <p:nvPr/>
          </p:nvGrpSpPr>
          <p:grpSpPr bwMode="auto">
            <a:xfrm>
              <a:off x="0" y="0"/>
              <a:ext cx="2933" cy="3456"/>
              <a:chOff x="0" y="0"/>
              <a:chExt cx="2933" cy="3456"/>
            </a:xfrm>
          </p:grpSpPr>
          <p:grpSp>
            <p:nvGrpSpPr>
              <p:cNvPr id="72711" name="Group 4"/>
              <p:cNvGrpSpPr>
                <a:grpSpLocks/>
              </p:cNvGrpSpPr>
              <p:nvPr/>
            </p:nvGrpSpPr>
            <p:grpSpPr bwMode="auto">
              <a:xfrm>
                <a:off x="0" y="0"/>
                <a:ext cx="1119" cy="480"/>
                <a:chOff x="0" y="0"/>
                <a:chExt cx="1119" cy="480"/>
              </a:xfrm>
            </p:grpSpPr>
            <p:sp>
              <p:nvSpPr>
                <p:cNvPr id="72745" name="Rectangle 5"/>
                <p:cNvSpPr>
                  <a:spLocks noChangeArrowheads="1"/>
                </p:cNvSpPr>
                <p:nvPr/>
              </p:nvSpPr>
              <p:spPr bwMode="auto">
                <a:xfrm>
                  <a:off x="28" y="75"/>
                  <a:ext cx="106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dirty="0">
                      <a:ln>
                        <a:noFill/>
                      </a:ln>
                      <a:solidFill>
                        <a:prstClr val="black"/>
                      </a:solidFill>
                      <a:effectLst/>
                      <a:uLnTx/>
                      <a:uFillTx/>
                      <a:latin typeface="Arial" panose="020B0604020202020204" pitchFamily="34" charset="0"/>
                      <a:ea typeface="+mn-ea"/>
                      <a:cs typeface="Tahoma" panose="020B0604030504040204" pitchFamily="34" charset="0"/>
                    </a:rPr>
                    <a:t>CRITERI DI ACCETTABILITA</a:t>
                  </a:r>
                  <a:r>
                    <a:rPr kumimoji="0" lang="en-US" altLang="it-IT" sz="1600" b="0" i="0" u="none" strike="noStrike" kern="1200" cap="none" spc="0" normalizeH="0" baseline="0" noProof="0" dirty="0">
                      <a:ln>
                        <a:noFill/>
                      </a:ln>
                      <a:solidFill>
                        <a:srgbClr val="FFFF00"/>
                      </a:solidFill>
                      <a:effectLst/>
                      <a:uLnTx/>
                      <a:uFillTx/>
                      <a:latin typeface="Arial" panose="020B0604020202020204" pitchFamily="34" charset="0"/>
                      <a:ea typeface="+mn-ea"/>
                      <a:cs typeface="Tahoma" panose="020B0604030504040204" pitchFamily="34" charset="0"/>
                    </a:rPr>
                    <a:t>’</a:t>
                  </a:r>
                  <a:endParaRPr kumimoji="0" lang="en-US" altLang="it-IT" sz="16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72746" name="Rectangle 6"/>
                <p:cNvSpPr>
                  <a:spLocks noChangeArrowheads="1"/>
                </p:cNvSpPr>
                <p:nvPr/>
              </p:nvSpPr>
              <p:spPr bwMode="auto">
                <a:xfrm>
                  <a:off x="0" y="0"/>
                  <a:ext cx="111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5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grpSp>
            <p:nvGrpSpPr>
              <p:cNvPr id="72712" name="Group 7"/>
              <p:cNvGrpSpPr>
                <a:grpSpLocks/>
              </p:cNvGrpSpPr>
              <p:nvPr/>
            </p:nvGrpSpPr>
            <p:grpSpPr bwMode="auto">
              <a:xfrm>
                <a:off x="1119" y="0"/>
                <a:ext cx="1814" cy="480"/>
                <a:chOff x="1119" y="0"/>
                <a:chExt cx="1814" cy="480"/>
              </a:xfrm>
            </p:grpSpPr>
            <p:sp>
              <p:nvSpPr>
                <p:cNvPr id="72743" name="Rectangle 8"/>
                <p:cNvSpPr>
                  <a:spLocks noChangeArrowheads="1"/>
                </p:cNvSpPr>
                <p:nvPr/>
              </p:nvSpPr>
              <p:spPr bwMode="auto">
                <a:xfrm>
                  <a:off x="1147" y="0"/>
                  <a:ext cx="17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CONTROLLO DI QUALITÀ</a:t>
                  </a:r>
                  <a:endParaRPr kumimoji="0" lang="en-US" altLang="it-IT"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744" name="Rectangle 9"/>
                <p:cNvSpPr>
                  <a:spLocks noChangeArrowheads="1"/>
                </p:cNvSpPr>
                <p:nvPr/>
              </p:nvSpPr>
              <p:spPr bwMode="auto">
                <a:xfrm>
                  <a:off x="1119" y="0"/>
                  <a:ext cx="181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5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grpSp>
            <p:nvGrpSpPr>
              <p:cNvPr id="72713" name="Group 10"/>
              <p:cNvGrpSpPr>
                <a:grpSpLocks/>
              </p:cNvGrpSpPr>
              <p:nvPr/>
            </p:nvGrpSpPr>
            <p:grpSpPr bwMode="auto">
              <a:xfrm>
                <a:off x="0" y="480"/>
                <a:ext cx="1119" cy="576"/>
                <a:chOff x="0" y="480"/>
                <a:chExt cx="1119" cy="576"/>
              </a:xfrm>
            </p:grpSpPr>
            <p:sp>
              <p:nvSpPr>
                <p:cNvPr id="72741" name="Rectangle 11"/>
                <p:cNvSpPr>
                  <a:spLocks noChangeArrowheads="1"/>
                </p:cNvSpPr>
                <p:nvPr/>
              </p:nvSpPr>
              <p:spPr bwMode="auto">
                <a:xfrm>
                  <a:off x="28" y="480"/>
                  <a:ext cx="106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Tahoma" panose="020B0604030504040204" pitchFamily="34" charset="0"/>
                    </a:rPr>
                    <a:t>Inizio</a:t>
                  </a:r>
                  <a:r>
                    <a:rPr kumimoji="0" lang="en-US" alt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Tahoma" panose="020B0604030504040204" pitchFamily="34" charset="0"/>
                    </a:rPr>
                    <a:t> </a:t>
                  </a:r>
                  <a:r>
                    <a:rPr kumimoji="0" lang="en-US" altLang="it-IT"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Tahoma" panose="020B0604030504040204" pitchFamily="34" charset="0"/>
                    </a:rPr>
                    <a:t>espirazione</a:t>
                  </a:r>
                  <a:r>
                    <a:rPr kumimoji="0" lang="en-US" alt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Tahoma" panose="020B0604030504040204" pitchFamily="34" charset="0"/>
                    </a:rPr>
                    <a:t> </a:t>
                  </a:r>
                  <a:endParaRPr kumimoji="0" lang="en-US" alt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Tahoma" panose="020B0604030504040204" pitchFamily="34" charset="0"/>
                    </a:rPr>
                    <a:t>senza </a:t>
                  </a:r>
                  <a:r>
                    <a:rPr kumimoji="0" lang="en-US" altLang="it-IT"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Tahoma" panose="020B0604030504040204" pitchFamily="34" charset="0"/>
                    </a:rPr>
                    <a:t>esitazioni</a:t>
                  </a:r>
                  <a:endParaRPr kumimoji="0" lang="en-US" alt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742" name="Rectangle 12"/>
                <p:cNvSpPr>
                  <a:spLocks noChangeArrowheads="1"/>
                </p:cNvSpPr>
                <p:nvPr/>
              </p:nvSpPr>
              <p:spPr bwMode="auto">
                <a:xfrm>
                  <a:off x="0" y="480"/>
                  <a:ext cx="1119"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5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grpSp>
            <p:nvGrpSpPr>
              <p:cNvPr id="72714" name="Group 13"/>
              <p:cNvGrpSpPr>
                <a:grpSpLocks/>
              </p:cNvGrpSpPr>
              <p:nvPr/>
            </p:nvGrpSpPr>
            <p:grpSpPr bwMode="auto">
              <a:xfrm>
                <a:off x="1119" y="480"/>
                <a:ext cx="1814" cy="576"/>
                <a:chOff x="1119" y="480"/>
                <a:chExt cx="1814" cy="576"/>
              </a:xfrm>
            </p:grpSpPr>
            <p:sp>
              <p:nvSpPr>
                <p:cNvPr id="72739" name="Rectangle 14"/>
                <p:cNvSpPr>
                  <a:spLocks noChangeArrowheads="1"/>
                </p:cNvSpPr>
                <p:nvPr/>
              </p:nvSpPr>
              <p:spPr bwMode="auto">
                <a:xfrm>
                  <a:off x="1147" y="480"/>
                  <a:ext cx="175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Tahoma" panose="020B0604030504040204" pitchFamily="34" charset="0"/>
                    </a:rPr>
                    <a:t>Volume </a:t>
                  </a:r>
                  <a:r>
                    <a:rPr kumimoji="0" lang="en-US" altLang="it-IT"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Tahoma" panose="020B0604030504040204" pitchFamily="34" charset="0"/>
                    </a:rPr>
                    <a:t>estrapolato</a:t>
                  </a:r>
                  <a:r>
                    <a:rPr kumimoji="0" lang="en-US" alt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Tahoma" panose="020B0604030504040204" pitchFamily="34" charset="0"/>
                    </a:rPr>
                    <a:t>&lt;5% dell’ FVC o di 150 ml***</a:t>
                  </a:r>
                  <a:endParaRPr kumimoji="0" lang="en-US" alt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it-IT"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72740" name="Rectangle 15"/>
                <p:cNvSpPr>
                  <a:spLocks noChangeArrowheads="1"/>
                </p:cNvSpPr>
                <p:nvPr/>
              </p:nvSpPr>
              <p:spPr bwMode="auto">
                <a:xfrm>
                  <a:off x="1119" y="480"/>
                  <a:ext cx="1814"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5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grpSp>
            <p:nvGrpSpPr>
              <p:cNvPr id="72715" name="Group 16"/>
              <p:cNvGrpSpPr>
                <a:grpSpLocks/>
              </p:cNvGrpSpPr>
              <p:nvPr/>
            </p:nvGrpSpPr>
            <p:grpSpPr bwMode="auto">
              <a:xfrm>
                <a:off x="0" y="1056"/>
                <a:ext cx="1119" cy="576"/>
                <a:chOff x="0" y="1056"/>
                <a:chExt cx="1119" cy="576"/>
              </a:xfrm>
            </p:grpSpPr>
            <p:sp>
              <p:nvSpPr>
                <p:cNvPr id="72737" name="Rectangle 17"/>
                <p:cNvSpPr>
                  <a:spLocks noChangeArrowheads="1"/>
                </p:cNvSpPr>
                <p:nvPr/>
              </p:nvSpPr>
              <p:spPr bwMode="auto">
                <a:xfrm>
                  <a:off x="28" y="1056"/>
                  <a:ext cx="106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Tahoma" panose="020B0604030504040204" pitchFamily="34" charset="0"/>
                    </a:rPr>
                    <a:t>Adeguato tempo di espirazione</a:t>
                  </a:r>
                  <a:endParaRPr kumimoji="0" lang="en-US" altLang="it-IT"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738" name="Rectangle 18"/>
                <p:cNvSpPr>
                  <a:spLocks noChangeArrowheads="1"/>
                </p:cNvSpPr>
                <p:nvPr/>
              </p:nvSpPr>
              <p:spPr bwMode="auto">
                <a:xfrm>
                  <a:off x="0" y="1056"/>
                  <a:ext cx="1119"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5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grpSp>
            <p:nvGrpSpPr>
              <p:cNvPr id="72716" name="Group 19"/>
              <p:cNvGrpSpPr>
                <a:grpSpLocks/>
              </p:cNvGrpSpPr>
              <p:nvPr/>
            </p:nvGrpSpPr>
            <p:grpSpPr bwMode="auto">
              <a:xfrm>
                <a:off x="1119" y="1056"/>
                <a:ext cx="1814" cy="576"/>
                <a:chOff x="1119" y="1056"/>
                <a:chExt cx="1814" cy="576"/>
              </a:xfrm>
            </p:grpSpPr>
            <p:sp>
              <p:nvSpPr>
                <p:cNvPr id="72735" name="Rectangle 20"/>
                <p:cNvSpPr>
                  <a:spLocks noChangeArrowheads="1"/>
                </p:cNvSpPr>
                <p:nvPr/>
              </p:nvSpPr>
              <p:spPr bwMode="auto">
                <a:xfrm>
                  <a:off x="1147" y="1056"/>
                  <a:ext cx="175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Tahoma" panose="020B0604030504040204" pitchFamily="34" charset="0"/>
                    </a:rPr>
                    <a:t>Espirazione</a:t>
                  </a:r>
                  <a:r>
                    <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Tahoma" panose="020B0604030504040204" pitchFamily="34" charset="0"/>
                      <a:sym typeface="Symbol" panose="05050102010706020507" pitchFamily="18" charset="2"/>
                    </a:rPr>
                    <a:t></a:t>
                  </a:r>
                  <a:r>
                    <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Tahoma" panose="020B0604030504040204" pitchFamily="34" charset="0"/>
                    </a:rPr>
                    <a:t> 6 secondi</a:t>
                  </a:r>
                  <a:endPar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Tahoma" panose="020B0604030504040204" pitchFamily="34" charset="0"/>
                    </a:rPr>
                    <a:t>(Espirazione</a:t>
                  </a:r>
                  <a:r>
                    <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Tahoma" panose="020B0604030504040204" pitchFamily="34" charset="0"/>
                      <a:sym typeface="Symbol" panose="05050102010706020507" pitchFamily="18" charset="2"/>
                    </a:rPr>
                    <a:t></a:t>
                  </a:r>
                  <a:r>
                    <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Tahoma" panose="020B0604030504040204" pitchFamily="34" charset="0"/>
                    </a:rPr>
                    <a:t> 4 secondi in particolari casi;</a:t>
                  </a:r>
                  <a:endPar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Tahoma" panose="020B0604030504040204" pitchFamily="34" charset="0"/>
                    </a:rPr>
                    <a:t> bambini, giovani adulti, deficit restrittivi)</a:t>
                  </a:r>
                  <a:endParaRPr kumimoji="0" lang="en-US" altLang="it-IT"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736" name="Rectangle 21"/>
                <p:cNvSpPr>
                  <a:spLocks noChangeArrowheads="1"/>
                </p:cNvSpPr>
                <p:nvPr/>
              </p:nvSpPr>
              <p:spPr bwMode="auto">
                <a:xfrm>
                  <a:off x="1119" y="1056"/>
                  <a:ext cx="1814"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5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grpSp>
            <p:nvGrpSpPr>
              <p:cNvPr id="72717" name="Group 22"/>
              <p:cNvGrpSpPr>
                <a:grpSpLocks/>
              </p:cNvGrpSpPr>
              <p:nvPr/>
            </p:nvGrpSpPr>
            <p:grpSpPr bwMode="auto">
              <a:xfrm>
                <a:off x="0" y="1632"/>
                <a:ext cx="1119" cy="576"/>
                <a:chOff x="0" y="1632"/>
                <a:chExt cx="1119" cy="576"/>
              </a:xfrm>
            </p:grpSpPr>
            <p:sp>
              <p:nvSpPr>
                <p:cNvPr id="72733" name="Rectangle 23"/>
                <p:cNvSpPr>
                  <a:spLocks noChangeArrowheads="1"/>
                </p:cNvSpPr>
                <p:nvPr/>
              </p:nvSpPr>
              <p:spPr bwMode="auto">
                <a:xfrm>
                  <a:off x="28" y="1632"/>
                  <a:ext cx="106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it-IT"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72734" name="Rectangle 24"/>
                <p:cNvSpPr>
                  <a:spLocks noChangeArrowheads="1"/>
                </p:cNvSpPr>
                <p:nvPr/>
              </p:nvSpPr>
              <p:spPr bwMode="auto">
                <a:xfrm>
                  <a:off x="0" y="1632"/>
                  <a:ext cx="1119"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5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grpSp>
            <p:nvGrpSpPr>
              <p:cNvPr id="72718" name="Group 25"/>
              <p:cNvGrpSpPr>
                <a:grpSpLocks/>
              </p:cNvGrpSpPr>
              <p:nvPr/>
            </p:nvGrpSpPr>
            <p:grpSpPr bwMode="auto">
              <a:xfrm>
                <a:off x="1119" y="1632"/>
                <a:ext cx="1814" cy="576"/>
                <a:chOff x="1119" y="1632"/>
                <a:chExt cx="1814" cy="576"/>
              </a:xfrm>
            </p:grpSpPr>
            <p:sp>
              <p:nvSpPr>
                <p:cNvPr id="72731" name="Rectangle 26"/>
                <p:cNvSpPr>
                  <a:spLocks noChangeArrowheads="1"/>
                </p:cNvSpPr>
                <p:nvPr/>
              </p:nvSpPr>
              <p:spPr bwMode="auto">
                <a:xfrm>
                  <a:off x="1147" y="1632"/>
                  <a:ext cx="175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Tahoma" panose="020B0604030504040204" pitchFamily="34" charset="0"/>
                    </a:rPr>
                    <a:t>Il test deve concludersi con un plateau di almeno 1 secondo ( a flusso costante&lt; 0,03 l/sec )</a:t>
                  </a:r>
                  <a:endPar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it-IT" sz="3200" b="0" i="0" u="none" strike="noStrike" kern="1200" cap="none" spc="0" normalizeH="0" baseline="0" noProof="0">
                    <a:ln>
                      <a:noFill/>
                    </a:ln>
                    <a:solidFill>
                      <a:srgbClr val="0563C1"/>
                    </a:solidFill>
                    <a:effectLst/>
                    <a:uLnTx/>
                    <a:uFillTx/>
                    <a:latin typeface="Arial" panose="020B0604020202020204" pitchFamily="34" charset="0"/>
                    <a:ea typeface="+mn-ea"/>
                    <a:cs typeface="Arial" panose="020B0604020202020204" pitchFamily="34" charset="0"/>
                  </a:endParaRPr>
                </a:p>
              </p:txBody>
            </p:sp>
            <p:sp>
              <p:nvSpPr>
                <p:cNvPr id="72732" name="Rectangle 27"/>
                <p:cNvSpPr>
                  <a:spLocks noChangeArrowheads="1"/>
                </p:cNvSpPr>
                <p:nvPr/>
              </p:nvSpPr>
              <p:spPr bwMode="auto">
                <a:xfrm>
                  <a:off x="1119" y="1632"/>
                  <a:ext cx="1814"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5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grpSp>
            <p:nvGrpSpPr>
              <p:cNvPr id="72719" name="Group 28"/>
              <p:cNvGrpSpPr>
                <a:grpSpLocks/>
              </p:cNvGrpSpPr>
              <p:nvPr/>
            </p:nvGrpSpPr>
            <p:grpSpPr bwMode="auto">
              <a:xfrm>
                <a:off x="0" y="2208"/>
                <a:ext cx="1119" cy="480"/>
                <a:chOff x="0" y="2208"/>
                <a:chExt cx="1119" cy="480"/>
              </a:xfrm>
            </p:grpSpPr>
            <p:sp>
              <p:nvSpPr>
                <p:cNvPr id="72729" name="Rectangle 29"/>
                <p:cNvSpPr>
                  <a:spLocks noChangeArrowheads="1"/>
                </p:cNvSpPr>
                <p:nvPr/>
              </p:nvSpPr>
              <p:spPr bwMode="auto">
                <a:xfrm>
                  <a:off x="28" y="2208"/>
                  <a:ext cx="106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Tahoma" panose="020B0604030504040204" pitchFamily="34" charset="0"/>
                    </a:rPr>
                    <a:t>Assenza di artefatti</a:t>
                  </a:r>
                  <a:endPar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730" name="Rectangle 30"/>
                <p:cNvSpPr>
                  <a:spLocks noChangeArrowheads="1"/>
                </p:cNvSpPr>
                <p:nvPr/>
              </p:nvSpPr>
              <p:spPr bwMode="auto">
                <a:xfrm>
                  <a:off x="0" y="2208"/>
                  <a:ext cx="1119"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5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grpSp>
            <p:nvGrpSpPr>
              <p:cNvPr id="72720" name="Group 31"/>
              <p:cNvGrpSpPr>
                <a:grpSpLocks/>
              </p:cNvGrpSpPr>
              <p:nvPr/>
            </p:nvGrpSpPr>
            <p:grpSpPr bwMode="auto">
              <a:xfrm>
                <a:off x="1119" y="2208"/>
                <a:ext cx="1814" cy="480"/>
                <a:chOff x="1119" y="2208"/>
                <a:chExt cx="1814" cy="480"/>
              </a:xfrm>
            </p:grpSpPr>
            <p:sp>
              <p:nvSpPr>
                <p:cNvPr id="72727" name="Rectangle 32"/>
                <p:cNvSpPr>
                  <a:spLocks noChangeArrowheads="1"/>
                </p:cNvSpPr>
                <p:nvPr/>
              </p:nvSpPr>
              <p:spPr bwMode="auto">
                <a:xfrm>
                  <a:off x="1147" y="2208"/>
                  <a:ext cx="17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Tahoma" panose="020B0604030504040204" pitchFamily="34" charset="0"/>
                    </a:rPr>
                    <a:t>Tosse, chiusura della glottide, sforzo variabile, ecc…</a:t>
                  </a:r>
                  <a:endPar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728" name="Rectangle 33"/>
                <p:cNvSpPr>
                  <a:spLocks noChangeArrowheads="1"/>
                </p:cNvSpPr>
                <p:nvPr/>
              </p:nvSpPr>
              <p:spPr bwMode="auto">
                <a:xfrm>
                  <a:off x="1119" y="2208"/>
                  <a:ext cx="1814"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5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grpSp>
            <p:nvGrpSpPr>
              <p:cNvPr id="72721" name="Group 34"/>
              <p:cNvGrpSpPr>
                <a:grpSpLocks/>
              </p:cNvGrpSpPr>
              <p:nvPr/>
            </p:nvGrpSpPr>
            <p:grpSpPr bwMode="auto">
              <a:xfrm>
                <a:off x="0" y="2688"/>
                <a:ext cx="1119" cy="768"/>
                <a:chOff x="0" y="2688"/>
                <a:chExt cx="1119" cy="768"/>
              </a:xfrm>
            </p:grpSpPr>
            <p:sp>
              <p:nvSpPr>
                <p:cNvPr id="72725" name="Rectangle 35"/>
                <p:cNvSpPr>
                  <a:spLocks noChangeArrowheads="1"/>
                </p:cNvSpPr>
                <p:nvPr/>
              </p:nvSpPr>
              <p:spPr bwMode="auto">
                <a:xfrm>
                  <a:off x="28" y="2809"/>
                  <a:ext cx="1063"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prstClr val="black"/>
                      </a:solidFill>
                      <a:effectLst/>
                      <a:uLnTx/>
                      <a:uFillTx/>
                      <a:latin typeface="Arial" panose="020B0604020202020204" pitchFamily="34" charset="0"/>
                      <a:ea typeface="+mn-ea"/>
                      <a:cs typeface="Tahoma" panose="020B0604030504040204" pitchFamily="34" charset="0"/>
                    </a:rPr>
                    <a:t>CRITERIO </a:t>
                  </a:r>
                  <a:endParaRPr kumimoji="0" lang="en-US" altLang="it-IT" sz="16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kern="1200" cap="none" spc="0" normalizeH="0" baseline="0" noProof="0">
                      <a:ln>
                        <a:noFill/>
                      </a:ln>
                      <a:solidFill>
                        <a:prstClr val="black"/>
                      </a:solidFill>
                      <a:effectLst/>
                      <a:uLnTx/>
                      <a:uFillTx/>
                      <a:latin typeface="Arial" panose="020B0604020202020204" pitchFamily="34" charset="0"/>
                      <a:ea typeface="+mn-ea"/>
                      <a:cs typeface="Tahoma" panose="020B0604030504040204" pitchFamily="34" charset="0"/>
                    </a:rPr>
                    <a:t>DI RIPRODUCIBILITA’</a:t>
                  </a:r>
                  <a:endParaRPr kumimoji="0" lang="en-US" altLang="it-IT"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726" name="Rectangle 36"/>
                <p:cNvSpPr>
                  <a:spLocks noChangeArrowheads="1"/>
                </p:cNvSpPr>
                <p:nvPr/>
              </p:nvSpPr>
              <p:spPr bwMode="auto">
                <a:xfrm>
                  <a:off x="0" y="2688"/>
                  <a:ext cx="1119" cy="76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5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grpSp>
            <p:nvGrpSpPr>
              <p:cNvPr id="72722" name="Group 37"/>
              <p:cNvGrpSpPr>
                <a:grpSpLocks/>
              </p:cNvGrpSpPr>
              <p:nvPr/>
            </p:nvGrpSpPr>
            <p:grpSpPr bwMode="auto">
              <a:xfrm>
                <a:off x="1119" y="2688"/>
                <a:ext cx="1814" cy="768"/>
                <a:chOff x="1119" y="2688"/>
                <a:chExt cx="1814" cy="768"/>
              </a:xfrm>
            </p:grpSpPr>
            <p:sp>
              <p:nvSpPr>
                <p:cNvPr id="72723" name="Rectangle 38"/>
                <p:cNvSpPr>
                  <a:spLocks noChangeArrowheads="1"/>
                </p:cNvSpPr>
                <p:nvPr/>
              </p:nvSpPr>
              <p:spPr bwMode="auto">
                <a:xfrm>
                  <a:off x="1147" y="2688"/>
                  <a:ext cx="175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a:solidFill>
                        <a:schemeClr val="tx1"/>
                      </a:solidFill>
                      <a:latin typeface="Calibri" panose="020F0502020204030204" pitchFamily="34" charset="0"/>
                      <a:cs typeface="Arial" panose="020B0604020202020204" pitchFamily="34" charset="0"/>
                    </a:defRPr>
                  </a:lvl1pPr>
                  <a:lvl2pPr marL="742950" indent="-285750">
                    <a:tabLst>
                      <a:tab pos="228600" algn="l"/>
                    </a:tabLst>
                    <a:defRPr>
                      <a:solidFill>
                        <a:schemeClr val="tx1"/>
                      </a:solidFill>
                      <a:latin typeface="Calibri" panose="020F0502020204030204" pitchFamily="34" charset="0"/>
                      <a:cs typeface="Arial" panose="020B0604020202020204" pitchFamily="34" charset="0"/>
                    </a:defRPr>
                  </a:lvl2pPr>
                  <a:lvl3pPr marL="1143000" indent="-228600">
                    <a:tabLst>
                      <a:tab pos="228600" algn="l"/>
                    </a:tabLst>
                    <a:defRPr>
                      <a:solidFill>
                        <a:schemeClr val="tx1"/>
                      </a:solidFill>
                      <a:latin typeface="Calibri" panose="020F0502020204030204" pitchFamily="34" charset="0"/>
                      <a:cs typeface="Arial" panose="020B0604020202020204" pitchFamily="34" charset="0"/>
                    </a:defRPr>
                  </a:lvl3pPr>
                  <a:lvl4pPr marL="1600200" indent="-228600">
                    <a:tabLst>
                      <a:tab pos="228600" algn="l"/>
                    </a:tabLst>
                    <a:defRPr>
                      <a:solidFill>
                        <a:schemeClr val="tx1"/>
                      </a:solidFill>
                      <a:latin typeface="Calibri" panose="020F0502020204030204" pitchFamily="34" charset="0"/>
                      <a:cs typeface="Arial" panose="020B0604020202020204" pitchFamily="34" charset="0"/>
                    </a:defRPr>
                  </a:lvl4pPr>
                  <a:lvl5pPr marL="2057400" indent="-228600">
                    <a:tabLst>
                      <a:tab pos="228600" algn="l"/>
                    </a:tabLst>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tabLst>
                      <a:tab pos="228600" algn="l"/>
                    </a:tabLs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tabLst>
                      <a:tab pos="228600" algn="l"/>
                    </a:tabLs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tabLst>
                      <a:tab pos="228600" algn="l"/>
                    </a:tabLs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tabLst>
                      <a:tab pos="228600" algn="l"/>
                    </a:tabLst>
                    <a:defRPr>
                      <a:solidFill>
                        <a:schemeClr val="tx1"/>
                      </a:solidFill>
                      <a:latin typeface="Calibri" panose="020F050202020403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defRPr/>
                  </a:pPr>
                  <a:r>
                    <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Tahoma" panose="020B0604030504040204" pitchFamily="34" charset="0"/>
                    </a:rPr>
                    <a:t>Almeno tre prove accettabili su un massimo di otto secondo il criterio che le due FVC e i due VEMS più elevati non differiscano  più di 150 ml.</a:t>
                  </a:r>
                  <a:endPar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724" name="Rectangle 39"/>
                <p:cNvSpPr>
                  <a:spLocks noChangeArrowheads="1"/>
                </p:cNvSpPr>
                <p:nvPr/>
              </p:nvSpPr>
              <p:spPr bwMode="auto">
                <a:xfrm>
                  <a:off x="1119" y="2688"/>
                  <a:ext cx="1814" cy="76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5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grpSp>
        <p:sp>
          <p:nvSpPr>
            <p:cNvPr id="72710" name="Rectangle 40"/>
            <p:cNvSpPr>
              <a:spLocks noChangeArrowheads="1"/>
            </p:cNvSpPr>
            <p:nvPr/>
          </p:nvSpPr>
          <p:spPr bwMode="auto">
            <a:xfrm>
              <a:off x="-3" y="-3"/>
              <a:ext cx="2939" cy="3462"/>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5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sp>
        <p:nvSpPr>
          <p:cNvPr id="72708" name="Rectangle 43"/>
          <p:cNvSpPr>
            <a:spLocks noChangeArrowheads="1"/>
          </p:cNvSpPr>
          <p:nvPr/>
        </p:nvSpPr>
        <p:spPr bwMode="auto">
          <a:xfrm>
            <a:off x="654050" y="2771775"/>
            <a:ext cx="2143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1600" b="0" i="0" u="none" strike="noStrike" kern="1200" cap="none" spc="0" normalizeH="0" baseline="0" noProof="0">
                <a:ln>
                  <a:noFill/>
                </a:ln>
                <a:solidFill>
                  <a:prstClr val="black"/>
                </a:solidFill>
                <a:effectLst/>
                <a:uLnTx/>
                <a:uFillTx/>
                <a:latin typeface="Arial" panose="020B0604020202020204" pitchFamily="34" charset="0"/>
                <a:ea typeface="+mn-ea"/>
                <a:cs typeface="Tahoma" panose="020B0604030504040204" pitchFamily="34" charset="0"/>
              </a:rPr>
              <a:t>Espirazione completa</a:t>
            </a:r>
          </a:p>
        </p:txBody>
      </p:sp>
      <p:sp>
        <p:nvSpPr>
          <p:cNvPr id="2" name="CasellaDiTesto 1">
            <a:extLst>
              <a:ext uri="{FF2B5EF4-FFF2-40B4-BE49-F238E27FC236}">
                <a16:creationId xmlns:a16="http://schemas.microsoft.com/office/drawing/2014/main" id="{2BF88684-4955-42EA-BDBE-22E812FBEF07}"/>
              </a:ext>
            </a:extLst>
          </p:cNvPr>
          <p:cNvSpPr txBox="1"/>
          <p:nvPr/>
        </p:nvSpPr>
        <p:spPr>
          <a:xfrm>
            <a:off x="654050" y="5538566"/>
            <a:ext cx="7976994" cy="830997"/>
          </a:xfrm>
          <a:prstGeom prst="rect">
            <a:avLst/>
          </a:prstGeom>
          <a:solidFill>
            <a:schemeClr val="accent5">
              <a:lumMod val="50000"/>
            </a:schemeClr>
          </a:solidFill>
        </p:spPr>
        <p:txBody>
          <a:bodyPr wrap="square" rtlCol="0">
            <a:spAutoFit/>
          </a:bodyPr>
          <a:lstStyle/>
          <a:p>
            <a:pPr algn="ctr"/>
            <a:r>
              <a:rPr lang="it-IT" sz="2400" b="1" dirty="0">
                <a:solidFill>
                  <a:schemeClr val="bg1"/>
                </a:solidFill>
              </a:rPr>
              <a:t>Molti di tali criteri, quando non rispettati,  vengono segnalati dal software dello spirometro</a:t>
            </a:r>
          </a:p>
        </p:txBody>
      </p:sp>
      <p:pic>
        <p:nvPicPr>
          <p:cNvPr id="44" name="Immagine 43">
            <a:extLst>
              <a:ext uri="{FF2B5EF4-FFF2-40B4-BE49-F238E27FC236}">
                <a16:creationId xmlns:a16="http://schemas.microsoft.com/office/drawing/2014/main" id="{55699B9E-29D9-4DB7-8A86-E94C33B0BB8B}"/>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34589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7"/>
          <p:cNvSpPr>
            <a:spLocks noGrp="1" noChangeArrowheads="1"/>
          </p:cNvSpPr>
          <p:nvPr>
            <p:ph idx="4294967295"/>
          </p:nvPr>
        </p:nvSpPr>
        <p:spPr bwMode="auto">
          <a:xfrm>
            <a:off x="628650" y="2080690"/>
            <a:ext cx="7886700" cy="4351338"/>
          </a:xfrm>
          <a:solidFill>
            <a:schemeClr val="accent5">
              <a:lumMod val="50000"/>
            </a:schemeClr>
          </a:solidFill>
        </p:spPr>
        <p:txBody>
          <a:bodyPr vert="horz" wrap="square" lIns="91440" tIns="45720" rIns="91440" bIns="45720" numCol="1" anchor="t" anchorCtr="0" compatLnSpc="1">
            <a:prstTxWarp prst="textNoShape">
              <a:avLst/>
            </a:prstTxWarp>
          </a:bodyPr>
          <a:lstStyle/>
          <a:p>
            <a:pPr>
              <a:buFontTx/>
              <a:buNone/>
            </a:pPr>
            <a:endParaRPr lang="it-IT" altLang="it-IT" dirty="0"/>
          </a:p>
          <a:p>
            <a:r>
              <a:rPr lang="it-IT" altLang="it-IT" sz="2700" b="1" dirty="0">
                <a:solidFill>
                  <a:schemeClr val="bg1"/>
                </a:solidFill>
              </a:rPr>
              <a:t>Effettuare un minimo di tre manovre accettabili, un massimo di otto</a:t>
            </a:r>
          </a:p>
        </p:txBody>
      </p:sp>
      <p:sp>
        <p:nvSpPr>
          <p:cNvPr id="71683" name="WordArt 1029"/>
          <p:cNvSpPr>
            <a:spLocks noChangeArrowheads="1" noChangeShapeType="1" noTextEdit="1"/>
          </p:cNvSpPr>
          <p:nvPr/>
        </p:nvSpPr>
        <p:spPr bwMode="auto">
          <a:xfrm>
            <a:off x="3246885" y="3912118"/>
            <a:ext cx="2944519" cy="1583817"/>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it-IT" sz="6000" kern="10" dirty="0">
                <a:ln w="9525">
                  <a:solidFill>
                    <a:srgbClr val="CC99FF"/>
                  </a:solidFill>
                  <a:round/>
                  <a:headEnd/>
                  <a:tailEnd/>
                </a:ln>
                <a:gradFill rotWithShape="1">
                  <a:gsLst>
                    <a:gs pos="0">
                      <a:srgbClr val="6600CC"/>
                    </a:gs>
                    <a:gs pos="100000">
                      <a:srgbClr val="44546A"/>
                    </a:gs>
                  </a:gsLst>
                  <a:lin ang="5400000" scaled="1"/>
                </a:gradFill>
                <a:effectLst>
                  <a:outerShdw dist="53882" dir="2700000" algn="ctr" rotWithShape="0">
                    <a:srgbClr val="9999FF"/>
                  </a:outerShdw>
                </a:effectLst>
                <a:highlight>
                  <a:srgbClr val="FFFF00"/>
                </a:highlight>
                <a:latin typeface="Impact" panose="020B0806030902050204" pitchFamily="34" charset="0"/>
                <a:cs typeface="Arial" panose="020B0604020202020204" pitchFamily="34" charset="0"/>
              </a:rPr>
              <a:t>3 &gt; 8</a:t>
            </a:r>
          </a:p>
        </p:txBody>
      </p:sp>
      <p:sp>
        <p:nvSpPr>
          <p:cNvPr id="2" name="CasellaDiTesto 1">
            <a:extLst>
              <a:ext uri="{FF2B5EF4-FFF2-40B4-BE49-F238E27FC236}">
                <a16:creationId xmlns:a16="http://schemas.microsoft.com/office/drawing/2014/main" id="{3D8EE837-BDE2-4345-AE1C-FF78762CA31F}"/>
              </a:ext>
            </a:extLst>
          </p:cNvPr>
          <p:cNvSpPr txBox="1"/>
          <p:nvPr/>
        </p:nvSpPr>
        <p:spPr>
          <a:xfrm>
            <a:off x="775795" y="425972"/>
            <a:ext cx="7359212" cy="1569660"/>
          </a:xfrm>
          <a:prstGeom prst="rect">
            <a:avLst/>
          </a:prstGeom>
          <a:solidFill>
            <a:schemeClr val="accent5">
              <a:lumMod val="50000"/>
            </a:schemeClr>
          </a:solidFill>
          <a:ln>
            <a:solidFill>
              <a:schemeClr val="tx1"/>
            </a:solidFill>
          </a:ln>
        </p:spPr>
        <p:txBody>
          <a:bodyPr wrap="square" rtlCol="0">
            <a:spAutoFit/>
          </a:bodyPr>
          <a:lstStyle/>
          <a:p>
            <a:pPr algn="ctr"/>
            <a:r>
              <a:rPr lang="it-IT" sz="3200" b="1" dirty="0">
                <a:solidFill>
                  <a:schemeClr val="bg1"/>
                </a:solidFill>
              </a:rPr>
              <a:t>Ma quante prove siamo obbligati a fare prima di considerare il paziente non cooperante?</a:t>
            </a:r>
          </a:p>
        </p:txBody>
      </p:sp>
      <p:pic>
        <p:nvPicPr>
          <p:cNvPr id="6" name="Immagine 5">
            <a:extLst>
              <a:ext uri="{FF2B5EF4-FFF2-40B4-BE49-F238E27FC236}">
                <a16:creationId xmlns:a16="http://schemas.microsoft.com/office/drawing/2014/main" id="{260851F1-FE58-4660-8C05-ACFBB710B94F}"/>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81588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500"/>
                                        <p:tgtEl>
                                          <p:spTgt spid="71683"/>
                                        </p:tgtEl>
                                      </p:cBhvr>
                                    </p:animEffect>
                                  </p:childTnLst>
                                </p:cTn>
                              </p:par>
                              <p:par>
                                <p:cTn id="8" presetID="10" presetClass="entr" presetSubtype="0" fill="hold" nodeType="withEffect">
                                  <p:stCondLst>
                                    <p:cond delay="0"/>
                                  </p:stCondLst>
                                  <p:childTnLst>
                                    <p:set>
                                      <p:cBhvr>
                                        <p:cTn id="9" dur="1" fill="hold">
                                          <p:stCondLst>
                                            <p:cond delay="0"/>
                                          </p:stCondLst>
                                        </p:cTn>
                                        <p:tgtEl>
                                          <p:spTgt spid="71682">
                                            <p:txEl>
                                              <p:pRg st="1" end="1"/>
                                            </p:txEl>
                                          </p:spTgt>
                                        </p:tgtEl>
                                        <p:attrNameLst>
                                          <p:attrName>style.visibility</p:attrName>
                                        </p:attrNameLst>
                                      </p:cBhvr>
                                      <p:to>
                                        <p:strVal val="visible"/>
                                      </p:to>
                                    </p:set>
                                    <p:animEffect transition="in" filter="fade">
                                      <p:cBhvr>
                                        <p:cTn id="10" dur="500"/>
                                        <p:tgtEl>
                                          <p:spTgt spid="716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98" y="334537"/>
            <a:ext cx="8002665" cy="561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a:extLst>
              <a:ext uri="{FF2B5EF4-FFF2-40B4-BE49-F238E27FC236}">
                <a16:creationId xmlns:a16="http://schemas.microsoft.com/office/drawing/2014/main" id="{AA296FB0-26E3-484D-8709-255D26923C04}"/>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912371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35060" y="1216950"/>
            <a:ext cx="6873875" cy="923925"/>
          </a:xfrm>
          <a:prstGeom prst="rect">
            <a:avLst/>
          </a:prstGeom>
          <a:solidFill>
            <a:schemeClr val="accent5">
              <a:lumMod val="5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50" b="1" i="0" u="none" strike="noStrike" kern="1200" cap="none" spc="0" normalizeH="0" baseline="0" noProof="0" dirty="0">
                <a:ln>
                  <a:noFill/>
                </a:ln>
                <a:solidFill>
                  <a:schemeClr val="bg1"/>
                </a:solidFill>
                <a:effectLst/>
                <a:uLnTx/>
                <a:uFillTx/>
                <a:latin typeface="Calibri"/>
                <a:ea typeface="+mn-ea"/>
                <a:cs typeface="+mn-cs"/>
              </a:rPr>
              <a:t>ARTEFATTI ED ERRORI COMUNI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sellaDiTesto 2"/>
          <p:cNvSpPr txBox="1"/>
          <p:nvPr/>
        </p:nvSpPr>
        <p:spPr>
          <a:xfrm>
            <a:off x="875369" y="2387754"/>
            <a:ext cx="7393259" cy="4201150"/>
          </a:xfrm>
          <a:prstGeom prst="rect">
            <a:avLst/>
          </a:prstGeom>
          <a:solidFill>
            <a:schemeClr val="accent5">
              <a:lumMod val="5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rgbClr val="FFFF00"/>
                </a:solidFill>
                <a:effectLst/>
                <a:uLnTx/>
                <a:uFillTx/>
                <a:latin typeface="Calibri"/>
                <a:ea typeface="+mn-ea"/>
                <a:cs typeface="+mn-cs"/>
              </a:rPr>
              <a:t>INALAZIONE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PARTENZA</a:t>
            </a:r>
            <a:r>
              <a:rPr kumimoji="0" lang="it-IT" sz="2400" b="1" i="0" u="none" strike="noStrike" kern="1200" cap="none" spc="0" normalizeH="0" noProof="0" dirty="0">
                <a:ln>
                  <a:noFill/>
                </a:ln>
                <a:solidFill>
                  <a:schemeClr val="bg1"/>
                </a:solidFill>
                <a:effectLst/>
                <a:uLnTx/>
                <a:uFillTx/>
                <a:latin typeface="Calibri"/>
                <a:ea typeface="+mn-ea"/>
                <a:cs typeface="+mn-cs"/>
              </a:rPr>
              <a:t> LENTA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ESPIRAZIONE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TOSSE ENTRO IL PRIMO SECONDO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INTERRUZIONE PRECOCE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SFORZO VARIABILE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CHIUSURA DELLA GLOTTIDE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OSTRUZIONE PARZIALE DEL BOCCAGLIO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PERDITE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INSPIRAZIONI SUPPLEMENTARI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7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asellaDiTesto 3">
            <a:extLst>
              <a:ext uri="{FF2B5EF4-FFF2-40B4-BE49-F238E27FC236}">
                <a16:creationId xmlns:a16="http://schemas.microsoft.com/office/drawing/2014/main" id="{ED5479A5-1774-48DD-8E20-2B1581D2ECA9}"/>
              </a:ext>
            </a:extLst>
          </p:cNvPr>
          <p:cNvSpPr txBox="1"/>
          <p:nvPr/>
        </p:nvSpPr>
        <p:spPr>
          <a:xfrm>
            <a:off x="1237785" y="189571"/>
            <a:ext cx="6735337" cy="461665"/>
          </a:xfrm>
          <a:prstGeom prst="rect">
            <a:avLst/>
          </a:prstGeom>
          <a:solidFill>
            <a:schemeClr val="accent5">
              <a:lumMod val="50000"/>
            </a:schemeClr>
          </a:solidFill>
        </p:spPr>
        <p:txBody>
          <a:bodyPr wrap="square" rtlCol="0">
            <a:spAutoFit/>
          </a:bodyPr>
          <a:lstStyle/>
          <a:p>
            <a:pPr algn="ctr"/>
            <a:r>
              <a:rPr lang="it-IT" sz="2400" dirty="0">
                <a:solidFill>
                  <a:schemeClr val="bg1"/>
                </a:solidFill>
              </a:rPr>
              <a:t>Cominciamo a prendere confidenza con….</a:t>
            </a:r>
          </a:p>
        </p:txBody>
      </p:sp>
      <p:pic>
        <p:nvPicPr>
          <p:cNvPr id="6" name="Immagine 5">
            <a:extLst>
              <a:ext uri="{FF2B5EF4-FFF2-40B4-BE49-F238E27FC236}">
                <a16:creationId xmlns:a16="http://schemas.microsoft.com/office/drawing/2014/main" id="{1F2731FF-9999-4011-AA08-81354816C4EA}"/>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261258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2489200"/>
            <a:ext cx="1833562"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6"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2679700"/>
            <a:ext cx="25034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CasellaDiTesto 4"/>
          <p:cNvSpPr txBox="1">
            <a:spLocks noChangeArrowheads="1"/>
          </p:cNvSpPr>
          <p:nvPr/>
        </p:nvSpPr>
        <p:spPr bwMode="auto">
          <a:xfrm>
            <a:off x="3359150" y="4986338"/>
            <a:ext cx="211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Spazio fra il termine di diverse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Curve FV</a:t>
            </a:r>
          </a:p>
        </p:txBody>
      </p:sp>
      <p:sp>
        <p:nvSpPr>
          <p:cNvPr id="82948" name="CasellaDiTesto 6"/>
          <p:cNvSpPr txBox="1">
            <a:spLocks noChangeArrowheads="1"/>
          </p:cNvSpPr>
          <p:nvPr/>
        </p:nvSpPr>
        <p:spPr bwMode="auto">
          <a:xfrm>
            <a:off x="5568950" y="4986338"/>
            <a:ext cx="2540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Gap fra il plateau di diverse Curve VT</a:t>
            </a:r>
          </a:p>
        </p:txBody>
      </p:sp>
      <p:sp>
        <p:nvSpPr>
          <p:cNvPr id="82949" name="CasellaDiTesto 7"/>
          <p:cNvSpPr txBox="1">
            <a:spLocks noChangeArrowheads="1"/>
          </p:cNvSpPr>
          <p:nvPr/>
        </p:nvSpPr>
        <p:spPr bwMode="auto">
          <a:xfrm>
            <a:off x="2382043" y="277018"/>
            <a:ext cx="4843463" cy="554038"/>
          </a:xfrm>
          <a:prstGeom prst="rect">
            <a:avLst/>
          </a:prstGeom>
          <a:solidFill>
            <a:schemeClr val="accent5">
              <a:lumMod val="50000"/>
            </a:schemeClr>
          </a:solid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3000" b="1"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INALAZIONE SUBMASSIMALE</a:t>
            </a:r>
          </a:p>
        </p:txBody>
      </p:sp>
      <p:pic>
        <p:nvPicPr>
          <p:cNvPr id="8295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53" y="944024"/>
            <a:ext cx="2167868" cy="483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Immagin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52954" y="1322766"/>
            <a:ext cx="2860403" cy="443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Immagine 10"/>
          <p:cNvPicPr>
            <a:picLocks noChangeAspect="1"/>
          </p:cNvPicPr>
          <p:nvPr/>
        </p:nvPicPr>
        <p:blipFill rotWithShape="1">
          <a:blip r:embed="rId7">
            <a:extLst>
              <a:ext uri="{28A0092B-C50C-407E-A947-70E740481C1C}">
                <a14:useLocalDpi xmlns:a14="http://schemas.microsoft.com/office/drawing/2010/main" val="0"/>
              </a:ext>
            </a:extLst>
          </a:blip>
          <a:srcRect l="10237" r="17586"/>
          <a:stretch/>
        </p:blipFill>
        <p:spPr bwMode="auto">
          <a:xfrm>
            <a:off x="5541904" y="1016875"/>
            <a:ext cx="3367204" cy="496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6629463" y="2823544"/>
            <a:ext cx="514350" cy="506413"/>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a:ea typeface="+mn-ea"/>
              <a:cs typeface="+mn-cs"/>
            </a:endParaRPr>
          </a:p>
        </p:txBody>
      </p:sp>
      <p:cxnSp>
        <p:nvCxnSpPr>
          <p:cNvPr id="12" name="Connettore 2 11"/>
          <p:cNvCxnSpPr>
            <a:cxnSpLocks/>
          </p:cNvCxnSpPr>
          <p:nvPr/>
        </p:nvCxnSpPr>
        <p:spPr>
          <a:xfrm flipV="1">
            <a:off x="3952081" y="3895456"/>
            <a:ext cx="619919" cy="1"/>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C15D11AB-90B0-4CAB-9853-E921265181C8}"/>
              </a:ext>
            </a:extLst>
          </p:cNvPr>
          <p:cNvSpPr txBox="1"/>
          <p:nvPr/>
        </p:nvSpPr>
        <p:spPr>
          <a:xfrm>
            <a:off x="712958" y="5911387"/>
            <a:ext cx="693175" cy="523220"/>
          </a:xfrm>
          <a:prstGeom prst="rect">
            <a:avLst/>
          </a:prstGeom>
          <a:noFill/>
          <a:ln>
            <a:solidFill>
              <a:schemeClr val="tx1"/>
            </a:solidFill>
          </a:ln>
        </p:spPr>
        <p:txBody>
          <a:bodyPr wrap="square" rtlCol="0">
            <a:spAutoFit/>
          </a:bodyPr>
          <a:lstStyle/>
          <a:p>
            <a:pPr algn="ctr"/>
            <a:r>
              <a:rPr lang="it-IT" sz="2800" b="1" dirty="0">
                <a:solidFill>
                  <a:srgbClr val="FF0000"/>
                </a:solidFill>
              </a:rPr>
              <a:t>OK</a:t>
            </a:r>
          </a:p>
        </p:txBody>
      </p:sp>
      <p:sp>
        <p:nvSpPr>
          <p:cNvPr id="14" name="CasellaDiTesto 13">
            <a:extLst>
              <a:ext uri="{FF2B5EF4-FFF2-40B4-BE49-F238E27FC236}">
                <a16:creationId xmlns:a16="http://schemas.microsoft.com/office/drawing/2014/main" id="{05ACD8E1-8887-4969-A431-B856A288BF09}"/>
              </a:ext>
            </a:extLst>
          </p:cNvPr>
          <p:cNvSpPr txBox="1"/>
          <p:nvPr/>
        </p:nvSpPr>
        <p:spPr>
          <a:xfrm>
            <a:off x="3554361" y="6172997"/>
            <a:ext cx="1127177" cy="523220"/>
          </a:xfrm>
          <a:prstGeom prst="rect">
            <a:avLst/>
          </a:prstGeom>
          <a:noFill/>
          <a:ln>
            <a:solidFill>
              <a:schemeClr val="tx1"/>
            </a:solidFill>
          </a:ln>
        </p:spPr>
        <p:txBody>
          <a:bodyPr wrap="square" rtlCol="0">
            <a:spAutoFit/>
          </a:bodyPr>
          <a:lstStyle/>
          <a:p>
            <a:pPr algn="ctr"/>
            <a:r>
              <a:rPr lang="it-IT" sz="2800" b="1" dirty="0">
                <a:solidFill>
                  <a:srgbClr val="FF0000"/>
                </a:solidFill>
              </a:rPr>
              <a:t>NO</a:t>
            </a:r>
          </a:p>
        </p:txBody>
      </p:sp>
      <p:sp>
        <p:nvSpPr>
          <p:cNvPr id="15" name="CasellaDiTesto 14">
            <a:extLst>
              <a:ext uri="{FF2B5EF4-FFF2-40B4-BE49-F238E27FC236}">
                <a16:creationId xmlns:a16="http://schemas.microsoft.com/office/drawing/2014/main" id="{D4F29B73-FE54-4162-995F-C831F3B562AB}"/>
              </a:ext>
            </a:extLst>
          </p:cNvPr>
          <p:cNvSpPr txBox="1"/>
          <p:nvPr/>
        </p:nvSpPr>
        <p:spPr>
          <a:xfrm>
            <a:off x="6140960" y="6057762"/>
            <a:ext cx="1127177" cy="523220"/>
          </a:xfrm>
          <a:prstGeom prst="rect">
            <a:avLst/>
          </a:prstGeom>
          <a:noFill/>
          <a:ln>
            <a:solidFill>
              <a:schemeClr val="tx1"/>
            </a:solidFill>
          </a:ln>
        </p:spPr>
        <p:txBody>
          <a:bodyPr wrap="square" rtlCol="0">
            <a:spAutoFit/>
          </a:bodyPr>
          <a:lstStyle/>
          <a:p>
            <a:pPr algn="ctr"/>
            <a:r>
              <a:rPr lang="it-IT" sz="2800" b="1" dirty="0">
                <a:solidFill>
                  <a:srgbClr val="FF0000"/>
                </a:solidFill>
              </a:rPr>
              <a:t>NO</a:t>
            </a:r>
          </a:p>
        </p:txBody>
      </p:sp>
      <p:sp>
        <p:nvSpPr>
          <p:cNvPr id="2" name="Freccia a destra 1">
            <a:extLst>
              <a:ext uri="{FF2B5EF4-FFF2-40B4-BE49-F238E27FC236}">
                <a16:creationId xmlns:a16="http://schemas.microsoft.com/office/drawing/2014/main" id="{CA4E4B50-04CB-4F16-AA1D-9CCC8C735967}"/>
              </a:ext>
            </a:extLst>
          </p:cNvPr>
          <p:cNvSpPr/>
          <p:nvPr/>
        </p:nvSpPr>
        <p:spPr>
          <a:xfrm>
            <a:off x="2369160" y="2497817"/>
            <a:ext cx="460375" cy="8921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a:extLst>
              <a:ext uri="{FF2B5EF4-FFF2-40B4-BE49-F238E27FC236}">
                <a16:creationId xmlns:a16="http://schemas.microsoft.com/office/drawing/2014/main" id="{DA812014-8D8F-485B-954D-747A3336D806}"/>
              </a:ext>
            </a:extLst>
          </p:cNvPr>
          <p:cNvSpPr/>
          <p:nvPr/>
        </p:nvSpPr>
        <p:spPr>
          <a:xfrm>
            <a:off x="2489764" y="2158980"/>
            <a:ext cx="460375" cy="892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a:extLst>
              <a:ext uri="{FF2B5EF4-FFF2-40B4-BE49-F238E27FC236}">
                <a16:creationId xmlns:a16="http://schemas.microsoft.com/office/drawing/2014/main" id="{778E82E0-1289-4A05-9505-C806E55B505B}"/>
              </a:ext>
            </a:extLst>
          </p:cNvPr>
          <p:cNvSpPr/>
          <p:nvPr/>
        </p:nvSpPr>
        <p:spPr>
          <a:xfrm>
            <a:off x="5311716" y="3488694"/>
            <a:ext cx="460375" cy="8921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a:extLst>
              <a:ext uri="{FF2B5EF4-FFF2-40B4-BE49-F238E27FC236}">
                <a16:creationId xmlns:a16="http://schemas.microsoft.com/office/drawing/2014/main" id="{859B4D3A-A24A-4148-8CCF-C5790DC9AAFD}"/>
              </a:ext>
            </a:extLst>
          </p:cNvPr>
          <p:cNvSpPr/>
          <p:nvPr/>
        </p:nvSpPr>
        <p:spPr>
          <a:xfrm>
            <a:off x="5267325" y="3173480"/>
            <a:ext cx="460375" cy="892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Connettore 2 18">
            <a:extLst>
              <a:ext uri="{FF2B5EF4-FFF2-40B4-BE49-F238E27FC236}">
                <a16:creationId xmlns:a16="http://schemas.microsoft.com/office/drawing/2014/main" id="{07D806B7-9E5B-4CB9-81A5-B090421C6833}"/>
              </a:ext>
            </a:extLst>
          </p:cNvPr>
          <p:cNvCxnSpPr>
            <a:cxnSpLocks/>
          </p:cNvCxnSpPr>
          <p:nvPr/>
        </p:nvCxnSpPr>
        <p:spPr>
          <a:xfrm>
            <a:off x="6614847" y="4811713"/>
            <a:ext cx="270991" cy="0"/>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 name="Immagine 20">
            <a:extLst>
              <a:ext uri="{FF2B5EF4-FFF2-40B4-BE49-F238E27FC236}">
                <a16:creationId xmlns:a16="http://schemas.microsoft.com/office/drawing/2014/main" id="{95F3202F-179C-45F2-BFBE-96E67ABDFF11}"/>
              </a:ext>
            </a:extLst>
          </p:cNvPr>
          <p:cNvPicPr>
            <a:picLocks noChangeAspect="1"/>
          </p:cNvPicPr>
          <p:nvPr/>
        </p:nvPicPr>
        <p:blipFill>
          <a:blip r:embed="rId8">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576564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CasellaDiTesto 2"/>
          <p:cNvSpPr txBox="1">
            <a:spLocks noChangeArrowheads="1"/>
          </p:cNvSpPr>
          <p:nvPr/>
        </p:nvSpPr>
        <p:spPr bwMode="auto">
          <a:xfrm>
            <a:off x="530225" y="1595693"/>
            <a:ext cx="8083550" cy="3416320"/>
          </a:xfrm>
          <a:prstGeom prst="rect">
            <a:avLst/>
          </a:prstGeom>
          <a:solidFill>
            <a:schemeClr val="accent5">
              <a:lumMod val="50000"/>
            </a:schemeClr>
          </a:solid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Una inalazione </a:t>
            </a:r>
            <a:r>
              <a:rPr kumimoji="0" lang="it-IT" altLang="it-IT" sz="24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Arial" panose="020B0604020202020204" pitchFamily="34" charset="0"/>
              </a:rPr>
              <a:t>submassimale</a:t>
            </a:r>
            <a:r>
              <a:rPr kumimoji="0" lang="it-IT" altLang="it-IT"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 comporta una sottostima dei valori spirometrici ed è un problema serio e frequente.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altLang="it-IT"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INFLUENZA SUI TEST: la falsa riduzione della FVC può essere interpretata come alterazione restrittiva.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altLang="it-IT"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rPr>
              <a:t>SOLUZIONE: invitare ed istruire il soggetto a riempire i polmoni completamente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alt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 name="CasellaDiTesto 3">
            <a:extLst>
              <a:ext uri="{FF2B5EF4-FFF2-40B4-BE49-F238E27FC236}">
                <a16:creationId xmlns:a16="http://schemas.microsoft.com/office/drawing/2014/main" id="{A5D4EA6B-4859-4E7A-BC02-162252B671CC}"/>
              </a:ext>
            </a:extLst>
          </p:cNvPr>
          <p:cNvSpPr txBox="1"/>
          <p:nvPr/>
        </p:nvSpPr>
        <p:spPr>
          <a:xfrm>
            <a:off x="3200400" y="1010918"/>
            <a:ext cx="2509024" cy="584775"/>
          </a:xfrm>
          <a:prstGeom prst="rect">
            <a:avLst/>
          </a:prstGeom>
          <a:solidFill>
            <a:srgbClr val="002060"/>
          </a:solidFill>
        </p:spPr>
        <p:txBody>
          <a:bodyPr wrap="square" rtlCol="0">
            <a:spAutoFit/>
          </a:bodyPr>
          <a:lstStyle/>
          <a:p>
            <a:pPr algn="ctr"/>
            <a:r>
              <a:rPr lang="it-IT" sz="3200" b="1" dirty="0">
                <a:solidFill>
                  <a:srgbClr val="FFFF00"/>
                </a:solidFill>
              </a:rPr>
              <a:t>Conseguenze</a:t>
            </a:r>
          </a:p>
        </p:txBody>
      </p:sp>
      <p:pic>
        <p:nvPicPr>
          <p:cNvPr id="6" name="Immagine 5">
            <a:extLst>
              <a:ext uri="{FF2B5EF4-FFF2-40B4-BE49-F238E27FC236}">
                <a16:creationId xmlns:a16="http://schemas.microsoft.com/office/drawing/2014/main" id="{A7CB9935-E37C-4792-8348-EB26A91DBDAC}"/>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815630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64233" y="466957"/>
            <a:ext cx="6873875" cy="923925"/>
          </a:xfrm>
          <a:prstGeom prst="rect">
            <a:avLst/>
          </a:prstGeom>
          <a:solidFill>
            <a:schemeClr val="accent5">
              <a:lumMod val="5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50" b="1" i="0" u="none" strike="noStrike" kern="1200" cap="none" spc="0" normalizeH="0" baseline="0" noProof="0" dirty="0">
                <a:ln>
                  <a:noFill/>
                </a:ln>
                <a:solidFill>
                  <a:schemeClr val="bg1"/>
                </a:solidFill>
                <a:effectLst/>
                <a:uLnTx/>
                <a:uFillTx/>
                <a:latin typeface="Calibri"/>
                <a:ea typeface="+mn-ea"/>
                <a:cs typeface="+mn-cs"/>
              </a:rPr>
              <a:t>ARTEFATTI ED ERRORI COMUNI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sellaDiTesto 2"/>
          <p:cNvSpPr txBox="1"/>
          <p:nvPr/>
        </p:nvSpPr>
        <p:spPr>
          <a:xfrm>
            <a:off x="1438507" y="1885950"/>
            <a:ext cx="6187737" cy="4201150"/>
          </a:xfrm>
          <a:prstGeom prst="rect">
            <a:avLst/>
          </a:prstGeom>
          <a:solidFill>
            <a:schemeClr val="accent5">
              <a:lumMod val="5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INALAZIONE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it-IT" sz="2400" b="1" dirty="0">
                <a:solidFill>
                  <a:srgbClr val="FFFF00"/>
                </a:solidFill>
                <a:latin typeface="Calibri"/>
              </a:rPr>
              <a:t>PARTENZA LENTA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ESPIRAZIONE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TOSSE ENTRO IL PRIMO SECONDO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INTERRUZIONE PRECOCE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SFORZO VARIABILE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CHIUSURA DELLA GLOTTIDE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OSTRUZIONE PARZIALE DEL BOCCAGLIO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PERDITE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INSPIRAZIONI SUPPLEMENTARI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7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Immagine 4">
            <a:extLst>
              <a:ext uri="{FF2B5EF4-FFF2-40B4-BE49-F238E27FC236}">
                <a16:creationId xmlns:a16="http://schemas.microsoft.com/office/drawing/2014/main" id="{CD6AE3BF-3337-4D2D-8C88-6FB92848A30C}"/>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54494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3"/>
          <p:cNvSpPr>
            <a:spLocks noGrp="1" noChangeArrowheads="1"/>
          </p:cNvSpPr>
          <p:nvPr>
            <p:ph type="title" idx="4294967295"/>
          </p:nvPr>
        </p:nvSpPr>
        <p:spPr>
          <a:xfrm>
            <a:off x="457200" y="115766"/>
            <a:ext cx="8229600" cy="464097"/>
          </a:xfrm>
          <a:prstGeom prst="rect">
            <a:avLst/>
          </a:prstGeom>
          <a:solidFill>
            <a:schemeClr val="accent5">
              <a:lumMod val="50000"/>
            </a:schemeClr>
          </a:solidFill>
        </p:spPr>
        <p:txBody>
          <a:bodyPr vert="horz" lIns="0" tIns="0" rIns="0" bIns="0" rtlCol="0" anchor="t" anchorCtr="0">
            <a:normAutofit/>
          </a:bodyPr>
          <a:lstStyle/>
          <a:p>
            <a:pPr algn="ctr"/>
            <a:r>
              <a:rPr lang="it-IT" sz="2800" b="1" dirty="0">
                <a:solidFill>
                  <a:schemeClr val="bg1"/>
                </a:solidFill>
              </a:rPr>
              <a:t>Tipi di </a:t>
            </a:r>
            <a:r>
              <a:rPr lang="it-IT" sz="2800" b="1" dirty="0" err="1">
                <a:solidFill>
                  <a:schemeClr val="bg1"/>
                </a:solidFill>
              </a:rPr>
              <a:t>Spirogramma</a:t>
            </a:r>
            <a:r>
              <a:rPr lang="it-IT" sz="2800" b="1" dirty="0">
                <a:solidFill>
                  <a:schemeClr val="bg1"/>
                </a:solidFill>
              </a:rPr>
              <a:t>: errori</a:t>
            </a:r>
          </a:p>
        </p:txBody>
      </p:sp>
      <p:sp>
        <p:nvSpPr>
          <p:cNvPr id="32771" name="Rectangle 4"/>
          <p:cNvSpPr>
            <a:spLocks noGrp="1" noChangeArrowheads="1"/>
          </p:cNvSpPr>
          <p:nvPr>
            <p:ph type="body" idx="4294967295"/>
          </p:nvPr>
        </p:nvSpPr>
        <p:spPr>
          <a:xfrm>
            <a:off x="457200" y="664740"/>
            <a:ext cx="8553872" cy="1146772"/>
          </a:xfrm>
          <a:prstGeom prst="rect">
            <a:avLst/>
          </a:prstGeom>
          <a:solidFill>
            <a:schemeClr val="accent5">
              <a:lumMod val="50000"/>
            </a:schemeClr>
          </a:solidFill>
        </p:spPr>
        <p:txBody>
          <a:bodyPr>
            <a:normAutofit/>
          </a:bodyPr>
          <a:lstStyle/>
          <a:p>
            <a:pPr>
              <a:buFontTx/>
              <a:buNone/>
            </a:pPr>
            <a:endParaRPr lang="it-IT" sz="1600" dirty="0">
              <a:latin typeface="Arial" charset="0"/>
              <a:ea typeface="ヒラギノ角ゴ Pro W3" pitchFamily="-109" charset="-128"/>
              <a:cs typeface="Arial" charset="0"/>
            </a:endParaRPr>
          </a:p>
          <a:p>
            <a:pPr marL="0" indent="0">
              <a:buNone/>
            </a:pPr>
            <a:r>
              <a:rPr lang="it-IT" sz="2400" b="1" dirty="0">
                <a:solidFill>
                  <a:schemeClr val="bg1"/>
                </a:solidFill>
                <a:ea typeface="MS PGothic" pitchFamily="34" charset="-128"/>
              </a:rPr>
              <a:t>Curva tempo-volume, problemi di esecuzione della spirometria: </a:t>
            </a:r>
            <a:r>
              <a:rPr lang="it-IT" sz="2400" b="1" dirty="0">
                <a:solidFill>
                  <a:srgbClr val="FFFF00"/>
                </a:solidFill>
                <a:ea typeface="MS PGothic" pitchFamily="34" charset="-128"/>
              </a:rPr>
              <a:t>partenza lenta</a:t>
            </a:r>
          </a:p>
          <a:p>
            <a:pPr algn="ctr"/>
            <a:endParaRPr lang="it-IT" sz="36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000" dirty="0">
              <a:solidFill>
                <a:srgbClr val="595959"/>
              </a:solidFill>
              <a:latin typeface="FagoOT-Bold" pitchFamily="50" charset="0"/>
              <a:ea typeface="MS PGothic" pitchFamily="34" charset="-128"/>
            </a:endParaRPr>
          </a:p>
        </p:txBody>
      </p:sp>
      <p:pic>
        <p:nvPicPr>
          <p:cNvPr id="6" name="Picture 2"/>
          <p:cNvPicPr>
            <a:picLocks noChangeAspect="1" noChangeArrowheads="1"/>
          </p:cNvPicPr>
          <p:nvPr/>
        </p:nvPicPr>
        <p:blipFill rotWithShape="1">
          <a:blip r:embed="rId3" cstate="print"/>
          <a:srcRect l="37404" t="30189" r="37454" b="31241"/>
          <a:stretch/>
        </p:blipFill>
        <p:spPr bwMode="auto">
          <a:xfrm>
            <a:off x="2434309" y="1896389"/>
            <a:ext cx="3911550" cy="4482109"/>
          </a:xfrm>
          <a:prstGeom prst="rect">
            <a:avLst/>
          </a:prstGeom>
          <a:noFill/>
          <a:ln w="9525">
            <a:noFill/>
            <a:miter lim="800000"/>
            <a:headEnd/>
            <a:tailEnd/>
          </a:ln>
          <a:effectLst/>
        </p:spPr>
      </p:pic>
      <p:sp>
        <p:nvSpPr>
          <p:cNvPr id="2" name="Freccia a destra 1">
            <a:extLst>
              <a:ext uri="{FF2B5EF4-FFF2-40B4-BE49-F238E27FC236}">
                <a16:creationId xmlns:a16="http://schemas.microsoft.com/office/drawing/2014/main" id="{7666A843-978B-4F83-8EA3-B7304328D343}"/>
              </a:ext>
            </a:extLst>
          </p:cNvPr>
          <p:cNvSpPr/>
          <p:nvPr/>
        </p:nvSpPr>
        <p:spPr>
          <a:xfrm>
            <a:off x="2913706" y="3960462"/>
            <a:ext cx="457200" cy="1769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493BEAF2-4832-47A0-91CE-A960A0092314}"/>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6884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1" t="-1963" r="26022" b="18858"/>
          <a:stretch/>
        </p:blipFill>
        <p:spPr bwMode="auto">
          <a:xfrm>
            <a:off x="-20023" y="1159727"/>
            <a:ext cx="3889496" cy="47171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0115" name="CasellaDiTesto 3"/>
          <p:cNvSpPr txBox="1">
            <a:spLocks noChangeArrowheads="1"/>
          </p:cNvSpPr>
          <p:nvPr/>
        </p:nvSpPr>
        <p:spPr bwMode="auto">
          <a:xfrm>
            <a:off x="2700116" y="6156"/>
            <a:ext cx="2624052" cy="584775"/>
          </a:xfrm>
          <a:prstGeom prst="rect">
            <a:avLst/>
          </a:prstGeom>
          <a:solidFill>
            <a:schemeClr val="accent5">
              <a:lumMod val="50000"/>
            </a:schemeClr>
          </a:solid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3200" b="1"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Partenza lenta</a:t>
            </a:r>
          </a:p>
        </p:txBody>
      </p:sp>
      <p:sp>
        <p:nvSpPr>
          <p:cNvPr id="5" name="Ovale 4"/>
          <p:cNvSpPr/>
          <p:nvPr/>
        </p:nvSpPr>
        <p:spPr>
          <a:xfrm>
            <a:off x="178421" y="4817327"/>
            <a:ext cx="657920" cy="880946"/>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a:ea typeface="+mn-ea"/>
              <a:cs typeface="+mn-cs"/>
            </a:endParaRPr>
          </a:p>
        </p:txBody>
      </p:sp>
      <p:pic>
        <p:nvPicPr>
          <p:cNvPr id="6" name="Immagine 10">
            <a:extLst>
              <a:ext uri="{FF2B5EF4-FFF2-40B4-BE49-F238E27FC236}">
                <a16:creationId xmlns:a16="http://schemas.microsoft.com/office/drawing/2014/main" id="{E865B6C9-1C2D-45BD-96DC-57F11B63D68C}"/>
              </a:ext>
            </a:extLst>
          </p:cNvPr>
          <p:cNvPicPr>
            <a:picLocks noChangeAspect="1"/>
          </p:cNvPicPr>
          <p:nvPr/>
        </p:nvPicPr>
        <p:blipFill rotWithShape="1">
          <a:blip r:embed="rId3">
            <a:extLst>
              <a:ext uri="{28A0092B-C50C-407E-A947-70E740481C1C}">
                <a14:useLocalDpi xmlns:a14="http://schemas.microsoft.com/office/drawing/2010/main" val="0"/>
              </a:ext>
            </a:extLst>
          </a:blip>
          <a:srcRect l="2559" r="26253"/>
          <a:stretch/>
        </p:blipFill>
        <p:spPr bwMode="auto">
          <a:xfrm>
            <a:off x="4416311" y="905682"/>
            <a:ext cx="4314667" cy="50466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7" name="Connettore 2 6">
            <a:extLst>
              <a:ext uri="{FF2B5EF4-FFF2-40B4-BE49-F238E27FC236}">
                <a16:creationId xmlns:a16="http://schemas.microsoft.com/office/drawing/2014/main" id="{3243E1CE-068F-4204-A4EC-0AD984E720DA}"/>
              </a:ext>
            </a:extLst>
          </p:cNvPr>
          <p:cNvCxnSpPr/>
          <p:nvPr/>
        </p:nvCxnSpPr>
        <p:spPr>
          <a:xfrm>
            <a:off x="4559675" y="4656151"/>
            <a:ext cx="530225" cy="320675"/>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0BAEDAC8-9CDB-40E2-8233-1F067CC21B70}"/>
              </a:ext>
            </a:extLst>
          </p:cNvPr>
          <p:cNvCxnSpPr/>
          <p:nvPr/>
        </p:nvCxnSpPr>
        <p:spPr>
          <a:xfrm flipV="1">
            <a:off x="4866063" y="2257825"/>
            <a:ext cx="223837" cy="403225"/>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 name="Immagine 9">
            <a:extLst>
              <a:ext uri="{FF2B5EF4-FFF2-40B4-BE49-F238E27FC236}">
                <a16:creationId xmlns:a16="http://schemas.microsoft.com/office/drawing/2014/main" id="{E2ACB998-256B-4437-9456-A1E4639DB557}"/>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751956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idx="4294967295"/>
          </p:nvPr>
        </p:nvSpPr>
        <p:spPr bwMode="auto">
          <a:xfrm>
            <a:off x="1821656" y="298395"/>
            <a:ext cx="5500687" cy="857250"/>
          </a:xfrm>
          <a:solidFill>
            <a:schemeClr val="accent5">
              <a:lumMod val="50000"/>
            </a:schemeClr>
          </a:solidFill>
        </p:spPr>
        <p:txBody>
          <a:bodyPr vert="horz" wrap="square" lIns="91440" tIns="45720" rIns="91440" bIns="45720" numCol="1" anchor="t" anchorCtr="0" compatLnSpc="1">
            <a:prstTxWarp prst="textNoShape">
              <a:avLst/>
            </a:prstTxWarp>
            <a:normAutofit fontScale="90000"/>
          </a:bodyPr>
          <a:lstStyle/>
          <a:p>
            <a:pPr algn="ctr"/>
            <a:r>
              <a:rPr lang="it-IT" altLang="it-IT" sz="3200" b="1" dirty="0">
                <a:solidFill>
                  <a:schemeClr val="bg1"/>
                </a:solidFill>
                <a:latin typeface="Calibri" panose="020F0502020204030204" pitchFamily="34" charset="0"/>
                <a:ea typeface="Calibri" panose="020F0502020204030204" pitchFamily="34" charset="0"/>
                <a:cs typeface="Calibri" panose="020F0502020204030204" pitchFamily="34" charset="0"/>
              </a:rPr>
              <a:t>ESECUZIONE DELLA PROVA  - 1</a:t>
            </a:r>
            <a:br>
              <a:rPr lang="it-IT" altLang="it-IT" sz="32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it-IT" altLang="it-IT" sz="3200" b="1" i="1" dirty="0">
                <a:solidFill>
                  <a:schemeClr val="bg1"/>
                </a:solidFill>
                <a:latin typeface="Calibri" panose="020F0502020204030204" pitchFamily="34" charset="0"/>
                <a:ea typeface="Calibri" panose="020F0502020204030204" pitchFamily="34" charset="0"/>
                <a:cs typeface="Calibri" panose="020F0502020204030204" pitchFamily="34" charset="0"/>
              </a:rPr>
              <a:t>spirometria lenta</a:t>
            </a:r>
            <a:endParaRPr lang="it-IT" altLang="it-IT" sz="3600" b="1" i="1" dirty="0">
              <a:solidFill>
                <a:schemeClr val="bg1"/>
              </a:solidFill>
              <a:latin typeface="Courier New" panose="02070309020205020404" pitchFamily="49" charset="0"/>
              <a:cs typeface="Courier New" panose="02070309020205020404" pitchFamily="49" charset="0"/>
            </a:endParaRPr>
          </a:p>
        </p:txBody>
      </p:sp>
      <p:sp>
        <p:nvSpPr>
          <p:cNvPr id="239620" name="Text Box 4"/>
          <p:cNvSpPr txBox="1">
            <a:spLocks noChangeArrowheads="1"/>
          </p:cNvSpPr>
          <p:nvPr/>
        </p:nvSpPr>
        <p:spPr bwMode="auto">
          <a:xfrm>
            <a:off x="777875" y="1225689"/>
            <a:ext cx="4437063" cy="5632311"/>
          </a:xfrm>
          <a:prstGeom prst="rect">
            <a:avLst/>
          </a:prstGeom>
          <a:solidFill>
            <a:schemeClr val="accent5">
              <a:lumMod val="50000"/>
            </a:schemeClr>
          </a:solid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it-IT" altLang="it-IT" sz="2400" b="1" dirty="0">
                <a:solidFill>
                  <a:prstClr val="black"/>
                </a:solidFill>
                <a:cs typeface="Tahoma" panose="020B0604030504040204" pitchFamily="34" charset="0"/>
              </a:rPr>
              <a:t>1. </a:t>
            </a:r>
            <a:r>
              <a:rPr lang="it-IT" altLang="it-IT" sz="2400" b="1" dirty="0">
                <a:solidFill>
                  <a:schemeClr val="bg1"/>
                </a:solidFill>
                <a:cs typeface="Tahoma" panose="020B0604030504040204" pitchFamily="34" charset="0"/>
              </a:rPr>
              <a:t>Mettere uno stringinaso per evitare perdita di aria  dal naso </a:t>
            </a:r>
            <a:endParaRPr lang="it-IT" altLang="it-IT" sz="2400" b="1" dirty="0">
              <a:solidFill>
                <a:schemeClr val="bg1"/>
              </a:solidFill>
              <a:cs typeface="Courier New" panose="02070309020205020404" pitchFamily="49" charset="0"/>
            </a:endParaRPr>
          </a:p>
          <a:p>
            <a:pPr fontAlgn="base">
              <a:spcBef>
                <a:spcPct val="0"/>
              </a:spcBef>
              <a:spcAft>
                <a:spcPct val="0"/>
              </a:spcAft>
            </a:pPr>
            <a:r>
              <a:rPr lang="it-IT" altLang="it-IT" sz="2400" b="1" dirty="0">
                <a:solidFill>
                  <a:schemeClr val="bg1"/>
                </a:solidFill>
                <a:cs typeface="Tahoma" panose="020B0604030504040204" pitchFamily="34" charset="0"/>
              </a:rPr>
              <a:t> </a:t>
            </a:r>
            <a:endParaRPr lang="it-IT" altLang="it-IT" sz="2400" b="1" dirty="0">
              <a:solidFill>
                <a:schemeClr val="bg1"/>
              </a:solidFill>
              <a:cs typeface="Courier New" panose="02070309020205020404" pitchFamily="49" charset="0"/>
            </a:endParaRPr>
          </a:p>
          <a:p>
            <a:pPr fontAlgn="base">
              <a:spcBef>
                <a:spcPct val="0"/>
              </a:spcBef>
              <a:spcAft>
                <a:spcPct val="0"/>
              </a:spcAft>
            </a:pPr>
            <a:r>
              <a:rPr lang="it-IT" altLang="it-IT" sz="2400" b="1" dirty="0">
                <a:solidFill>
                  <a:schemeClr val="bg1"/>
                </a:solidFill>
                <a:cs typeface="Tahoma" panose="020B0604030504040204" pitchFamily="34" charset="0"/>
              </a:rPr>
              <a:t>2. Collegarsi al boccaglio sterile e stringerlo con forza tra le labbra per evitare perdite di aria dalla bocca</a:t>
            </a:r>
          </a:p>
          <a:p>
            <a:pPr fontAlgn="base">
              <a:spcBef>
                <a:spcPct val="0"/>
              </a:spcBef>
              <a:spcAft>
                <a:spcPct val="0"/>
              </a:spcAft>
            </a:pPr>
            <a:endParaRPr lang="it-IT" altLang="it-IT" sz="2400" b="1" dirty="0">
              <a:solidFill>
                <a:schemeClr val="bg1"/>
              </a:solidFill>
              <a:cs typeface="Tahoma" panose="020B0604030504040204" pitchFamily="34" charset="0"/>
            </a:endParaRPr>
          </a:p>
          <a:p>
            <a:pPr fontAlgn="base">
              <a:spcBef>
                <a:spcPct val="0"/>
              </a:spcBef>
              <a:spcAft>
                <a:spcPct val="0"/>
              </a:spcAft>
            </a:pPr>
            <a:r>
              <a:rPr lang="it-IT" altLang="it-IT" sz="2400" b="1" dirty="0">
                <a:solidFill>
                  <a:schemeClr val="bg1"/>
                </a:solidFill>
                <a:cs typeface="Tahoma" panose="020B0604030504040204" pitchFamily="34" charset="0"/>
              </a:rPr>
              <a:t>3. Invitare il paziente ad evitare di far andare la lingua nel boccaglio</a:t>
            </a:r>
            <a:endParaRPr lang="it-IT" altLang="it-IT" sz="2400" b="1" dirty="0">
              <a:solidFill>
                <a:schemeClr val="bg1"/>
              </a:solidFill>
              <a:cs typeface="Courier New" panose="02070309020205020404" pitchFamily="49" charset="0"/>
            </a:endParaRPr>
          </a:p>
          <a:p>
            <a:pPr fontAlgn="base">
              <a:spcBef>
                <a:spcPct val="0"/>
              </a:spcBef>
              <a:spcAft>
                <a:spcPct val="0"/>
              </a:spcAft>
            </a:pPr>
            <a:r>
              <a:rPr lang="it-IT" altLang="it-IT" sz="2400" b="1" dirty="0">
                <a:solidFill>
                  <a:schemeClr val="bg1"/>
                </a:solidFill>
                <a:cs typeface="Tahoma" panose="020B0604030504040204" pitchFamily="34" charset="0"/>
              </a:rPr>
              <a:t> </a:t>
            </a:r>
            <a:endParaRPr lang="it-IT" altLang="it-IT" sz="2400" b="1" dirty="0">
              <a:solidFill>
                <a:schemeClr val="bg1"/>
              </a:solidFill>
              <a:cs typeface="Courier New" panose="02070309020205020404" pitchFamily="49" charset="0"/>
            </a:endParaRPr>
          </a:p>
          <a:p>
            <a:pPr fontAlgn="base">
              <a:spcBef>
                <a:spcPct val="0"/>
              </a:spcBef>
              <a:spcAft>
                <a:spcPct val="0"/>
              </a:spcAft>
            </a:pPr>
            <a:r>
              <a:rPr lang="it-IT" altLang="it-IT" sz="2400" b="1" dirty="0">
                <a:solidFill>
                  <a:schemeClr val="bg1"/>
                </a:solidFill>
                <a:cs typeface="Tahoma" panose="020B0604030504040204" pitchFamily="34" charset="0"/>
              </a:rPr>
              <a:t>4. Mantenere il mento leggermente elevato ed il collo leggermente in estensione</a:t>
            </a:r>
            <a:endParaRPr lang="it-IT" altLang="it-IT" sz="2400" b="1" dirty="0">
              <a:solidFill>
                <a:schemeClr val="bg1"/>
              </a:solidFill>
            </a:endParaRPr>
          </a:p>
        </p:txBody>
      </p:sp>
      <p:pic>
        <p:nvPicPr>
          <p:cNvPr id="67587" name="Picture 5" descr="ese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113" y="1936750"/>
            <a:ext cx="300037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A6B84D59-236B-40E9-890A-3D13B16690CB}"/>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39384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9620">
                                            <p:txEl>
                                              <p:pRg st="0" end="0"/>
                                            </p:txEl>
                                          </p:spTgt>
                                        </p:tgtEl>
                                        <p:attrNameLst>
                                          <p:attrName>style.visibility</p:attrName>
                                        </p:attrNameLst>
                                      </p:cBhvr>
                                      <p:to>
                                        <p:strVal val="visible"/>
                                      </p:to>
                                    </p:set>
                                    <p:anim calcmode="lin" valueType="num">
                                      <p:cBhvr additive="base">
                                        <p:cTn id="7" dur="500" fill="hold"/>
                                        <p:tgtEl>
                                          <p:spTgt spid="2396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96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9620">
                                            <p:txEl>
                                              <p:pRg st="2" end="2"/>
                                            </p:txEl>
                                          </p:spTgt>
                                        </p:tgtEl>
                                        <p:attrNameLst>
                                          <p:attrName>style.visibility</p:attrName>
                                        </p:attrNameLst>
                                      </p:cBhvr>
                                      <p:to>
                                        <p:strVal val="visible"/>
                                      </p:to>
                                    </p:set>
                                    <p:anim calcmode="lin" valueType="num">
                                      <p:cBhvr additive="base">
                                        <p:cTn id="13" dur="500" fill="hold"/>
                                        <p:tgtEl>
                                          <p:spTgt spid="23962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96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9620">
                                            <p:txEl>
                                              <p:pRg st="4" end="4"/>
                                            </p:txEl>
                                          </p:spTgt>
                                        </p:tgtEl>
                                        <p:attrNameLst>
                                          <p:attrName>style.visibility</p:attrName>
                                        </p:attrNameLst>
                                      </p:cBhvr>
                                      <p:to>
                                        <p:strVal val="visible"/>
                                      </p:to>
                                    </p:set>
                                    <p:anim calcmode="lin" valueType="num">
                                      <p:cBhvr additive="base">
                                        <p:cTn id="19" dur="500" fill="hold"/>
                                        <p:tgtEl>
                                          <p:spTgt spid="23962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96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9620">
                                            <p:txEl>
                                              <p:pRg st="6" end="6"/>
                                            </p:txEl>
                                          </p:spTgt>
                                        </p:tgtEl>
                                        <p:attrNameLst>
                                          <p:attrName>style.visibility</p:attrName>
                                        </p:attrNameLst>
                                      </p:cBhvr>
                                      <p:to>
                                        <p:strVal val="visible"/>
                                      </p:to>
                                    </p:set>
                                    <p:anim calcmode="lin" valueType="num">
                                      <p:cBhvr additive="base">
                                        <p:cTn id="25" dur="500" fill="hold"/>
                                        <p:tgtEl>
                                          <p:spTgt spid="23962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962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88895" y="2806682"/>
            <a:ext cx="8166210" cy="2800767"/>
          </a:xfrm>
          <a:prstGeom prst="rect">
            <a:avLst/>
          </a:prstGeom>
          <a:solidFill>
            <a:schemeClr val="accent5">
              <a:lumMod val="50000"/>
            </a:schemeClr>
          </a:solidFill>
        </p:spPr>
        <p:txBody>
          <a:bodyPr wrap="none">
            <a:spAutoFit/>
          </a:bodyPr>
          <a:lstStyle/>
          <a:p>
            <a:pPr marL="257175" marR="0" lvl="0"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3200" b="1" i="0" u="none" strike="noStrike" kern="1200" cap="none" spc="0" normalizeH="0" baseline="0" noProof="0" dirty="0">
                <a:ln>
                  <a:noFill/>
                </a:ln>
                <a:solidFill>
                  <a:schemeClr val="bg1"/>
                </a:solidFill>
                <a:effectLst/>
                <a:uLnTx/>
                <a:uFillTx/>
                <a:latin typeface="Calibri"/>
                <a:ea typeface="+mn-ea"/>
                <a:cs typeface="+mn-cs"/>
              </a:rPr>
              <a:t>occasionalmente FVC ridotta</a:t>
            </a:r>
          </a:p>
          <a:p>
            <a:pPr marL="257175" marR="0" lvl="0"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3200" b="1" i="0" u="none" strike="noStrike" kern="1200" cap="none" spc="0" normalizeH="0" baseline="0" noProof="0" dirty="0">
                <a:ln>
                  <a:noFill/>
                </a:ln>
                <a:solidFill>
                  <a:schemeClr val="bg1"/>
                </a:solidFill>
                <a:effectLst/>
                <a:uLnTx/>
                <a:uFillTx/>
                <a:latin typeface="Calibri"/>
                <a:ea typeface="+mn-ea"/>
                <a:cs typeface="+mn-cs"/>
              </a:rPr>
              <a:t>curva non utilizzabile per FEV1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3200" b="1" i="0" u="none" strike="noStrike" kern="1200" cap="none" spc="0" normalizeH="0" baseline="0" noProof="0" dirty="0">
              <a:ln>
                <a:noFill/>
              </a:ln>
              <a:solidFill>
                <a:schemeClr val="bg1"/>
              </a:solidFill>
              <a:effectLst/>
              <a:uLnTx/>
              <a:uFillTx/>
              <a:latin typeface="Calibri"/>
              <a:ea typeface="+mn-ea"/>
              <a:cs typeface="+mn-cs"/>
            </a:endParaRPr>
          </a:p>
          <a:p>
            <a:pPr marL="257175" marR="0" lvl="0"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3200" b="1" i="0" u="none" strike="noStrike" kern="1200" cap="none" spc="0" normalizeH="0" baseline="0" noProof="0" dirty="0">
                <a:ln>
                  <a:noFill/>
                </a:ln>
                <a:solidFill>
                  <a:srgbClr val="FFFF00"/>
                </a:solidFill>
                <a:effectLst/>
                <a:uLnTx/>
                <a:uFillTx/>
                <a:latin typeface="Calibri"/>
                <a:ea typeface="+mn-ea"/>
                <a:cs typeface="+mn-cs"/>
              </a:rPr>
              <a:t>soluzione: istruzione del paziente ad espirare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FFF00"/>
                </a:solidFill>
                <a:effectLst/>
                <a:uLnTx/>
                <a:uFillTx/>
                <a:latin typeface="Calibri"/>
                <a:ea typeface="+mn-ea"/>
                <a:cs typeface="+mn-cs"/>
              </a:rPr>
              <a:t>      più velocemente e immediatamente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Immagine 1">
            <a:extLst>
              <a:ext uri="{FF2B5EF4-FFF2-40B4-BE49-F238E27FC236}">
                <a16:creationId xmlns:a16="http://schemas.microsoft.com/office/drawing/2014/main" id="{D4DA0CF0-C61F-412C-BA12-0DA74037272A}"/>
              </a:ext>
            </a:extLst>
          </p:cNvPr>
          <p:cNvPicPr>
            <a:picLocks noChangeAspect="1"/>
          </p:cNvPicPr>
          <p:nvPr/>
        </p:nvPicPr>
        <p:blipFill>
          <a:blip r:embed="rId2"/>
          <a:stretch>
            <a:fillRect/>
          </a:stretch>
        </p:blipFill>
        <p:spPr>
          <a:xfrm>
            <a:off x="2657690" y="263167"/>
            <a:ext cx="3828620" cy="963251"/>
          </a:xfrm>
          <a:prstGeom prst="rect">
            <a:avLst/>
          </a:prstGeom>
        </p:spPr>
      </p:pic>
      <p:sp>
        <p:nvSpPr>
          <p:cNvPr id="4" name="CasellaDiTesto 3">
            <a:extLst>
              <a:ext uri="{FF2B5EF4-FFF2-40B4-BE49-F238E27FC236}">
                <a16:creationId xmlns:a16="http://schemas.microsoft.com/office/drawing/2014/main" id="{8092C988-E8B7-4F81-8E7D-2DAB3D0903BB}"/>
              </a:ext>
            </a:extLst>
          </p:cNvPr>
          <p:cNvSpPr txBox="1"/>
          <p:nvPr/>
        </p:nvSpPr>
        <p:spPr>
          <a:xfrm>
            <a:off x="3345366" y="2208083"/>
            <a:ext cx="2509024" cy="584775"/>
          </a:xfrm>
          <a:prstGeom prst="rect">
            <a:avLst/>
          </a:prstGeom>
          <a:solidFill>
            <a:srgbClr val="002060"/>
          </a:solidFill>
        </p:spPr>
        <p:txBody>
          <a:bodyPr wrap="square" rtlCol="0">
            <a:spAutoFit/>
          </a:bodyPr>
          <a:lstStyle/>
          <a:p>
            <a:pPr algn="ctr"/>
            <a:r>
              <a:rPr lang="it-IT" sz="3200" b="1" dirty="0">
                <a:solidFill>
                  <a:srgbClr val="FFFF00"/>
                </a:solidFill>
              </a:rPr>
              <a:t>Conseguenze</a:t>
            </a:r>
          </a:p>
        </p:txBody>
      </p:sp>
      <p:pic>
        <p:nvPicPr>
          <p:cNvPr id="7" name="Immagine 6">
            <a:extLst>
              <a:ext uri="{FF2B5EF4-FFF2-40B4-BE49-F238E27FC236}">
                <a16:creationId xmlns:a16="http://schemas.microsoft.com/office/drawing/2014/main" id="{52ABE456-CD49-4F59-9610-DAC087D69127}"/>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765314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35062" y="308937"/>
            <a:ext cx="6873875" cy="923925"/>
          </a:xfrm>
          <a:prstGeom prst="rect">
            <a:avLst/>
          </a:prstGeom>
          <a:solidFill>
            <a:schemeClr val="accent5">
              <a:lumMod val="5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50" b="1" i="0" u="none" strike="noStrike" kern="1200" cap="none" spc="0" normalizeH="0" baseline="0" noProof="0" dirty="0">
                <a:ln>
                  <a:noFill/>
                </a:ln>
                <a:solidFill>
                  <a:schemeClr val="bg1"/>
                </a:solidFill>
                <a:effectLst/>
                <a:uLnTx/>
                <a:uFillTx/>
                <a:latin typeface="Calibri"/>
                <a:ea typeface="+mn-ea"/>
                <a:cs typeface="+mn-cs"/>
              </a:rPr>
              <a:t>ARTEFATTI ED ERRORI COMUNI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sellaDiTesto 2"/>
          <p:cNvSpPr txBox="1"/>
          <p:nvPr/>
        </p:nvSpPr>
        <p:spPr>
          <a:xfrm>
            <a:off x="1226635" y="1885950"/>
            <a:ext cx="6399610" cy="4201150"/>
          </a:xfrm>
          <a:prstGeom prst="rect">
            <a:avLst/>
          </a:prstGeom>
          <a:solidFill>
            <a:schemeClr val="accent5">
              <a:lumMod val="5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INALAZIONE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PARTENZA LENTA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rgbClr val="FFFF00"/>
                </a:solidFill>
                <a:effectLst/>
                <a:uLnTx/>
                <a:uFillTx/>
                <a:latin typeface="Calibri"/>
                <a:ea typeface="+mn-ea"/>
                <a:cs typeface="+mn-cs"/>
              </a:rPr>
              <a:t>ESPIRAZIONE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TOSSE ENTRO IL PRIMO SECONDO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INTERRUZIONE PRECOCE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SFORZO VARIABILE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CHIUSURA DELLA GLOTTIDE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OSTRUZIONE PARZIALE DEL BOCCAGLIO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PERDITE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INSPIRAZIONI SUPPLEMENTARI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7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Immagine 4">
            <a:extLst>
              <a:ext uri="{FF2B5EF4-FFF2-40B4-BE49-F238E27FC236}">
                <a16:creationId xmlns:a16="http://schemas.microsoft.com/office/drawing/2014/main" id="{44ABA729-84E0-47D0-B4B7-0ADE895648D9}"/>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238058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asellaDiTesto 1"/>
          <p:cNvSpPr txBox="1">
            <a:spLocks noChangeArrowheads="1"/>
          </p:cNvSpPr>
          <p:nvPr/>
        </p:nvSpPr>
        <p:spPr bwMode="auto">
          <a:xfrm>
            <a:off x="2610644" y="47527"/>
            <a:ext cx="4141787" cy="554037"/>
          </a:xfrm>
          <a:prstGeom prst="rect">
            <a:avLst/>
          </a:prstGeom>
          <a:solidFill>
            <a:schemeClr val="accent5">
              <a:lumMod val="50000"/>
            </a:schemeClr>
          </a:solid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3000" b="1" dirty="0">
                <a:solidFill>
                  <a:schemeClr val="bg1"/>
                </a:solidFill>
              </a:rPr>
              <a:t>SFORZO SUBMASSIMALE</a:t>
            </a:r>
          </a:p>
        </p:txBody>
      </p:sp>
      <p:pic>
        <p:nvPicPr>
          <p:cNvPr id="972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01" y="685003"/>
            <a:ext cx="2462212" cy="548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8281" y="791828"/>
            <a:ext cx="2621732" cy="554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ttore 2 5"/>
          <p:cNvCxnSpPr/>
          <p:nvPr/>
        </p:nvCxnSpPr>
        <p:spPr>
          <a:xfrm flipV="1">
            <a:off x="4054475" y="3749675"/>
            <a:ext cx="627063" cy="14288"/>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7285"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7162" y="1436056"/>
            <a:ext cx="3352852" cy="376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ttore 2 7"/>
          <p:cNvCxnSpPr/>
          <p:nvPr/>
        </p:nvCxnSpPr>
        <p:spPr>
          <a:xfrm flipV="1">
            <a:off x="2721743" y="3420268"/>
            <a:ext cx="658812" cy="174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V="1">
            <a:off x="6229235" y="3485564"/>
            <a:ext cx="658813" cy="1746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D75F9718-6614-4C5E-9839-6689B0B2D672}"/>
              </a:ext>
            </a:extLst>
          </p:cNvPr>
          <p:cNvSpPr txBox="1"/>
          <p:nvPr/>
        </p:nvSpPr>
        <p:spPr>
          <a:xfrm>
            <a:off x="1002890" y="6137615"/>
            <a:ext cx="693175" cy="523220"/>
          </a:xfrm>
          <a:prstGeom prst="rect">
            <a:avLst/>
          </a:prstGeom>
          <a:noFill/>
          <a:ln>
            <a:solidFill>
              <a:schemeClr val="tx1"/>
            </a:solidFill>
          </a:ln>
        </p:spPr>
        <p:txBody>
          <a:bodyPr wrap="square" rtlCol="0">
            <a:spAutoFit/>
          </a:bodyPr>
          <a:lstStyle/>
          <a:p>
            <a:pPr algn="ctr"/>
            <a:r>
              <a:rPr lang="it-IT" sz="2800" b="1" dirty="0">
                <a:solidFill>
                  <a:srgbClr val="FF0000"/>
                </a:solidFill>
              </a:rPr>
              <a:t>OK</a:t>
            </a:r>
          </a:p>
        </p:txBody>
      </p:sp>
      <p:sp>
        <p:nvSpPr>
          <p:cNvPr id="3" name="CasellaDiTesto 2">
            <a:extLst>
              <a:ext uri="{FF2B5EF4-FFF2-40B4-BE49-F238E27FC236}">
                <a16:creationId xmlns:a16="http://schemas.microsoft.com/office/drawing/2014/main" id="{CAAD0868-EA21-47BD-A8D3-8485748DFDCF}"/>
              </a:ext>
            </a:extLst>
          </p:cNvPr>
          <p:cNvSpPr txBox="1"/>
          <p:nvPr/>
        </p:nvSpPr>
        <p:spPr>
          <a:xfrm>
            <a:off x="3554361" y="6172997"/>
            <a:ext cx="1127177" cy="523220"/>
          </a:xfrm>
          <a:prstGeom prst="rect">
            <a:avLst/>
          </a:prstGeom>
          <a:noFill/>
          <a:ln>
            <a:solidFill>
              <a:schemeClr val="tx1"/>
            </a:solidFill>
          </a:ln>
        </p:spPr>
        <p:txBody>
          <a:bodyPr wrap="square" rtlCol="0">
            <a:spAutoFit/>
          </a:bodyPr>
          <a:lstStyle/>
          <a:p>
            <a:pPr algn="ctr"/>
            <a:r>
              <a:rPr lang="it-IT" sz="2800" b="1" dirty="0">
                <a:solidFill>
                  <a:srgbClr val="FF0000"/>
                </a:solidFill>
              </a:rPr>
              <a:t>NO</a:t>
            </a:r>
          </a:p>
        </p:txBody>
      </p:sp>
      <p:pic>
        <p:nvPicPr>
          <p:cNvPr id="5" name="Immagine 4">
            <a:extLst>
              <a:ext uri="{FF2B5EF4-FFF2-40B4-BE49-F238E27FC236}">
                <a16:creationId xmlns:a16="http://schemas.microsoft.com/office/drawing/2014/main" id="{D71BEEB5-3797-4B8F-9355-5E41F66A9225}"/>
              </a:ext>
            </a:extLst>
          </p:cNvPr>
          <p:cNvPicPr>
            <a:picLocks noChangeAspect="1"/>
          </p:cNvPicPr>
          <p:nvPr/>
        </p:nvPicPr>
        <p:blipFill>
          <a:blip r:embed="rId5"/>
          <a:stretch>
            <a:fillRect/>
          </a:stretch>
        </p:blipFill>
        <p:spPr>
          <a:xfrm>
            <a:off x="7309121" y="6154311"/>
            <a:ext cx="1140051" cy="755970"/>
          </a:xfrm>
          <a:prstGeom prst="rect">
            <a:avLst/>
          </a:prstGeom>
        </p:spPr>
      </p:pic>
      <p:pic>
        <p:nvPicPr>
          <p:cNvPr id="13" name="Immagine 12">
            <a:extLst>
              <a:ext uri="{FF2B5EF4-FFF2-40B4-BE49-F238E27FC236}">
                <a16:creationId xmlns:a16="http://schemas.microsoft.com/office/drawing/2014/main" id="{C6337890-55AF-4A65-A331-0313BBDF32FC}"/>
              </a:ext>
            </a:extLst>
          </p:cNvPr>
          <p:cNvPicPr>
            <a:picLocks noChangeAspect="1"/>
          </p:cNvPicPr>
          <p:nvPr/>
        </p:nvPicPr>
        <p:blipFill>
          <a:blip r:embed="rId6">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533003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705" y="919265"/>
            <a:ext cx="8170607" cy="53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2D07496F-E8DA-4702-8D4F-83E03C5F0F3D}"/>
              </a:ext>
            </a:extLst>
          </p:cNvPr>
          <p:cNvPicPr>
            <a:picLocks noChangeAspect="1"/>
          </p:cNvPicPr>
          <p:nvPr/>
        </p:nvPicPr>
        <p:blipFill>
          <a:blip r:embed="rId4"/>
          <a:stretch>
            <a:fillRect/>
          </a:stretch>
        </p:blipFill>
        <p:spPr>
          <a:xfrm>
            <a:off x="2368105" y="102330"/>
            <a:ext cx="4407790" cy="816935"/>
          </a:xfrm>
          <a:prstGeom prst="rect">
            <a:avLst/>
          </a:prstGeom>
          <a:solidFill>
            <a:schemeClr val="accent5">
              <a:lumMod val="50000"/>
            </a:schemeClr>
          </a:solidFill>
        </p:spPr>
      </p:pic>
      <p:sp>
        <p:nvSpPr>
          <p:cNvPr id="3" name="Rettangolo 2">
            <a:extLst>
              <a:ext uri="{FF2B5EF4-FFF2-40B4-BE49-F238E27FC236}">
                <a16:creationId xmlns:a16="http://schemas.microsoft.com/office/drawing/2014/main" id="{57A24ADA-0858-4ACA-AFB5-396482DD5C32}"/>
              </a:ext>
            </a:extLst>
          </p:cNvPr>
          <p:cNvSpPr/>
          <p:nvPr/>
        </p:nvSpPr>
        <p:spPr>
          <a:xfrm>
            <a:off x="602705" y="6328202"/>
            <a:ext cx="8323817" cy="461665"/>
          </a:xfrm>
          <a:prstGeom prst="rect">
            <a:avLst/>
          </a:prstGeom>
          <a:solidFill>
            <a:schemeClr val="accent5">
              <a:lumMod val="50000"/>
            </a:schemeClr>
          </a:solidFill>
        </p:spPr>
        <p:txBody>
          <a:bodyPr wrap="none">
            <a:spAutoFit/>
          </a:bodyPr>
          <a:lstStyle/>
          <a:p>
            <a:pPr lvl="0">
              <a:spcBef>
                <a:spcPct val="0"/>
              </a:spcBef>
            </a:pPr>
            <a:r>
              <a:rPr lang="it-IT" altLang="it-IT" sz="2400" b="1" dirty="0">
                <a:solidFill>
                  <a:schemeClr val="bg1"/>
                </a:solidFill>
              </a:rPr>
              <a:t>Due prove dello stesso soggetto, dopo correzione dell’operatore</a:t>
            </a:r>
          </a:p>
        </p:txBody>
      </p:sp>
      <p:cxnSp>
        <p:nvCxnSpPr>
          <p:cNvPr id="5" name="Connettore 2 4">
            <a:extLst>
              <a:ext uri="{FF2B5EF4-FFF2-40B4-BE49-F238E27FC236}">
                <a16:creationId xmlns:a16="http://schemas.microsoft.com/office/drawing/2014/main" id="{2C58530C-6425-4BCD-8CA1-72DAB0AE4338}"/>
              </a:ext>
            </a:extLst>
          </p:cNvPr>
          <p:cNvCxnSpPr>
            <a:cxnSpLocks/>
          </p:cNvCxnSpPr>
          <p:nvPr/>
        </p:nvCxnSpPr>
        <p:spPr>
          <a:xfrm flipV="1">
            <a:off x="602705" y="3972989"/>
            <a:ext cx="612778" cy="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8F4A334A-C99E-420A-9BAA-F53B9348C7F6}"/>
              </a:ext>
            </a:extLst>
          </p:cNvPr>
          <p:cNvPicPr>
            <a:picLocks noChangeAspect="1"/>
          </p:cNvPicPr>
          <p:nvPr/>
        </p:nvPicPr>
        <p:blipFill>
          <a:blip r:embed="rId5">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87654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27563" y="2282575"/>
            <a:ext cx="8166210" cy="2308324"/>
          </a:xfrm>
          <a:prstGeom prst="rect">
            <a:avLst/>
          </a:prstGeom>
          <a:solidFill>
            <a:schemeClr val="accent5">
              <a:lumMod val="50000"/>
            </a:schemeClr>
          </a:solidFill>
        </p:spPr>
        <p:txBody>
          <a:bodyPr wrap="none">
            <a:spAutoFit/>
          </a:bodyPr>
          <a:lstStyle/>
          <a:p>
            <a:pPr marL="257175" marR="0" lvl="0"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3200" b="1" i="0" u="none" strike="noStrike" kern="1200" cap="none" spc="0" normalizeH="0" baseline="0" noProof="0" dirty="0">
                <a:ln>
                  <a:noFill/>
                </a:ln>
                <a:solidFill>
                  <a:schemeClr val="bg1"/>
                </a:solidFill>
                <a:effectLst/>
                <a:uLnTx/>
                <a:uFillTx/>
                <a:latin typeface="Calibri"/>
                <a:ea typeface="+mn-ea"/>
                <a:cs typeface="+mn-cs"/>
              </a:rPr>
              <a:t>curva non utilizzabile per FEV1 ( ridotto)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3200" b="1" i="0" u="none" strike="noStrike" kern="1200" cap="none" spc="0" normalizeH="0" baseline="0" noProof="0" dirty="0">
              <a:ln>
                <a:noFill/>
              </a:ln>
              <a:solidFill>
                <a:schemeClr val="bg1"/>
              </a:solidFill>
              <a:effectLst/>
              <a:uLnTx/>
              <a:uFillTx/>
              <a:latin typeface="Calibri"/>
              <a:ea typeface="+mn-ea"/>
              <a:cs typeface="+mn-cs"/>
            </a:endParaRPr>
          </a:p>
          <a:p>
            <a:pPr marL="257175" marR="0" lvl="0"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3200" b="1" i="0" u="none" strike="noStrike" kern="1200" cap="none" spc="0" normalizeH="0" baseline="0" noProof="0" dirty="0">
                <a:ln>
                  <a:noFill/>
                </a:ln>
                <a:solidFill>
                  <a:srgbClr val="FFFF00"/>
                </a:solidFill>
                <a:effectLst/>
                <a:uLnTx/>
                <a:uFillTx/>
                <a:latin typeface="Calibri"/>
                <a:ea typeface="+mn-ea"/>
                <a:cs typeface="+mn-cs"/>
              </a:rPr>
              <a:t>soluzione: istruzione del paziente ad espirare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FFF00"/>
                </a:solidFill>
                <a:effectLst/>
                <a:uLnTx/>
                <a:uFillTx/>
                <a:latin typeface="Calibri"/>
                <a:ea typeface="+mn-ea"/>
                <a:cs typeface="+mn-cs"/>
              </a:rPr>
              <a:t>      più velocemente e immediatamente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Immagine 1">
            <a:extLst>
              <a:ext uri="{FF2B5EF4-FFF2-40B4-BE49-F238E27FC236}">
                <a16:creationId xmlns:a16="http://schemas.microsoft.com/office/drawing/2014/main" id="{D4DA0CF0-C61F-412C-BA12-0DA74037272A}"/>
              </a:ext>
            </a:extLst>
          </p:cNvPr>
          <p:cNvPicPr>
            <a:picLocks noChangeAspect="1"/>
          </p:cNvPicPr>
          <p:nvPr/>
        </p:nvPicPr>
        <p:blipFill>
          <a:blip r:embed="rId2"/>
          <a:stretch>
            <a:fillRect/>
          </a:stretch>
        </p:blipFill>
        <p:spPr>
          <a:xfrm>
            <a:off x="2657690" y="263167"/>
            <a:ext cx="3828620" cy="963251"/>
          </a:xfrm>
          <a:prstGeom prst="rect">
            <a:avLst/>
          </a:prstGeom>
        </p:spPr>
      </p:pic>
      <p:sp>
        <p:nvSpPr>
          <p:cNvPr id="4" name="CasellaDiTesto 3">
            <a:extLst>
              <a:ext uri="{FF2B5EF4-FFF2-40B4-BE49-F238E27FC236}">
                <a16:creationId xmlns:a16="http://schemas.microsoft.com/office/drawing/2014/main" id="{7FB4DF92-C64B-4D63-A0E8-0DE0392E5615}"/>
              </a:ext>
            </a:extLst>
          </p:cNvPr>
          <p:cNvSpPr txBox="1"/>
          <p:nvPr/>
        </p:nvSpPr>
        <p:spPr>
          <a:xfrm>
            <a:off x="3311912" y="1697800"/>
            <a:ext cx="2397512" cy="584775"/>
          </a:xfrm>
          <a:prstGeom prst="rect">
            <a:avLst/>
          </a:prstGeom>
          <a:solidFill>
            <a:srgbClr val="002060"/>
          </a:solidFill>
        </p:spPr>
        <p:txBody>
          <a:bodyPr wrap="square" rtlCol="0">
            <a:spAutoFit/>
          </a:bodyPr>
          <a:lstStyle/>
          <a:p>
            <a:pPr algn="ctr"/>
            <a:r>
              <a:rPr lang="it-IT" sz="3200" b="1" dirty="0">
                <a:solidFill>
                  <a:srgbClr val="FFFF00"/>
                </a:solidFill>
              </a:rPr>
              <a:t>Conseguenze</a:t>
            </a:r>
          </a:p>
        </p:txBody>
      </p:sp>
      <p:pic>
        <p:nvPicPr>
          <p:cNvPr id="7" name="Immagine 6">
            <a:extLst>
              <a:ext uri="{FF2B5EF4-FFF2-40B4-BE49-F238E27FC236}">
                <a16:creationId xmlns:a16="http://schemas.microsoft.com/office/drawing/2014/main" id="{224BCF3D-12B4-467A-B7ED-AE28F1E64C8D}"/>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778420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87618" y="308937"/>
            <a:ext cx="6873875" cy="923925"/>
          </a:xfrm>
          <a:prstGeom prst="rect">
            <a:avLst/>
          </a:prstGeom>
          <a:solidFill>
            <a:schemeClr val="accent5">
              <a:lumMod val="5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50" b="1" i="0" u="none" strike="noStrike" kern="1200" cap="none" spc="0" normalizeH="0" baseline="0" noProof="0" dirty="0">
                <a:ln>
                  <a:noFill/>
                </a:ln>
                <a:solidFill>
                  <a:schemeClr val="bg1"/>
                </a:solidFill>
                <a:effectLst/>
                <a:uLnTx/>
                <a:uFillTx/>
                <a:latin typeface="Calibri"/>
                <a:ea typeface="+mn-ea"/>
                <a:cs typeface="+mn-cs"/>
              </a:rPr>
              <a:t>ARTEFATTI ED ERRORI COMUNI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sellaDiTesto 2"/>
          <p:cNvSpPr txBox="1"/>
          <p:nvPr/>
        </p:nvSpPr>
        <p:spPr>
          <a:xfrm>
            <a:off x="1448458" y="1540262"/>
            <a:ext cx="6713035" cy="4816703"/>
          </a:xfrm>
          <a:prstGeom prst="rect">
            <a:avLst/>
          </a:prstGeom>
          <a:solidFill>
            <a:schemeClr val="accent5">
              <a:lumMod val="5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800" b="1" i="0" u="none" strike="noStrike" kern="1200" cap="none" spc="0" normalizeH="0" baseline="0" noProof="0" dirty="0">
                <a:ln>
                  <a:noFill/>
                </a:ln>
                <a:solidFill>
                  <a:schemeClr val="bg1"/>
                </a:solidFill>
                <a:effectLst/>
                <a:uLnTx/>
                <a:uFillTx/>
                <a:latin typeface="Calibri"/>
                <a:ea typeface="+mn-ea"/>
                <a:cs typeface="+mn-cs"/>
              </a:rPr>
              <a:t>INALAZIONE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800" b="1" i="0" u="none" strike="noStrike" kern="1200" cap="none" spc="0" normalizeH="0" baseline="0" noProof="0" dirty="0">
                <a:ln>
                  <a:noFill/>
                </a:ln>
                <a:solidFill>
                  <a:schemeClr val="bg1"/>
                </a:solidFill>
                <a:effectLst/>
                <a:uLnTx/>
                <a:uFillTx/>
                <a:latin typeface="Calibri"/>
                <a:ea typeface="+mn-ea"/>
                <a:cs typeface="+mn-cs"/>
              </a:rPr>
              <a:t>PARTENZA LENTA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800" b="1" i="0" u="none" strike="noStrike" kern="1200" cap="none" spc="0" normalizeH="0" baseline="0" noProof="0" dirty="0">
                <a:ln>
                  <a:noFill/>
                </a:ln>
                <a:solidFill>
                  <a:schemeClr val="bg1"/>
                </a:solidFill>
                <a:effectLst/>
                <a:uLnTx/>
                <a:uFillTx/>
                <a:latin typeface="Calibri"/>
                <a:ea typeface="+mn-ea"/>
                <a:cs typeface="+mn-cs"/>
              </a:rPr>
              <a:t>ESPIRAZIONE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800" b="1" i="0" u="none" strike="noStrike" kern="1200" cap="none" spc="0" normalizeH="0" baseline="0" noProof="0" dirty="0">
                <a:ln>
                  <a:noFill/>
                </a:ln>
                <a:solidFill>
                  <a:srgbClr val="FFFF00"/>
                </a:solidFill>
                <a:effectLst/>
                <a:uLnTx/>
                <a:uFillTx/>
                <a:latin typeface="Calibri"/>
                <a:ea typeface="+mn-ea"/>
                <a:cs typeface="+mn-cs"/>
              </a:rPr>
              <a:t>TOSSE ENTRO IL PRIMO SECONDO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800" b="1" i="0" u="none" strike="noStrike" kern="1200" cap="none" spc="0" normalizeH="0" baseline="0" noProof="0" dirty="0">
                <a:ln>
                  <a:noFill/>
                </a:ln>
                <a:solidFill>
                  <a:schemeClr val="bg1"/>
                </a:solidFill>
                <a:effectLst/>
                <a:uLnTx/>
                <a:uFillTx/>
                <a:latin typeface="Calibri"/>
                <a:ea typeface="+mn-ea"/>
                <a:cs typeface="+mn-cs"/>
              </a:rPr>
              <a:t>INTERRUZIONE PRECOCE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800" b="1" i="0" u="none" strike="noStrike" kern="1200" cap="none" spc="0" normalizeH="0" baseline="0" noProof="0" dirty="0">
                <a:ln>
                  <a:noFill/>
                </a:ln>
                <a:solidFill>
                  <a:schemeClr val="bg1"/>
                </a:solidFill>
                <a:effectLst/>
                <a:uLnTx/>
                <a:uFillTx/>
                <a:latin typeface="Calibri"/>
                <a:ea typeface="+mn-ea"/>
                <a:cs typeface="+mn-cs"/>
              </a:rPr>
              <a:t>SFORZO VARIABILE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800" b="1" i="0" u="none" strike="noStrike" kern="1200" cap="none" spc="0" normalizeH="0" baseline="0" noProof="0" dirty="0">
                <a:ln>
                  <a:noFill/>
                </a:ln>
                <a:solidFill>
                  <a:schemeClr val="bg1"/>
                </a:solidFill>
                <a:effectLst/>
                <a:uLnTx/>
                <a:uFillTx/>
                <a:latin typeface="Calibri"/>
                <a:ea typeface="+mn-ea"/>
                <a:cs typeface="+mn-cs"/>
              </a:rPr>
              <a:t>CHIUSURA DELLA GLOTTIDE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800" b="1" i="0" u="none" strike="noStrike" kern="1200" cap="none" spc="0" normalizeH="0" baseline="0" noProof="0" dirty="0">
                <a:ln>
                  <a:noFill/>
                </a:ln>
                <a:solidFill>
                  <a:schemeClr val="bg1"/>
                </a:solidFill>
                <a:effectLst/>
                <a:uLnTx/>
                <a:uFillTx/>
                <a:latin typeface="Calibri"/>
                <a:ea typeface="+mn-ea"/>
                <a:cs typeface="+mn-cs"/>
              </a:rPr>
              <a:t>OSTRUZIONE PARZIALE DEL BOCCAGLIO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800" b="1" i="0" u="none" strike="noStrike" kern="1200" cap="none" spc="0" normalizeH="0" baseline="0" noProof="0" dirty="0">
                <a:ln>
                  <a:noFill/>
                </a:ln>
                <a:solidFill>
                  <a:schemeClr val="bg1"/>
                </a:solidFill>
                <a:effectLst/>
                <a:uLnTx/>
                <a:uFillTx/>
                <a:latin typeface="Calibri"/>
                <a:ea typeface="+mn-ea"/>
                <a:cs typeface="+mn-cs"/>
              </a:rPr>
              <a:t>PERDITE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800" b="1" i="0" u="none" strike="noStrike" kern="1200" cap="none" spc="0" normalizeH="0" baseline="0" noProof="0" dirty="0">
                <a:ln>
                  <a:noFill/>
                </a:ln>
                <a:solidFill>
                  <a:schemeClr val="bg1"/>
                </a:solidFill>
                <a:effectLst/>
                <a:uLnTx/>
                <a:uFillTx/>
                <a:latin typeface="Calibri"/>
                <a:ea typeface="+mn-ea"/>
                <a:cs typeface="+mn-cs"/>
              </a:rPr>
              <a:t>INSPIRAZIONI SUPPLEMENTARI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7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Immagine 4">
            <a:extLst>
              <a:ext uri="{FF2B5EF4-FFF2-40B4-BE49-F238E27FC236}">
                <a16:creationId xmlns:a16="http://schemas.microsoft.com/office/drawing/2014/main" id="{88DC3A7C-8B29-4BFF-80CA-5C99D505D065}"/>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816463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4"/>
          <p:cNvSpPr>
            <a:spLocks noGrp="1" noChangeArrowheads="1"/>
          </p:cNvSpPr>
          <p:nvPr>
            <p:ph type="body" idx="4294967295"/>
          </p:nvPr>
        </p:nvSpPr>
        <p:spPr>
          <a:xfrm>
            <a:off x="294712" y="781050"/>
            <a:ext cx="8849288" cy="5543550"/>
          </a:xfrm>
          <a:prstGeom prst="rect">
            <a:avLst/>
          </a:prstGeom>
          <a:noFill/>
        </p:spPr>
        <p:txBody>
          <a:bodyPr>
            <a:normAutofit/>
          </a:bodyPr>
          <a:lstStyle/>
          <a:p>
            <a:pPr>
              <a:buFontTx/>
              <a:buNone/>
            </a:pPr>
            <a:endParaRPr lang="it-IT" sz="1600" dirty="0">
              <a:latin typeface="Arial" charset="0"/>
              <a:ea typeface="ヒラギノ角ゴ Pro W3" pitchFamily="-109" charset="-128"/>
              <a:cs typeface="Arial" charset="0"/>
            </a:endParaRPr>
          </a:p>
          <a:p>
            <a:pPr marL="0" indent="0">
              <a:buNone/>
            </a:pPr>
            <a:r>
              <a:rPr lang="it-IT" sz="2400" b="1" dirty="0">
                <a:solidFill>
                  <a:srgbClr val="595959"/>
                </a:solidFill>
                <a:ea typeface="MS PGothic" pitchFamily="34" charset="-128"/>
              </a:rPr>
              <a:t>Curva tempo-volume, problemi di esecuzione della spirometria</a:t>
            </a:r>
            <a:r>
              <a:rPr lang="it-IT" sz="1800" b="1" dirty="0">
                <a:solidFill>
                  <a:srgbClr val="595959"/>
                </a:solidFill>
                <a:ea typeface="MS PGothic" pitchFamily="34" charset="-128"/>
              </a:rPr>
              <a:t>:</a:t>
            </a:r>
          </a:p>
          <a:p>
            <a:pPr marL="0" indent="0">
              <a:buNone/>
            </a:pPr>
            <a:r>
              <a:rPr lang="it-IT" sz="2400" b="1" dirty="0">
                <a:solidFill>
                  <a:srgbClr val="FF0000"/>
                </a:solidFill>
                <a:ea typeface="MS PGothic" pitchFamily="34" charset="-128"/>
              </a:rPr>
              <a:t>   </a:t>
            </a:r>
            <a:r>
              <a:rPr lang="it-IT" sz="3000" b="1" u="sng" dirty="0">
                <a:solidFill>
                  <a:srgbClr val="FF0000"/>
                </a:solidFill>
                <a:ea typeface="MS PGothic" pitchFamily="34" charset="-128"/>
              </a:rPr>
              <a:t>tosse</a:t>
            </a:r>
            <a:endParaRPr lang="it-IT" sz="2400" b="1" u="sng" dirty="0">
              <a:solidFill>
                <a:srgbClr val="FF0000"/>
              </a:solidFill>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000" dirty="0">
              <a:solidFill>
                <a:srgbClr val="595959"/>
              </a:solidFill>
              <a:latin typeface="FagoOT-Bold" pitchFamily="50" charset="0"/>
              <a:ea typeface="MS PGothic" pitchFamily="34" charset="-128"/>
            </a:endParaRPr>
          </a:p>
          <a:p>
            <a:endParaRPr lang="it-IT" sz="1200" dirty="0">
              <a:solidFill>
                <a:srgbClr val="595959"/>
              </a:solidFill>
              <a:latin typeface="FagoOT-Bold" pitchFamily="50" charset="0"/>
              <a:ea typeface="MS PGothic" pitchFamily="34" charset="-128"/>
            </a:endParaRPr>
          </a:p>
          <a:p>
            <a:endParaRPr lang="it-IT" sz="1200" dirty="0">
              <a:solidFill>
                <a:srgbClr val="595959"/>
              </a:solidFill>
              <a:latin typeface="+mj-lt"/>
              <a:ea typeface="MS PGothic" pitchFamily="34" charset="-128"/>
            </a:endParaRPr>
          </a:p>
          <a:p>
            <a:endParaRPr lang="it-IT" sz="1200" dirty="0">
              <a:solidFill>
                <a:srgbClr val="595959"/>
              </a:solidFill>
              <a:latin typeface="+mj-lt"/>
              <a:ea typeface="MS PGothic" pitchFamily="34" charset="-128"/>
            </a:endParaRPr>
          </a:p>
        </p:txBody>
      </p:sp>
      <p:sp>
        <p:nvSpPr>
          <p:cNvPr id="6" name="Rectangle 3"/>
          <p:cNvSpPr>
            <a:spLocks noGrp="1" noChangeArrowheads="1"/>
          </p:cNvSpPr>
          <p:nvPr>
            <p:ph type="title" idx="4294967295"/>
          </p:nvPr>
        </p:nvSpPr>
        <p:spPr>
          <a:xfrm>
            <a:off x="191729" y="241659"/>
            <a:ext cx="8229600" cy="738188"/>
          </a:xfrm>
          <a:prstGeom prst="rect">
            <a:avLst/>
          </a:prstGeom>
          <a:solidFill>
            <a:schemeClr val="accent5">
              <a:lumMod val="50000"/>
            </a:schemeClr>
          </a:solidFill>
        </p:spPr>
        <p:txBody>
          <a:bodyPr vert="horz" lIns="0" tIns="0" rIns="0" bIns="0" rtlCol="0" anchor="t" anchorCtr="0">
            <a:normAutofit/>
          </a:bodyPr>
          <a:lstStyle/>
          <a:p>
            <a:pPr algn="ctr"/>
            <a:r>
              <a:rPr lang="it-IT" sz="2800" b="1" dirty="0">
                <a:solidFill>
                  <a:schemeClr val="bg1"/>
                </a:solidFill>
              </a:rPr>
              <a:t>Tipi di </a:t>
            </a:r>
            <a:r>
              <a:rPr lang="it-IT" sz="2800" b="1" dirty="0" err="1">
                <a:solidFill>
                  <a:schemeClr val="bg1"/>
                </a:solidFill>
              </a:rPr>
              <a:t>Spirogramma</a:t>
            </a:r>
            <a:r>
              <a:rPr lang="it-IT" sz="2800" b="1" dirty="0">
                <a:solidFill>
                  <a:schemeClr val="bg1"/>
                </a:solidFill>
              </a:rPr>
              <a:t>: errori</a:t>
            </a:r>
          </a:p>
        </p:txBody>
      </p:sp>
      <p:pic>
        <p:nvPicPr>
          <p:cNvPr id="5" name="Picture 2" descr="Fabiano"/>
          <p:cNvPicPr>
            <a:picLocks noChangeAspect="1" noChangeArrowheads="1"/>
          </p:cNvPicPr>
          <p:nvPr/>
        </p:nvPicPr>
        <p:blipFill>
          <a:blip r:embed="rId3" cstate="print"/>
          <a:srcRect l="47371" b="47445"/>
          <a:stretch>
            <a:fillRect/>
          </a:stretch>
        </p:blipFill>
        <p:spPr bwMode="auto">
          <a:xfrm>
            <a:off x="4860031" y="2204864"/>
            <a:ext cx="3989257" cy="3183176"/>
          </a:xfrm>
          <a:prstGeom prst="rect">
            <a:avLst/>
          </a:prstGeom>
          <a:noFill/>
        </p:spPr>
      </p:pic>
      <p:pic>
        <p:nvPicPr>
          <p:cNvPr id="7" name="Picture 2" descr="Fabiano"/>
          <p:cNvPicPr>
            <a:picLocks noChangeAspect="1" noChangeArrowheads="1"/>
          </p:cNvPicPr>
          <p:nvPr/>
        </p:nvPicPr>
        <p:blipFill>
          <a:blip r:embed="rId3" cstate="print"/>
          <a:srcRect l="47371" t="50866"/>
          <a:stretch>
            <a:fillRect/>
          </a:stretch>
        </p:blipFill>
        <p:spPr bwMode="auto">
          <a:xfrm>
            <a:off x="567934" y="2060848"/>
            <a:ext cx="3989258" cy="2975992"/>
          </a:xfrm>
          <a:prstGeom prst="rect">
            <a:avLst/>
          </a:prstGeom>
          <a:noFill/>
        </p:spPr>
      </p:pic>
      <p:pic>
        <p:nvPicPr>
          <p:cNvPr id="2" name="Immagine 1">
            <a:extLst>
              <a:ext uri="{FF2B5EF4-FFF2-40B4-BE49-F238E27FC236}">
                <a16:creationId xmlns:a16="http://schemas.microsoft.com/office/drawing/2014/main" id="{B9D164E5-0469-4264-8B0C-A5188531F193}"/>
              </a:ext>
            </a:extLst>
          </p:cNvPr>
          <p:cNvPicPr>
            <a:picLocks noChangeAspect="1"/>
          </p:cNvPicPr>
          <p:nvPr/>
        </p:nvPicPr>
        <p:blipFill>
          <a:blip r:embed="rId4"/>
          <a:stretch>
            <a:fillRect/>
          </a:stretch>
        </p:blipFill>
        <p:spPr>
          <a:xfrm rot="5400000">
            <a:off x="2380592" y="3042234"/>
            <a:ext cx="475529" cy="268921"/>
          </a:xfrm>
          <a:prstGeom prst="rect">
            <a:avLst/>
          </a:prstGeom>
        </p:spPr>
      </p:pic>
      <p:sp>
        <p:nvSpPr>
          <p:cNvPr id="3" name="Rettangolo 2">
            <a:extLst>
              <a:ext uri="{FF2B5EF4-FFF2-40B4-BE49-F238E27FC236}">
                <a16:creationId xmlns:a16="http://schemas.microsoft.com/office/drawing/2014/main" id="{19454936-BA4B-4F15-AFF1-1546E9B8192F}"/>
              </a:ext>
            </a:extLst>
          </p:cNvPr>
          <p:cNvSpPr/>
          <p:nvPr/>
        </p:nvSpPr>
        <p:spPr>
          <a:xfrm>
            <a:off x="390293" y="5748746"/>
            <a:ext cx="8031036" cy="106310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latin typeface="FagoOT-Bold" pitchFamily="50" charset="0"/>
                <a:ea typeface="MS PGothic" pitchFamily="34" charset="-128"/>
              </a:rPr>
              <a:t>Questo è un classico esempio di come la rappresentazione grafica della curva flusso/volume sia molto più evidente per far rilevare l’errore di esecuzione, poco visibile sulla curva volume tempo </a:t>
            </a:r>
          </a:p>
          <a:p>
            <a:pPr algn="ctr"/>
            <a:endParaRPr lang="it-IT" sz="1100" dirty="0">
              <a:solidFill>
                <a:srgbClr val="595959"/>
              </a:solidFill>
              <a:latin typeface="FagoOT-Bold" pitchFamily="50" charset="0"/>
              <a:ea typeface="MS PGothic" pitchFamily="34" charset="-128"/>
            </a:endParaRPr>
          </a:p>
        </p:txBody>
      </p:sp>
      <p:pic>
        <p:nvPicPr>
          <p:cNvPr id="9" name="Immagine 8">
            <a:extLst>
              <a:ext uri="{FF2B5EF4-FFF2-40B4-BE49-F238E27FC236}">
                <a16:creationId xmlns:a16="http://schemas.microsoft.com/office/drawing/2014/main" id="{9DC2F0BC-1164-4D69-A0F3-F58D8FE84977}"/>
              </a:ext>
            </a:extLst>
          </p:cNvPr>
          <p:cNvPicPr>
            <a:picLocks noChangeAspect="1"/>
          </p:cNvPicPr>
          <p:nvPr/>
        </p:nvPicPr>
        <p:blipFill>
          <a:blip r:embed="rId5">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08384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698" y="1152725"/>
            <a:ext cx="2858166" cy="44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2"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5356" y="872588"/>
            <a:ext cx="2112040" cy="455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25" y="1381125"/>
            <a:ext cx="2011363"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CasellaDiTesto 4"/>
          <p:cNvSpPr txBox="1">
            <a:spLocks noChangeArrowheads="1"/>
          </p:cNvSpPr>
          <p:nvPr/>
        </p:nvSpPr>
        <p:spPr bwMode="auto">
          <a:xfrm>
            <a:off x="1778000" y="173037"/>
            <a:ext cx="5588000" cy="554038"/>
          </a:xfrm>
          <a:prstGeom prst="rect">
            <a:avLst/>
          </a:prstGeom>
          <a:solidFill>
            <a:schemeClr val="accent5">
              <a:lumMod val="50000"/>
            </a:schemeClr>
          </a:solid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3000" b="1" dirty="0">
                <a:solidFill>
                  <a:schemeClr val="bg1"/>
                </a:solidFill>
              </a:rPr>
              <a:t>TOSSE ENTRO IL PRIMO SECONDO</a:t>
            </a:r>
          </a:p>
        </p:txBody>
      </p:sp>
      <p:cxnSp>
        <p:nvCxnSpPr>
          <p:cNvPr id="7" name="Connettore 2 6"/>
          <p:cNvCxnSpPr/>
          <p:nvPr/>
        </p:nvCxnSpPr>
        <p:spPr>
          <a:xfrm flipH="1">
            <a:off x="3484564" y="2398559"/>
            <a:ext cx="455613" cy="500063"/>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6572250" y="3149229"/>
            <a:ext cx="312738" cy="593725"/>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3569FAAF-84EC-4211-84E1-C90ECA6162F6}"/>
              </a:ext>
            </a:extLst>
          </p:cNvPr>
          <p:cNvSpPr txBox="1"/>
          <p:nvPr/>
        </p:nvSpPr>
        <p:spPr>
          <a:xfrm>
            <a:off x="1002890" y="6137615"/>
            <a:ext cx="693175" cy="523220"/>
          </a:xfrm>
          <a:prstGeom prst="rect">
            <a:avLst/>
          </a:prstGeom>
          <a:noFill/>
          <a:ln>
            <a:solidFill>
              <a:schemeClr val="tx1"/>
            </a:solidFill>
          </a:ln>
        </p:spPr>
        <p:txBody>
          <a:bodyPr wrap="square" rtlCol="0">
            <a:spAutoFit/>
          </a:bodyPr>
          <a:lstStyle/>
          <a:p>
            <a:pPr algn="ctr"/>
            <a:r>
              <a:rPr lang="it-IT" sz="2800" b="1" dirty="0">
                <a:solidFill>
                  <a:srgbClr val="FF0000"/>
                </a:solidFill>
              </a:rPr>
              <a:t>OK</a:t>
            </a:r>
          </a:p>
        </p:txBody>
      </p:sp>
      <p:sp>
        <p:nvSpPr>
          <p:cNvPr id="9" name="CasellaDiTesto 8">
            <a:extLst>
              <a:ext uri="{FF2B5EF4-FFF2-40B4-BE49-F238E27FC236}">
                <a16:creationId xmlns:a16="http://schemas.microsoft.com/office/drawing/2014/main" id="{54753433-0711-4956-B0D1-578D1DCA1411}"/>
              </a:ext>
            </a:extLst>
          </p:cNvPr>
          <p:cNvSpPr txBox="1"/>
          <p:nvPr/>
        </p:nvSpPr>
        <p:spPr>
          <a:xfrm>
            <a:off x="3554361" y="6172997"/>
            <a:ext cx="1127177" cy="523220"/>
          </a:xfrm>
          <a:prstGeom prst="rect">
            <a:avLst/>
          </a:prstGeom>
          <a:noFill/>
          <a:ln>
            <a:solidFill>
              <a:schemeClr val="tx1"/>
            </a:solidFill>
          </a:ln>
        </p:spPr>
        <p:txBody>
          <a:bodyPr wrap="square" rtlCol="0">
            <a:spAutoFit/>
          </a:bodyPr>
          <a:lstStyle/>
          <a:p>
            <a:pPr algn="ctr"/>
            <a:r>
              <a:rPr lang="it-IT" sz="2800" b="1" dirty="0">
                <a:solidFill>
                  <a:srgbClr val="FF0000"/>
                </a:solidFill>
              </a:rPr>
              <a:t>NO</a:t>
            </a:r>
          </a:p>
        </p:txBody>
      </p:sp>
      <p:sp>
        <p:nvSpPr>
          <p:cNvPr id="11" name="CasellaDiTesto 10">
            <a:extLst>
              <a:ext uri="{FF2B5EF4-FFF2-40B4-BE49-F238E27FC236}">
                <a16:creationId xmlns:a16="http://schemas.microsoft.com/office/drawing/2014/main" id="{F93495B1-B643-4ACE-9004-87F7B16CF5D6}"/>
              </a:ext>
            </a:extLst>
          </p:cNvPr>
          <p:cNvSpPr txBox="1"/>
          <p:nvPr/>
        </p:nvSpPr>
        <p:spPr>
          <a:xfrm>
            <a:off x="6427788" y="6137615"/>
            <a:ext cx="1127177" cy="523220"/>
          </a:xfrm>
          <a:prstGeom prst="rect">
            <a:avLst/>
          </a:prstGeom>
          <a:noFill/>
          <a:ln>
            <a:solidFill>
              <a:schemeClr val="tx1"/>
            </a:solidFill>
          </a:ln>
        </p:spPr>
        <p:txBody>
          <a:bodyPr wrap="square" rtlCol="0">
            <a:spAutoFit/>
          </a:bodyPr>
          <a:lstStyle/>
          <a:p>
            <a:pPr algn="ctr"/>
            <a:r>
              <a:rPr lang="it-IT" sz="2800" b="1" dirty="0">
                <a:solidFill>
                  <a:srgbClr val="FF0000"/>
                </a:solidFill>
              </a:rPr>
              <a:t>NO</a:t>
            </a:r>
          </a:p>
        </p:txBody>
      </p:sp>
      <p:pic>
        <p:nvPicPr>
          <p:cNvPr id="13" name="Immagine 12">
            <a:extLst>
              <a:ext uri="{FF2B5EF4-FFF2-40B4-BE49-F238E27FC236}">
                <a16:creationId xmlns:a16="http://schemas.microsoft.com/office/drawing/2014/main" id="{C2D2C2E6-6716-4115-BE35-2F7D0D7B0F63}"/>
              </a:ext>
            </a:extLst>
          </p:cNvPr>
          <p:cNvPicPr>
            <a:picLocks noChangeAspect="1"/>
          </p:cNvPicPr>
          <p:nvPr/>
        </p:nvPicPr>
        <p:blipFill>
          <a:blip r:embed="rId5">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4064014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76466" y="308937"/>
            <a:ext cx="6873875" cy="923925"/>
          </a:xfrm>
          <a:prstGeom prst="rect">
            <a:avLst/>
          </a:prstGeom>
          <a:solidFill>
            <a:schemeClr val="accent5">
              <a:lumMod val="5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50" b="1" i="0" u="none" strike="noStrike" kern="1200" cap="none" spc="0" normalizeH="0" baseline="0" noProof="0" dirty="0">
                <a:ln>
                  <a:noFill/>
                </a:ln>
                <a:solidFill>
                  <a:schemeClr val="bg1"/>
                </a:solidFill>
                <a:effectLst/>
                <a:uLnTx/>
                <a:uFillTx/>
                <a:latin typeface="Calibri"/>
                <a:ea typeface="+mn-ea"/>
                <a:cs typeface="+mn-cs"/>
              </a:rPr>
              <a:t>ARTEFATTI</a:t>
            </a:r>
            <a:r>
              <a:rPr kumimoji="0" lang="it-IT" sz="4050" b="1" i="0" u="none" strike="noStrike" kern="1200" cap="none" spc="0" normalizeH="0" baseline="0" noProof="0" dirty="0">
                <a:ln>
                  <a:noFill/>
                </a:ln>
                <a:solidFill>
                  <a:prstClr val="black"/>
                </a:solidFill>
                <a:effectLst/>
                <a:uLnTx/>
                <a:uFillTx/>
                <a:latin typeface="Calibri"/>
                <a:ea typeface="+mn-ea"/>
                <a:cs typeface="+mn-cs"/>
              </a:rPr>
              <a:t> </a:t>
            </a:r>
            <a:r>
              <a:rPr kumimoji="0" lang="it-IT" sz="4050" b="1" i="0" u="none" strike="noStrike" kern="1200" cap="none" spc="0" normalizeH="0" baseline="0" noProof="0" dirty="0">
                <a:ln>
                  <a:noFill/>
                </a:ln>
                <a:solidFill>
                  <a:schemeClr val="bg1"/>
                </a:solidFill>
                <a:effectLst/>
                <a:uLnTx/>
                <a:uFillTx/>
                <a:latin typeface="Calibri"/>
                <a:ea typeface="+mn-ea"/>
                <a:cs typeface="+mn-cs"/>
              </a:rPr>
              <a:t>ED ERRORI COMUNI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sellaDiTesto 2"/>
          <p:cNvSpPr txBox="1"/>
          <p:nvPr/>
        </p:nvSpPr>
        <p:spPr>
          <a:xfrm>
            <a:off x="2043113" y="1885950"/>
            <a:ext cx="5583131" cy="4201150"/>
          </a:xfrm>
          <a:prstGeom prst="rect">
            <a:avLst/>
          </a:prstGeom>
          <a:solidFill>
            <a:schemeClr val="accent5">
              <a:lumMod val="50000"/>
            </a:schemeClr>
          </a:solidFill>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INALAZIONE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PARTENZA LENTA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ESPIRAZIONE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TOSSE ENTRO IL PRIMO SECONDO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rgbClr val="FFFF00"/>
                </a:solidFill>
                <a:effectLst/>
                <a:uLnTx/>
                <a:uFillTx/>
                <a:latin typeface="Calibri"/>
                <a:ea typeface="+mn-ea"/>
                <a:cs typeface="+mn-cs"/>
              </a:rPr>
              <a:t>INTERRUZIONE PRECOCE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SFORZO VARIABILE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CHIUSURA DELLA GLOTTIDE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OSTRUZIONE PARZIALE DEL BOCCAGLIO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PERDITE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INSPIRAZIONI SUPPLEMENTARI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7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Immagine 4">
            <a:extLst>
              <a:ext uri="{FF2B5EF4-FFF2-40B4-BE49-F238E27FC236}">
                <a16:creationId xmlns:a16="http://schemas.microsoft.com/office/drawing/2014/main" id="{C7FFBA28-A571-4EFC-B11D-0E908A84C5D3}"/>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600870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4"/>
          <p:cNvSpPr>
            <a:spLocks noGrp="1" noChangeArrowheads="1"/>
          </p:cNvSpPr>
          <p:nvPr>
            <p:ph type="body" idx="4294967295"/>
          </p:nvPr>
        </p:nvSpPr>
        <p:spPr>
          <a:xfrm>
            <a:off x="914400" y="781050"/>
            <a:ext cx="8229600" cy="5543550"/>
          </a:xfrm>
          <a:prstGeom prst="rect">
            <a:avLst/>
          </a:prstGeom>
        </p:spPr>
        <p:txBody>
          <a:bodyPr>
            <a:normAutofit/>
          </a:bodyPr>
          <a:lstStyle/>
          <a:p>
            <a:pPr>
              <a:buFontTx/>
              <a:buNone/>
            </a:pPr>
            <a:endParaRPr lang="it-IT" sz="1600" dirty="0">
              <a:latin typeface="Arial" charset="0"/>
              <a:ea typeface="ヒラギノ角ゴ Pro W3" pitchFamily="-109" charset="-128"/>
              <a:cs typeface="Arial" charset="0"/>
            </a:endParaRPr>
          </a:p>
          <a:p>
            <a:pPr marL="0" indent="0">
              <a:buNone/>
            </a:pPr>
            <a:r>
              <a:rPr lang="it-IT" sz="2000" b="1" dirty="0">
                <a:solidFill>
                  <a:srgbClr val="595959"/>
                </a:solidFill>
                <a:ea typeface="MS PGothic" pitchFamily="34" charset="-128"/>
              </a:rPr>
              <a:t>Curva tempo-volume, problemi di esecuzione della spirometria: </a:t>
            </a:r>
            <a:r>
              <a:rPr lang="it-IT" sz="2000" b="1" u="sng" dirty="0">
                <a:solidFill>
                  <a:srgbClr val="FF0000"/>
                </a:solidFill>
                <a:ea typeface="MS PGothic" pitchFamily="34" charset="-128"/>
              </a:rPr>
              <a:t>interruzione del flusso espiratorio</a:t>
            </a: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000" dirty="0">
              <a:solidFill>
                <a:srgbClr val="595959"/>
              </a:solidFill>
              <a:latin typeface="FagoOT-Bold" pitchFamily="50" charset="0"/>
              <a:ea typeface="MS PGothic" pitchFamily="34" charset="-128"/>
            </a:endParaRPr>
          </a:p>
          <a:p>
            <a:endParaRPr lang="it-IT" sz="2000" dirty="0">
              <a:solidFill>
                <a:srgbClr val="595959"/>
              </a:solidFill>
              <a:latin typeface="FagoOT-Bold" pitchFamily="50" charset="0"/>
              <a:ea typeface="MS PGothic" pitchFamily="34" charset="-128"/>
            </a:endParaRPr>
          </a:p>
          <a:p>
            <a:endParaRPr lang="it-IT" sz="1200" dirty="0">
              <a:solidFill>
                <a:srgbClr val="595959"/>
              </a:solidFill>
              <a:latin typeface="FagoOT-Bold" pitchFamily="50" charset="0"/>
              <a:ea typeface="MS PGothic" pitchFamily="34" charset="-128"/>
            </a:endParaRPr>
          </a:p>
          <a:p>
            <a:pPr>
              <a:buFontTx/>
              <a:buNone/>
            </a:pPr>
            <a:endParaRPr lang="it-IT" sz="1200" dirty="0">
              <a:solidFill>
                <a:srgbClr val="595959"/>
              </a:solidFill>
              <a:latin typeface="FagoOT-Bold" pitchFamily="50" charset="0"/>
              <a:ea typeface="MS PGothic" pitchFamily="34" charset="-128"/>
            </a:endParaRPr>
          </a:p>
        </p:txBody>
      </p:sp>
      <p:sp>
        <p:nvSpPr>
          <p:cNvPr id="6" name="Rectangle 3"/>
          <p:cNvSpPr>
            <a:spLocks noGrp="1" noChangeArrowheads="1"/>
          </p:cNvSpPr>
          <p:nvPr>
            <p:ph type="title" idx="4294967295"/>
          </p:nvPr>
        </p:nvSpPr>
        <p:spPr>
          <a:xfrm>
            <a:off x="323528" y="261937"/>
            <a:ext cx="8229600" cy="738188"/>
          </a:xfrm>
          <a:prstGeom prst="rect">
            <a:avLst/>
          </a:prstGeom>
          <a:solidFill>
            <a:schemeClr val="accent5">
              <a:lumMod val="50000"/>
            </a:schemeClr>
          </a:solidFill>
        </p:spPr>
        <p:txBody>
          <a:bodyPr vert="horz" lIns="0" tIns="0" rIns="0" bIns="0" rtlCol="0" anchor="t" anchorCtr="0">
            <a:normAutofit/>
          </a:bodyPr>
          <a:lstStyle/>
          <a:p>
            <a:pPr algn="ctr"/>
            <a:r>
              <a:rPr lang="it-IT" sz="2800" b="1" dirty="0">
                <a:solidFill>
                  <a:schemeClr val="bg1"/>
                </a:solidFill>
              </a:rPr>
              <a:t>Tipi di </a:t>
            </a:r>
            <a:r>
              <a:rPr lang="it-IT" sz="2800" b="1" dirty="0" err="1">
                <a:solidFill>
                  <a:schemeClr val="bg1"/>
                </a:solidFill>
              </a:rPr>
              <a:t>Spirogramma</a:t>
            </a:r>
            <a:r>
              <a:rPr lang="it-IT" sz="2800" b="1" dirty="0">
                <a:solidFill>
                  <a:schemeClr val="bg1"/>
                </a:solidFill>
              </a:rPr>
              <a:t>: errori</a:t>
            </a:r>
          </a:p>
        </p:txBody>
      </p:sp>
      <p:pic>
        <p:nvPicPr>
          <p:cNvPr id="31748" name="Immagine 3"/>
          <p:cNvPicPr>
            <a:picLocks noChangeAspect="1"/>
          </p:cNvPicPr>
          <p:nvPr/>
        </p:nvPicPr>
        <p:blipFill rotWithShape="1">
          <a:blip r:embed="rId3" cstate="print"/>
          <a:srcRect l="63213" t="16766" r="6643" b="37967"/>
          <a:stretch/>
        </p:blipFill>
        <p:spPr bwMode="auto">
          <a:xfrm>
            <a:off x="4793225" y="1643062"/>
            <a:ext cx="4350775" cy="3819525"/>
          </a:xfrm>
          <a:prstGeom prst="rect">
            <a:avLst/>
          </a:prstGeom>
          <a:noFill/>
          <a:ln w="9525">
            <a:noFill/>
            <a:miter lim="800000"/>
            <a:headEnd/>
            <a:tailEnd/>
          </a:ln>
        </p:spPr>
      </p:pic>
      <p:pic>
        <p:nvPicPr>
          <p:cNvPr id="5" name="Picture 2" descr="fig"/>
          <p:cNvPicPr>
            <a:picLocks noChangeAspect="1" noChangeArrowheads="1"/>
          </p:cNvPicPr>
          <p:nvPr/>
        </p:nvPicPr>
        <p:blipFill>
          <a:blip r:embed="rId4" cstate="print"/>
          <a:srcRect l="48775" t="56526"/>
          <a:stretch>
            <a:fillRect/>
          </a:stretch>
        </p:blipFill>
        <p:spPr bwMode="auto">
          <a:xfrm>
            <a:off x="192517" y="1862136"/>
            <a:ext cx="5043160" cy="3551987"/>
          </a:xfrm>
          <a:prstGeom prst="rect">
            <a:avLst/>
          </a:prstGeom>
          <a:noFill/>
        </p:spPr>
      </p:pic>
      <p:pic>
        <p:nvPicPr>
          <p:cNvPr id="2" name="Immagine 1">
            <a:extLst>
              <a:ext uri="{FF2B5EF4-FFF2-40B4-BE49-F238E27FC236}">
                <a16:creationId xmlns:a16="http://schemas.microsoft.com/office/drawing/2014/main" id="{016DD773-9A90-4C72-91B8-176A9FD0C5C8}"/>
              </a:ext>
            </a:extLst>
          </p:cNvPr>
          <p:cNvPicPr>
            <a:picLocks noChangeAspect="1"/>
          </p:cNvPicPr>
          <p:nvPr/>
        </p:nvPicPr>
        <p:blipFill>
          <a:blip r:embed="rId5"/>
          <a:stretch>
            <a:fillRect/>
          </a:stretch>
        </p:blipFill>
        <p:spPr>
          <a:xfrm rot="5400000">
            <a:off x="4213603" y="4477921"/>
            <a:ext cx="274344" cy="475529"/>
          </a:xfrm>
          <a:prstGeom prst="rect">
            <a:avLst/>
          </a:prstGeom>
        </p:spPr>
      </p:pic>
      <p:pic>
        <p:nvPicPr>
          <p:cNvPr id="8" name="Immagine 7">
            <a:extLst>
              <a:ext uri="{FF2B5EF4-FFF2-40B4-BE49-F238E27FC236}">
                <a16:creationId xmlns:a16="http://schemas.microsoft.com/office/drawing/2014/main" id="{2C038F44-FE55-4DA2-9007-FACA0EE78043}"/>
              </a:ext>
            </a:extLst>
          </p:cNvPr>
          <p:cNvPicPr>
            <a:picLocks noChangeAspect="1"/>
          </p:cNvPicPr>
          <p:nvPr/>
        </p:nvPicPr>
        <p:blipFill>
          <a:blip r:embed="rId6">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63553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26"/>
          <p:cNvSpPr>
            <a:spLocks noGrp="1" noChangeArrowheads="1"/>
          </p:cNvSpPr>
          <p:nvPr>
            <p:ph type="title" idx="4294967295"/>
          </p:nvPr>
        </p:nvSpPr>
        <p:spPr bwMode="auto">
          <a:xfrm>
            <a:off x="1419225" y="241298"/>
            <a:ext cx="5348288" cy="633414"/>
          </a:xfrm>
          <a:solidFill>
            <a:schemeClr val="accent5">
              <a:lumMod val="50000"/>
            </a:schemeClr>
          </a:solidFill>
        </p:spPr>
        <p:txBody>
          <a:bodyPr vert="horz" wrap="square" lIns="91440" tIns="45720" rIns="91440" bIns="45720" numCol="1" anchorCtr="0" compatLnSpc="1">
            <a:prstTxWarp prst="textNoShape">
              <a:avLst/>
            </a:prstTxWarp>
            <a:normAutofit/>
          </a:bodyPr>
          <a:lstStyle/>
          <a:p>
            <a:r>
              <a:rPr altLang="it-IT" sz="3200" b="1" dirty="0">
                <a:solidFill>
                  <a:schemeClr val="bg1"/>
                </a:solidFill>
                <a:ea typeface="Calibri" panose="020F0502020204030204" pitchFamily="34" charset="0"/>
                <a:cs typeface="Calibri" panose="020F0502020204030204" pitchFamily="34" charset="0"/>
              </a:rPr>
              <a:t>ESECUZIONE DELLA PROVA  - 2</a:t>
            </a:r>
            <a:endParaRPr altLang="it-IT" sz="4800" b="1" dirty="0">
              <a:solidFill>
                <a:schemeClr val="bg1"/>
              </a:solidFill>
              <a:latin typeface="Courier New" panose="02070309020205020404" pitchFamily="49" charset="0"/>
              <a:cs typeface="Courier New" panose="02070309020205020404" pitchFamily="49" charset="0"/>
            </a:endParaRPr>
          </a:p>
        </p:txBody>
      </p:sp>
      <p:pic>
        <p:nvPicPr>
          <p:cNvPr id="240645" name="Picture 1029" descr="ese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0" y="1260475"/>
            <a:ext cx="13303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46" name="Picture 1030" descr="ese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513" y="3732213"/>
            <a:ext cx="1298575"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50" name="Text Box 1034"/>
          <p:cNvSpPr txBox="1">
            <a:spLocks noChangeArrowheads="1"/>
          </p:cNvSpPr>
          <p:nvPr/>
        </p:nvSpPr>
        <p:spPr bwMode="auto">
          <a:xfrm>
            <a:off x="7948613" y="4357688"/>
            <a:ext cx="1039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50000"/>
              </a:spcBef>
              <a:spcAft>
                <a:spcPct val="0"/>
              </a:spcAft>
            </a:pPr>
            <a:r>
              <a:rPr lang="it-IT" altLang="it-IT" sz="6000" b="1">
                <a:solidFill>
                  <a:srgbClr val="FF0000"/>
                </a:solidFill>
                <a:latin typeface="Comic Sans MS" panose="030F0702030302020204" pitchFamily="66" charset="0"/>
              </a:rPr>
              <a:t>no</a:t>
            </a:r>
          </a:p>
        </p:txBody>
      </p:sp>
      <p:sp>
        <p:nvSpPr>
          <p:cNvPr id="240651" name="Text Box 1035"/>
          <p:cNvSpPr txBox="1">
            <a:spLocks noChangeArrowheads="1"/>
          </p:cNvSpPr>
          <p:nvPr/>
        </p:nvSpPr>
        <p:spPr bwMode="auto">
          <a:xfrm>
            <a:off x="8066088" y="2335213"/>
            <a:ext cx="8048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50000"/>
              </a:spcBef>
              <a:spcAft>
                <a:spcPct val="0"/>
              </a:spcAft>
            </a:pPr>
            <a:r>
              <a:rPr lang="it-IT" altLang="it-IT" sz="6000" b="1">
                <a:solidFill>
                  <a:srgbClr val="00FF00"/>
                </a:solidFill>
                <a:latin typeface="Comic Sans MS" panose="030F0702030302020204" pitchFamily="66" charset="0"/>
              </a:rPr>
              <a:t>si</a:t>
            </a:r>
          </a:p>
        </p:txBody>
      </p:sp>
      <p:sp>
        <p:nvSpPr>
          <p:cNvPr id="2" name="CasellaDiTesto 1"/>
          <p:cNvSpPr txBox="1">
            <a:spLocks noChangeArrowheads="1"/>
          </p:cNvSpPr>
          <p:nvPr/>
        </p:nvSpPr>
        <p:spPr bwMode="auto">
          <a:xfrm>
            <a:off x="330200" y="1706563"/>
            <a:ext cx="6254750" cy="3046988"/>
          </a:xfrm>
          <a:prstGeom prst="rect">
            <a:avLst/>
          </a:prstGeom>
          <a:solidFill>
            <a:schemeClr val="accent5">
              <a:lumMod val="50000"/>
            </a:schemeClr>
          </a:solid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it-IT" altLang="it-IT" sz="2400" b="1" dirty="0">
                <a:solidFill>
                  <a:prstClr val="black"/>
                </a:solidFill>
              </a:rPr>
              <a:t>5</a:t>
            </a:r>
            <a:r>
              <a:rPr lang="it-IT" altLang="it-IT" sz="2400" b="1" dirty="0">
                <a:solidFill>
                  <a:schemeClr val="bg1"/>
                </a:solidFill>
              </a:rPr>
              <a:t>. Respirare tranquillamente per alcuni secondi</a:t>
            </a:r>
          </a:p>
          <a:p>
            <a:pPr fontAlgn="base">
              <a:spcBef>
                <a:spcPct val="0"/>
              </a:spcBef>
              <a:spcAft>
                <a:spcPct val="0"/>
              </a:spcAft>
            </a:pPr>
            <a:endParaRPr lang="it-IT" altLang="it-IT" sz="2400" b="1" dirty="0">
              <a:solidFill>
                <a:schemeClr val="bg1"/>
              </a:solidFill>
            </a:endParaRPr>
          </a:p>
          <a:p>
            <a:pPr fontAlgn="base">
              <a:spcBef>
                <a:spcPct val="0"/>
              </a:spcBef>
              <a:spcAft>
                <a:spcPct val="0"/>
              </a:spcAft>
            </a:pPr>
            <a:r>
              <a:rPr lang="it-IT" altLang="it-IT" sz="2400" b="1" dirty="0">
                <a:solidFill>
                  <a:schemeClr val="bg1"/>
                </a:solidFill>
              </a:rPr>
              <a:t>6. Inspirare profondamente per riempire completamente i polmoni; </a:t>
            </a:r>
          </a:p>
          <a:p>
            <a:pPr fontAlgn="base">
              <a:spcBef>
                <a:spcPct val="0"/>
              </a:spcBef>
              <a:spcAft>
                <a:spcPct val="0"/>
              </a:spcAft>
            </a:pPr>
            <a:endParaRPr lang="it-IT" altLang="it-IT" sz="2400" b="1" dirty="0">
              <a:solidFill>
                <a:schemeClr val="bg1"/>
              </a:solidFill>
            </a:endParaRPr>
          </a:p>
          <a:p>
            <a:pPr fontAlgn="base">
              <a:spcBef>
                <a:spcPct val="0"/>
              </a:spcBef>
              <a:spcAft>
                <a:spcPct val="0"/>
              </a:spcAft>
            </a:pPr>
            <a:r>
              <a:rPr lang="it-IT" altLang="it-IT" sz="2400" b="1" dirty="0">
                <a:solidFill>
                  <a:schemeClr val="bg1"/>
                </a:solidFill>
              </a:rPr>
              <a:t>7. dopo una breve pausa in ispirazione massimale espirare con tutta la forza sino allo svuotamento completo dei polmoni</a:t>
            </a:r>
          </a:p>
        </p:txBody>
      </p:sp>
      <p:sp>
        <p:nvSpPr>
          <p:cNvPr id="3" name="Rettangolo 2"/>
          <p:cNvSpPr/>
          <p:nvPr/>
        </p:nvSpPr>
        <p:spPr>
          <a:xfrm>
            <a:off x="2344426" y="874712"/>
            <a:ext cx="3121175" cy="584775"/>
          </a:xfrm>
          <a:prstGeom prst="rect">
            <a:avLst/>
          </a:prstGeom>
          <a:solidFill>
            <a:schemeClr val="accent5">
              <a:lumMod val="50000"/>
            </a:schemeClr>
          </a:solidFill>
        </p:spPr>
        <p:txBody>
          <a:bodyPr wrap="none">
            <a:spAutoFit/>
          </a:bodyPr>
          <a:lstStyle/>
          <a:p>
            <a:r>
              <a:rPr lang="it-IT" altLang="it-IT" sz="3200" b="1" i="1" dirty="0">
                <a:solidFill>
                  <a:schemeClr val="bg1"/>
                </a:solidFill>
                <a:latin typeface="Calibri" panose="020F0502020204030204" pitchFamily="34" charset="0"/>
                <a:ea typeface="Calibri" panose="020F0502020204030204" pitchFamily="34" charset="0"/>
                <a:cs typeface="Calibri" panose="020F0502020204030204" pitchFamily="34" charset="0"/>
              </a:rPr>
              <a:t>spirometria lenta</a:t>
            </a:r>
            <a:endParaRPr lang="it-IT" dirty="0">
              <a:solidFill>
                <a:schemeClr val="bg1"/>
              </a:solidFill>
            </a:endParaRPr>
          </a:p>
        </p:txBody>
      </p:sp>
      <p:pic>
        <p:nvPicPr>
          <p:cNvPr id="10" name="Immagine 9">
            <a:extLst>
              <a:ext uri="{FF2B5EF4-FFF2-40B4-BE49-F238E27FC236}">
                <a16:creationId xmlns:a16="http://schemas.microsoft.com/office/drawing/2014/main" id="{BE7E0D5B-1F9C-4C45-8377-03F6CA7413B6}"/>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992640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40645"/>
                                        </p:tgtEl>
                                        <p:attrNameLst>
                                          <p:attrName>style.visibility</p:attrName>
                                        </p:attrNameLst>
                                      </p:cBhvr>
                                      <p:to>
                                        <p:strVal val="visible"/>
                                      </p:to>
                                    </p:set>
                                    <p:anim calcmode="lin" valueType="num">
                                      <p:cBhvr additive="base">
                                        <p:cTn id="22" dur="500" fill="hold"/>
                                        <p:tgtEl>
                                          <p:spTgt spid="240645"/>
                                        </p:tgtEl>
                                        <p:attrNameLst>
                                          <p:attrName>ppt_x</p:attrName>
                                        </p:attrNameLst>
                                      </p:cBhvr>
                                      <p:tavLst>
                                        <p:tav tm="0">
                                          <p:val>
                                            <p:strVal val="#ppt_x"/>
                                          </p:val>
                                        </p:tav>
                                        <p:tav tm="100000">
                                          <p:val>
                                            <p:strVal val="#ppt_x"/>
                                          </p:val>
                                        </p:tav>
                                      </p:tavLst>
                                    </p:anim>
                                    <p:anim calcmode="lin" valueType="num">
                                      <p:cBhvr additive="base">
                                        <p:cTn id="23" dur="500" fill="hold"/>
                                        <p:tgtEl>
                                          <p:spTgt spid="24064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0651"/>
                                        </p:tgtEl>
                                        <p:attrNameLst>
                                          <p:attrName>style.visibility</p:attrName>
                                        </p:attrNameLst>
                                      </p:cBhvr>
                                      <p:to>
                                        <p:strVal val="visible"/>
                                      </p:to>
                                    </p:set>
                                    <p:anim calcmode="lin" valueType="num">
                                      <p:cBhvr additive="base">
                                        <p:cTn id="28" dur="500" fill="hold"/>
                                        <p:tgtEl>
                                          <p:spTgt spid="240651"/>
                                        </p:tgtEl>
                                        <p:attrNameLst>
                                          <p:attrName>ppt_x</p:attrName>
                                        </p:attrNameLst>
                                      </p:cBhvr>
                                      <p:tavLst>
                                        <p:tav tm="0">
                                          <p:val>
                                            <p:strVal val="#ppt_x"/>
                                          </p:val>
                                        </p:tav>
                                        <p:tav tm="100000">
                                          <p:val>
                                            <p:strVal val="#ppt_x"/>
                                          </p:val>
                                        </p:tav>
                                      </p:tavLst>
                                    </p:anim>
                                    <p:anim calcmode="lin" valueType="num">
                                      <p:cBhvr additive="base">
                                        <p:cTn id="29" dur="500" fill="hold"/>
                                        <p:tgtEl>
                                          <p:spTgt spid="24065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240646"/>
                                        </p:tgtEl>
                                        <p:attrNameLst>
                                          <p:attrName>style.visibility</p:attrName>
                                        </p:attrNameLst>
                                      </p:cBhvr>
                                      <p:to>
                                        <p:strVal val="visible"/>
                                      </p:to>
                                    </p:set>
                                    <p:anim calcmode="lin" valueType="num">
                                      <p:cBhvr additive="base">
                                        <p:cTn id="34" dur="500" fill="hold"/>
                                        <p:tgtEl>
                                          <p:spTgt spid="240646"/>
                                        </p:tgtEl>
                                        <p:attrNameLst>
                                          <p:attrName>ppt_x</p:attrName>
                                        </p:attrNameLst>
                                      </p:cBhvr>
                                      <p:tavLst>
                                        <p:tav tm="0">
                                          <p:val>
                                            <p:strVal val="#ppt_x"/>
                                          </p:val>
                                        </p:tav>
                                        <p:tav tm="100000">
                                          <p:val>
                                            <p:strVal val="#ppt_x"/>
                                          </p:val>
                                        </p:tav>
                                      </p:tavLst>
                                    </p:anim>
                                    <p:anim calcmode="lin" valueType="num">
                                      <p:cBhvr additive="base">
                                        <p:cTn id="35" dur="500" fill="hold"/>
                                        <p:tgtEl>
                                          <p:spTgt spid="240646"/>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0650"/>
                                        </p:tgtEl>
                                        <p:attrNameLst>
                                          <p:attrName>style.visibility</p:attrName>
                                        </p:attrNameLst>
                                      </p:cBhvr>
                                      <p:to>
                                        <p:strVal val="visible"/>
                                      </p:to>
                                    </p:set>
                                    <p:anim calcmode="lin" valueType="num">
                                      <p:cBhvr additive="base">
                                        <p:cTn id="40" dur="500" fill="hold"/>
                                        <p:tgtEl>
                                          <p:spTgt spid="240650"/>
                                        </p:tgtEl>
                                        <p:attrNameLst>
                                          <p:attrName>ppt_x</p:attrName>
                                        </p:attrNameLst>
                                      </p:cBhvr>
                                      <p:tavLst>
                                        <p:tav tm="0">
                                          <p:val>
                                            <p:strVal val="#ppt_x"/>
                                          </p:val>
                                        </p:tav>
                                        <p:tav tm="100000">
                                          <p:val>
                                            <p:strVal val="#ppt_x"/>
                                          </p:val>
                                        </p:tav>
                                      </p:tavLst>
                                    </p:anim>
                                    <p:anim calcmode="lin" valueType="num">
                                      <p:cBhvr additive="base">
                                        <p:cTn id="41" dur="500" fill="hold"/>
                                        <p:tgtEl>
                                          <p:spTgt spid="240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0" grpId="0"/>
      <p:bldP spid="24065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asellaDiTesto 1"/>
          <p:cNvSpPr txBox="1">
            <a:spLocks noChangeArrowheads="1"/>
          </p:cNvSpPr>
          <p:nvPr/>
        </p:nvSpPr>
        <p:spPr bwMode="auto">
          <a:xfrm>
            <a:off x="1263724" y="305832"/>
            <a:ext cx="5575501" cy="861774"/>
          </a:xfrm>
          <a:prstGeom prst="rect">
            <a:avLst/>
          </a:prstGeom>
          <a:solidFill>
            <a:schemeClr val="accent5">
              <a:lumMod val="50000"/>
            </a:schemeClr>
          </a:solid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it-IT" altLang="it-IT" sz="3000" b="1" dirty="0">
                <a:solidFill>
                  <a:schemeClr val="bg1"/>
                </a:solidFill>
              </a:rPr>
              <a:t>Interruzione del flusso espiratorio</a:t>
            </a:r>
          </a:p>
          <a:p>
            <a:pPr algn="ctr"/>
            <a:r>
              <a:rPr lang="it-IT" altLang="it-IT" sz="2000" b="1" dirty="0">
                <a:solidFill>
                  <a:schemeClr val="bg1"/>
                </a:solidFill>
              </a:rPr>
              <a:t>ESPIRAZIONE INCOMPLETA</a:t>
            </a:r>
          </a:p>
        </p:txBody>
      </p:sp>
      <p:pic>
        <p:nvPicPr>
          <p:cNvPr id="1095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80" y="1294046"/>
            <a:ext cx="2136212" cy="476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297932"/>
            <a:ext cx="2327701" cy="474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e 4"/>
          <p:cNvSpPr/>
          <p:nvPr/>
        </p:nvSpPr>
        <p:spPr>
          <a:xfrm>
            <a:off x="5311788" y="3086957"/>
            <a:ext cx="490538" cy="730250"/>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350" dirty="0">
                <a:solidFill>
                  <a:prstClr val="white"/>
                </a:solidFill>
              </a:rPr>
              <a:t>                             </a:t>
            </a:r>
          </a:p>
        </p:txBody>
      </p:sp>
      <p:sp>
        <p:nvSpPr>
          <p:cNvPr id="11" name="CasellaDiTesto 10">
            <a:extLst>
              <a:ext uri="{FF2B5EF4-FFF2-40B4-BE49-F238E27FC236}">
                <a16:creationId xmlns:a16="http://schemas.microsoft.com/office/drawing/2014/main" id="{540B0570-F5C7-40DC-8EB8-00E183EFA0D3}"/>
              </a:ext>
            </a:extLst>
          </p:cNvPr>
          <p:cNvSpPr txBox="1"/>
          <p:nvPr/>
        </p:nvSpPr>
        <p:spPr>
          <a:xfrm>
            <a:off x="1524698" y="6181860"/>
            <a:ext cx="693175" cy="523220"/>
          </a:xfrm>
          <a:prstGeom prst="rect">
            <a:avLst/>
          </a:prstGeom>
          <a:noFill/>
          <a:ln>
            <a:solidFill>
              <a:schemeClr val="tx1"/>
            </a:solidFill>
          </a:ln>
        </p:spPr>
        <p:txBody>
          <a:bodyPr wrap="square" rtlCol="0">
            <a:spAutoFit/>
          </a:bodyPr>
          <a:lstStyle/>
          <a:p>
            <a:pPr algn="ctr"/>
            <a:r>
              <a:rPr lang="it-IT" sz="2800" b="1" dirty="0">
                <a:solidFill>
                  <a:srgbClr val="FF0000"/>
                </a:solidFill>
              </a:rPr>
              <a:t>OK</a:t>
            </a:r>
          </a:p>
        </p:txBody>
      </p:sp>
      <p:sp>
        <p:nvSpPr>
          <p:cNvPr id="12" name="CasellaDiTesto 11">
            <a:extLst>
              <a:ext uri="{FF2B5EF4-FFF2-40B4-BE49-F238E27FC236}">
                <a16:creationId xmlns:a16="http://schemas.microsoft.com/office/drawing/2014/main" id="{72C3E253-85E4-476F-9B90-4966122179BF}"/>
              </a:ext>
            </a:extLst>
          </p:cNvPr>
          <p:cNvSpPr txBox="1"/>
          <p:nvPr/>
        </p:nvSpPr>
        <p:spPr>
          <a:xfrm>
            <a:off x="5238737" y="6181860"/>
            <a:ext cx="1127177" cy="523220"/>
          </a:xfrm>
          <a:prstGeom prst="rect">
            <a:avLst/>
          </a:prstGeom>
          <a:noFill/>
          <a:ln>
            <a:solidFill>
              <a:schemeClr val="tx1"/>
            </a:solidFill>
          </a:ln>
        </p:spPr>
        <p:txBody>
          <a:bodyPr wrap="square" rtlCol="0">
            <a:spAutoFit/>
          </a:bodyPr>
          <a:lstStyle/>
          <a:p>
            <a:pPr algn="ctr"/>
            <a:r>
              <a:rPr lang="it-IT" sz="2800" b="1" dirty="0">
                <a:solidFill>
                  <a:srgbClr val="FF0000"/>
                </a:solidFill>
              </a:rPr>
              <a:t>NO</a:t>
            </a:r>
          </a:p>
        </p:txBody>
      </p:sp>
      <p:pic>
        <p:nvPicPr>
          <p:cNvPr id="10" name="Immagine 9">
            <a:extLst>
              <a:ext uri="{FF2B5EF4-FFF2-40B4-BE49-F238E27FC236}">
                <a16:creationId xmlns:a16="http://schemas.microsoft.com/office/drawing/2014/main" id="{77F6F883-F775-4413-BFC3-C94E7C728F7C}"/>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619898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asellaDiTesto 3"/>
          <p:cNvSpPr txBox="1">
            <a:spLocks noChangeArrowheads="1"/>
          </p:cNvSpPr>
          <p:nvPr/>
        </p:nvSpPr>
        <p:spPr bwMode="auto">
          <a:xfrm>
            <a:off x="100361" y="1595021"/>
            <a:ext cx="9043639" cy="4524315"/>
          </a:xfrm>
          <a:prstGeom prst="rect">
            <a:avLst/>
          </a:prstGeom>
          <a:solidFill>
            <a:schemeClr val="accent5">
              <a:lumMod val="50000"/>
            </a:schemeClr>
          </a:solidFill>
          <a:ln>
            <a:noFill/>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2400" dirty="0">
                <a:solidFill>
                  <a:schemeClr val="bg1"/>
                </a:solidFill>
              </a:rPr>
              <a:t>La maggior parte degli adulti sani può espirare per un tempo superiore a 6 sec ed è necessario un tempo progressivamente maggiore con l’invecchiamento con l’instaurarsi di ostruzione.</a:t>
            </a:r>
            <a:br>
              <a:rPr lang="it-IT" altLang="it-IT" sz="2400" dirty="0">
                <a:solidFill>
                  <a:schemeClr val="bg1"/>
                </a:solidFill>
              </a:rPr>
            </a:br>
            <a:r>
              <a:rPr lang="it-IT" altLang="it-IT" sz="2400" dirty="0">
                <a:solidFill>
                  <a:schemeClr val="bg1"/>
                </a:solidFill>
              </a:rPr>
              <a:t>Tuttavia molti soggetti sani giovani possono espirare completamente in 3-5 secondi e tali test sono accettabili</a:t>
            </a:r>
          </a:p>
          <a:p>
            <a:endParaRPr lang="it-IT" altLang="it-IT" sz="2400" dirty="0">
              <a:solidFill>
                <a:schemeClr val="bg1"/>
              </a:solidFill>
            </a:endParaRPr>
          </a:p>
          <a:p>
            <a:r>
              <a:rPr lang="it-IT" altLang="it-IT" sz="2400" dirty="0">
                <a:solidFill>
                  <a:schemeClr val="bg1"/>
                </a:solidFill>
              </a:rPr>
              <a:t>INFLUENZA SUI RISULTATI: una  falsa riduzione della FVC può essere falsamente diagnosticata come restrizione..</a:t>
            </a:r>
          </a:p>
          <a:p>
            <a:endParaRPr lang="it-IT" altLang="it-IT" sz="2400" dirty="0">
              <a:solidFill>
                <a:schemeClr val="bg1"/>
              </a:solidFill>
            </a:endParaRPr>
          </a:p>
          <a:p>
            <a:r>
              <a:rPr lang="it-IT" altLang="it-IT" sz="2400" b="1" dirty="0">
                <a:solidFill>
                  <a:srgbClr val="FFFF00"/>
                </a:solidFill>
              </a:rPr>
              <a:t>SOLUZIONE: istruire ed incitare il paziente ad espirare in modo completo</a:t>
            </a:r>
          </a:p>
          <a:p>
            <a:endParaRPr lang="it-IT" altLang="it-IT" sz="2400" dirty="0">
              <a:solidFill>
                <a:prstClr val="black"/>
              </a:solidFill>
            </a:endParaRPr>
          </a:p>
        </p:txBody>
      </p:sp>
      <p:sp>
        <p:nvSpPr>
          <p:cNvPr id="4" name="CasellaDiTesto 3">
            <a:extLst>
              <a:ext uri="{FF2B5EF4-FFF2-40B4-BE49-F238E27FC236}">
                <a16:creationId xmlns:a16="http://schemas.microsoft.com/office/drawing/2014/main" id="{3E7833C5-17AA-4B84-8C39-6970A6664F60}"/>
              </a:ext>
            </a:extLst>
          </p:cNvPr>
          <p:cNvSpPr txBox="1"/>
          <p:nvPr/>
        </p:nvSpPr>
        <p:spPr>
          <a:xfrm>
            <a:off x="3311912" y="982176"/>
            <a:ext cx="2397512" cy="584775"/>
          </a:xfrm>
          <a:prstGeom prst="rect">
            <a:avLst/>
          </a:prstGeom>
          <a:solidFill>
            <a:srgbClr val="002060"/>
          </a:solidFill>
        </p:spPr>
        <p:txBody>
          <a:bodyPr wrap="square" rtlCol="0">
            <a:spAutoFit/>
          </a:bodyPr>
          <a:lstStyle/>
          <a:p>
            <a:pPr algn="ctr"/>
            <a:r>
              <a:rPr lang="it-IT" sz="3200" b="1" dirty="0">
                <a:solidFill>
                  <a:srgbClr val="FFFF00"/>
                </a:solidFill>
              </a:rPr>
              <a:t>Conseguenze</a:t>
            </a:r>
          </a:p>
        </p:txBody>
      </p:sp>
      <p:sp>
        <p:nvSpPr>
          <p:cNvPr id="3" name="CasellaDiTesto 2">
            <a:extLst>
              <a:ext uri="{FF2B5EF4-FFF2-40B4-BE49-F238E27FC236}">
                <a16:creationId xmlns:a16="http://schemas.microsoft.com/office/drawing/2014/main" id="{6A2B5DA8-8B91-41F8-974E-A8EDE6036A6E}"/>
              </a:ext>
            </a:extLst>
          </p:cNvPr>
          <p:cNvSpPr txBox="1"/>
          <p:nvPr/>
        </p:nvSpPr>
        <p:spPr>
          <a:xfrm>
            <a:off x="1667107" y="0"/>
            <a:ext cx="5687122" cy="954107"/>
          </a:xfrm>
          <a:prstGeom prst="rect">
            <a:avLst/>
          </a:prstGeom>
          <a:noFill/>
        </p:spPr>
        <p:txBody>
          <a:bodyPr wrap="square" rtlCol="0">
            <a:spAutoFit/>
          </a:bodyPr>
          <a:lstStyle/>
          <a:p>
            <a:pPr algn="ctr"/>
            <a:r>
              <a:rPr lang="it-IT" sz="2800" b="1" dirty="0">
                <a:solidFill>
                  <a:srgbClr val="FF0000"/>
                </a:solidFill>
              </a:rPr>
              <a:t>Interruzione del flusso espiratorio</a:t>
            </a:r>
          </a:p>
          <a:p>
            <a:pPr algn="ctr"/>
            <a:r>
              <a:rPr lang="it-IT" sz="2800" b="1" dirty="0">
                <a:solidFill>
                  <a:srgbClr val="FF0000"/>
                </a:solidFill>
              </a:rPr>
              <a:t> Espirazione incompleta</a:t>
            </a:r>
          </a:p>
        </p:txBody>
      </p:sp>
      <p:pic>
        <p:nvPicPr>
          <p:cNvPr id="6" name="Immagine 5">
            <a:extLst>
              <a:ext uri="{FF2B5EF4-FFF2-40B4-BE49-F238E27FC236}">
                <a16:creationId xmlns:a16="http://schemas.microsoft.com/office/drawing/2014/main" id="{8B6D7929-737D-46CD-8591-3451079BCA2C}"/>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527119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43013" y="857250"/>
            <a:ext cx="6873875" cy="92392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50" b="1" i="0" u="none" strike="noStrike" kern="1200" cap="none" spc="0" normalizeH="0" baseline="0" noProof="0" dirty="0">
                <a:ln>
                  <a:noFill/>
                </a:ln>
                <a:solidFill>
                  <a:prstClr val="black"/>
                </a:solidFill>
                <a:effectLst/>
                <a:uLnTx/>
                <a:uFillTx/>
                <a:latin typeface="Calibri"/>
                <a:ea typeface="+mn-ea"/>
                <a:cs typeface="+mn-cs"/>
              </a:rPr>
              <a:t>ARTEFATTI ED ERRORI COMUNI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sellaDiTesto 2"/>
          <p:cNvSpPr txBox="1"/>
          <p:nvPr/>
        </p:nvSpPr>
        <p:spPr>
          <a:xfrm>
            <a:off x="2043113" y="1885950"/>
            <a:ext cx="5583131" cy="4201150"/>
          </a:xfrm>
          <a:prstGeom prst="rect">
            <a:avLst/>
          </a:prstGeom>
          <a:solidFill>
            <a:schemeClr val="accent5">
              <a:lumMod val="50000"/>
            </a:schemeClr>
          </a:solidFill>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INALAZIONE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PARTENZA LENTA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ESPIRAZIONE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TOSSE ENTRO IL PRIMO SECONDO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INTERRUZIONE PRECOCE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rgbClr val="FFFF00"/>
                </a:solidFill>
                <a:effectLst/>
                <a:uLnTx/>
                <a:uFillTx/>
                <a:latin typeface="Calibri"/>
                <a:ea typeface="+mn-ea"/>
                <a:cs typeface="+mn-cs"/>
              </a:rPr>
              <a:t>SFORZO VARIABILE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CHIUSURA DELLA GLOTTIDE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OSTRUZIONE PARZIALE DEL BOCCAGLIO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PERDITE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INSPIRAZIONI SUPPLEMENTARI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7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Immagine 4">
            <a:extLst>
              <a:ext uri="{FF2B5EF4-FFF2-40B4-BE49-F238E27FC236}">
                <a16:creationId xmlns:a16="http://schemas.microsoft.com/office/drawing/2014/main" id="{7DA19F20-C89C-44BA-97C2-8F62F4CB03E7}"/>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768246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4"/>
          <p:cNvSpPr>
            <a:spLocks noGrp="1" noChangeArrowheads="1"/>
          </p:cNvSpPr>
          <p:nvPr>
            <p:ph type="body" idx="4294967295"/>
          </p:nvPr>
        </p:nvSpPr>
        <p:spPr>
          <a:xfrm>
            <a:off x="914400" y="944563"/>
            <a:ext cx="8229600" cy="5543550"/>
          </a:xfrm>
          <a:prstGeom prst="rect">
            <a:avLst/>
          </a:prstGeom>
        </p:spPr>
        <p:txBody>
          <a:bodyPr>
            <a:normAutofit lnSpcReduction="10000"/>
          </a:bodyPr>
          <a:lstStyle/>
          <a:p>
            <a:pPr>
              <a:buFontTx/>
              <a:buNone/>
            </a:pPr>
            <a:endParaRPr lang="it-IT" sz="1600" dirty="0">
              <a:latin typeface="Arial" charset="0"/>
              <a:ea typeface="ヒラギノ角ゴ Pro W3" pitchFamily="-109" charset="-128"/>
              <a:cs typeface="Arial" charset="0"/>
            </a:endParaRPr>
          </a:p>
          <a:p>
            <a:pPr marL="0" indent="0">
              <a:buNone/>
            </a:pPr>
            <a:r>
              <a:rPr lang="it-IT" sz="2000" b="1" dirty="0">
                <a:solidFill>
                  <a:srgbClr val="595959"/>
                </a:solidFill>
                <a:ea typeface="MS PGothic" pitchFamily="34" charset="-128"/>
              </a:rPr>
              <a:t>Curva tempo-volume, problemi di esecuzione della spirometria: </a:t>
            </a:r>
          </a:p>
          <a:p>
            <a:pPr marL="0" indent="0">
              <a:buNone/>
            </a:pPr>
            <a:r>
              <a:rPr lang="it-IT" sz="2000" b="1" dirty="0">
                <a:solidFill>
                  <a:srgbClr val="FF0000"/>
                </a:solidFill>
                <a:ea typeface="MS PGothic" pitchFamily="34" charset="-128"/>
              </a:rPr>
              <a:t>    </a:t>
            </a:r>
            <a:r>
              <a:rPr lang="it-IT" sz="2400" b="1" u="sng" dirty="0">
                <a:solidFill>
                  <a:srgbClr val="FF0000"/>
                </a:solidFill>
                <a:ea typeface="MS PGothic" pitchFamily="34" charset="-128"/>
              </a:rPr>
              <a:t>sforzo variabile</a:t>
            </a:r>
            <a:endParaRPr lang="it-IT" sz="2000" b="1" u="sng" dirty="0">
              <a:solidFill>
                <a:srgbClr val="FF0000"/>
              </a:solidFill>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800" b="1" dirty="0">
              <a:solidFill>
                <a:srgbClr val="595959"/>
              </a:solidFill>
              <a:latin typeface="FagoOT-Bold" pitchFamily="50" charset="0"/>
              <a:ea typeface="MS PGothic" pitchFamily="34" charset="-128"/>
            </a:endParaRPr>
          </a:p>
          <a:p>
            <a:endParaRPr lang="it-IT" sz="2000" dirty="0">
              <a:solidFill>
                <a:srgbClr val="595959"/>
              </a:solidFill>
              <a:latin typeface="FagoOT-Bold" pitchFamily="50" charset="0"/>
              <a:ea typeface="MS PGothic" pitchFamily="34" charset="-128"/>
            </a:endParaRPr>
          </a:p>
          <a:p>
            <a:endParaRPr lang="it-IT" sz="1200" dirty="0">
              <a:solidFill>
                <a:srgbClr val="595959"/>
              </a:solidFill>
              <a:latin typeface="FagoOT-Bold" pitchFamily="50" charset="0"/>
              <a:ea typeface="MS PGothic" pitchFamily="34" charset="-128"/>
            </a:endParaRPr>
          </a:p>
          <a:p>
            <a:endParaRPr lang="it-IT" sz="1200" dirty="0">
              <a:solidFill>
                <a:srgbClr val="595959"/>
              </a:solidFill>
              <a:latin typeface="FagoOT-Bold" pitchFamily="50" charset="0"/>
              <a:ea typeface="MS PGothic" pitchFamily="34" charset="-128"/>
            </a:endParaRPr>
          </a:p>
          <a:p>
            <a:r>
              <a:rPr lang="it-IT" sz="1200" dirty="0">
                <a:solidFill>
                  <a:srgbClr val="595959"/>
                </a:solidFill>
                <a:latin typeface="+mj-lt"/>
                <a:ea typeface="MS PGothic" pitchFamily="34" charset="-128"/>
              </a:rPr>
              <a:t>Fonte: Global </a:t>
            </a:r>
            <a:r>
              <a:rPr lang="it-IT" sz="1200" dirty="0" err="1">
                <a:solidFill>
                  <a:srgbClr val="595959"/>
                </a:solidFill>
                <a:latin typeface="+mj-lt"/>
                <a:ea typeface="MS PGothic" pitchFamily="34" charset="-128"/>
              </a:rPr>
              <a:t>Initiative</a:t>
            </a:r>
            <a:r>
              <a:rPr lang="it-IT" sz="1200" dirty="0">
                <a:solidFill>
                  <a:srgbClr val="595959"/>
                </a:solidFill>
                <a:latin typeface="+mj-lt"/>
                <a:ea typeface="MS PGothic" pitchFamily="34" charset="-128"/>
              </a:rPr>
              <a:t> </a:t>
            </a:r>
            <a:r>
              <a:rPr lang="it-IT" sz="1200" dirty="0" err="1">
                <a:solidFill>
                  <a:srgbClr val="595959"/>
                </a:solidFill>
                <a:latin typeface="+mj-lt"/>
                <a:ea typeface="MS PGothic" pitchFamily="34" charset="-128"/>
              </a:rPr>
              <a:t>for</a:t>
            </a:r>
            <a:r>
              <a:rPr lang="it-IT" sz="1200" dirty="0">
                <a:solidFill>
                  <a:srgbClr val="595959"/>
                </a:solidFill>
                <a:latin typeface="+mj-lt"/>
                <a:ea typeface="MS PGothic" pitchFamily="34" charset="-128"/>
              </a:rPr>
              <a:t> </a:t>
            </a:r>
            <a:r>
              <a:rPr lang="it-IT" sz="1200" dirty="0" err="1">
                <a:solidFill>
                  <a:srgbClr val="595959"/>
                </a:solidFill>
                <a:latin typeface="+mj-lt"/>
                <a:ea typeface="MS PGothic" pitchFamily="34" charset="-128"/>
              </a:rPr>
              <a:t>Chronic</a:t>
            </a:r>
            <a:r>
              <a:rPr lang="it-IT" sz="1200" dirty="0">
                <a:solidFill>
                  <a:srgbClr val="595959"/>
                </a:solidFill>
                <a:latin typeface="+mj-lt"/>
                <a:ea typeface="MS PGothic" pitchFamily="34" charset="-128"/>
              </a:rPr>
              <a:t> </a:t>
            </a:r>
            <a:r>
              <a:rPr lang="it-IT" sz="1200" dirty="0" err="1">
                <a:solidFill>
                  <a:srgbClr val="595959"/>
                </a:solidFill>
                <a:latin typeface="+mj-lt"/>
                <a:ea typeface="MS PGothic" pitchFamily="34" charset="-128"/>
              </a:rPr>
              <a:t>Obstructive</a:t>
            </a:r>
            <a:r>
              <a:rPr lang="it-IT" sz="1200" dirty="0">
                <a:solidFill>
                  <a:srgbClr val="595959"/>
                </a:solidFill>
                <a:latin typeface="+mj-lt"/>
                <a:ea typeface="MS PGothic" pitchFamily="34" charset="-128"/>
              </a:rPr>
              <a:t> </a:t>
            </a:r>
            <a:r>
              <a:rPr lang="it-IT" sz="1200" dirty="0" err="1">
                <a:solidFill>
                  <a:srgbClr val="595959"/>
                </a:solidFill>
                <a:latin typeface="+mj-lt"/>
                <a:ea typeface="MS PGothic" pitchFamily="34" charset="-128"/>
              </a:rPr>
              <a:t>Lung</a:t>
            </a:r>
            <a:r>
              <a:rPr lang="it-IT" sz="1200" dirty="0">
                <a:solidFill>
                  <a:srgbClr val="595959"/>
                </a:solidFill>
                <a:latin typeface="+mj-lt"/>
                <a:ea typeface="MS PGothic" pitchFamily="34" charset="-128"/>
              </a:rPr>
              <a:t> </a:t>
            </a:r>
            <a:r>
              <a:rPr lang="it-IT" sz="1200" dirty="0" err="1">
                <a:solidFill>
                  <a:srgbClr val="595959"/>
                </a:solidFill>
                <a:latin typeface="+mj-lt"/>
                <a:ea typeface="MS PGothic" pitchFamily="34" charset="-128"/>
              </a:rPr>
              <a:t>Disease</a:t>
            </a:r>
            <a:r>
              <a:rPr lang="it-IT" sz="1200" dirty="0">
                <a:solidFill>
                  <a:srgbClr val="595959"/>
                </a:solidFill>
                <a:latin typeface="+mj-lt"/>
                <a:ea typeface="MS PGothic" pitchFamily="34" charset="-128"/>
              </a:rPr>
              <a:t> (GOLD). SPIROMETRY FOR HEALTH CARE PROVIDERS, 2010; http://www.goldcopd.org/</a:t>
            </a:r>
            <a:r>
              <a:rPr lang="it-IT" sz="1200" dirty="0" err="1">
                <a:solidFill>
                  <a:srgbClr val="595959"/>
                </a:solidFill>
                <a:latin typeface="+mj-lt"/>
                <a:ea typeface="MS PGothic" pitchFamily="34" charset="-128"/>
              </a:rPr>
              <a:t>uploads</a:t>
            </a:r>
            <a:r>
              <a:rPr lang="it-IT" sz="1200" dirty="0">
                <a:solidFill>
                  <a:srgbClr val="595959"/>
                </a:solidFill>
                <a:latin typeface="+mj-lt"/>
                <a:ea typeface="MS PGothic" pitchFamily="34" charset="-128"/>
              </a:rPr>
              <a:t>/</a:t>
            </a:r>
            <a:r>
              <a:rPr lang="it-IT" sz="1200" dirty="0" err="1">
                <a:solidFill>
                  <a:srgbClr val="595959"/>
                </a:solidFill>
                <a:latin typeface="+mj-lt"/>
                <a:ea typeface="MS PGothic" pitchFamily="34" charset="-128"/>
              </a:rPr>
              <a:t>users</a:t>
            </a:r>
            <a:r>
              <a:rPr lang="it-IT" sz="1200" dirty="0">
                <a:solidFill>
                  <a:srgbClr val="595959"/>
                </a:solidFill>
                <a:latin typeface="+mj-lt"/>
                <a:ea typeface="MS PGothic" pitchFamily="34" charset="-128"/>
              </a:rPr>
              <a:t>/</a:t>
            </a:r>
            <a:r>
              <a:rPr lang="it-IT" sz="1200" dirty="0" err="1">
                <a:solidFill>
                  <a:srgbClr val="595959"/>
                </a:solidFill>
                <a:latin typeface="+mj-lt"/>
                <a:ea typeface="MS PGothic" pitchFamily="34" charset="-128"/>
              </a:rPr>
              <a:t>files</a:t>
            </a:r>
            <a:r>
              <a:rPr lang="it-IT" sz="1200" dirty="0">
                <a:solidFill>
                  <a:srgbClr val="595959"/>
                </a:solidFill>
                <a:latin typeface="+mj-lt"/>
                <a:ea typeface="MS PGothic" pitchFamily="34" charset="-128"/>
              </a:rPr>
              <a:t>/GOLD_Spirometry_2010.pdf</a:t>
            </a:r>
          </a:p>
        </p:txBody>
      </p:sp>
      <p:sp>
        <p:nvSpPr>
          <p:cNvPr id="6" name="Rectangle 3"/>
          <p:cNvSpPr>
            <a:spLocks noGrp="1" noChangeArrowheads="1"/>
          </p:cNvSpPr>
          <p:nvPr>
            <p:ph type="title" idx="4294967295"/>
          </p:nvPr>
        </p:nvSpPr>
        <p:spPr>
          <a:xfrm>
            <a:off x="339213" y="206376"/>
            <a:ext cx="8229600" cy="738187"/>
          </a:xfrm>
          <a:prstGeom prst="rect">
            <a:avLst/>
          </a:prstGeom>
          <a:solidFill>
            <a:schemeClr val="accent5">
              <a:lumMod val="50000"/>
            </a:schemeClr>
          </a:solidFill>
        </p:spPr>
        <p:txBody>
          <a:bodyPr vert="horz" lIns="0" tIns="0" rIns="0" bIns="0" rtlCol="0" anchor="t" anchorCtr="0">
            <a:normAutofit/>
          </a:bodyPr>
          <a:lstStyle/>
          <a:p>
            <a:pPr algn="ctr"/>
            <a:r>
              <a:rPr lang="it-IT" sz="2800" b="1" dirty="0">
                <a:solidFill>
                  <a:schemeClr val="bg1"/>
                </a:solidFill>
              </a:rPr>
              <a:t>Tipi di </a:t>
            </a:r>
            <a:r>
              <a:rPr lang="it-IT" sz="2800" b="1" dirty="0" err="1">
                <a:solidFill>
                  <a:schemeClr val="bg1"/>
                </a:solidFill>
              </a:rPr>
              <a:t>Spirogramma</a:t>
            </a:r>
            <a:r>
              <a:rPr lang="it-IT" sz="2800" b="1" dirty="0">
                <a:solidFill>
                  <a:schemeClr val="bg1"/>
                </a:solidFill>
              </a:rPr>
              <a:t>: errori</a:t>
            </a:r>
          </a:p>
        </p:txBody>
      </p:sp>
      <p:pic>
        <p:nvPicPr>
          <p:cNvPr id="30724" name="Immagine 3"/>
          <p:cNvPicPr>
            <a:picLocks noChangeAspect="1"/>
          </p:cNvPicPr>
          <p:nvPr/>
        </p:nvPicPr>
        <p:blipFill>
          <a:blip r:embed="rId3" cstate="print"/>
          <a:srcRect l="37723" t="18442" r="32710" b="41319"/>
          <a:stretch>
            <a:fillRect/>
          </a:stretch>
        </p:blipFill>
        <p:spPr bwMode="auto">
          <a:xfrm>
            <a:off x="4876800" y="2125670"/>
            <a:ext cx="4267200" cy="3532188"/>
          </a:xfrm>
          <a:prstGeom prst="rect">
            <a:avLst/>
          </a:prstGeom>
          <a:noFill/>
          <a:ln w="9525">
            <a:noFill/>
            <a:miter lim="800000"/>
            <a:headEnd/>
            <a:tailEnd/>
          </a:ln>
        </p:spPr>
      </p:pic>
      <p:pic>
        <p:nvPicPr>
          <p:cNvPr id="5" name="Picture 2" descr="fig"/>
          <p:cNvPicPr>
            <a:picLocks noChangeAspect="1" noChangeArrowheads="1"/>
          </p:cNvPicPr>
          <p:nvPr/>
        </p:nvPicPr>
        <p:blipFill>
          <a:blip r:embed="rId4" cstate="print"/>
          <a:srcRect t="52772" r="49148"/>
          <a:stretch>
            <a:fillRect/>
          </a:stretch>
        </p:blipFill>
        <p:spPr bwMode="auto">
          <a:xfrm>
            <a:off x="149217" y="2206786"/>
            <a:ext cx="4477530" cy="3451072"/>
          </a:xfrm>
          <a:prstGeom prst="rect">
            <a:avLst/>
          </a:prstGeom>
          <a:noFill/>
        </p:spPr>
      </p:pic>
      <p:pic>
        <p:nvPicPr>
          <p:cNvPr id="2" name="Immagine 1">
            <a:extLst>
              <a:ext uri="{FF2B5EF4-FFF2-40B4-BE49-F238E27FC236}">
                <a16:creationId xmlns:a16="http://schemas.microsoft.com/office/drawing/2014/main" id="{EAD1284F-7F9C-426B-ADB9-2E06276CA2CA}"/>
              </a:ext>
            </a:extLst>
          </p:cNvPr>
          <p:cNvPicPr>
            <a:picLocks noChangeAspect="1"/>
          </p:cNvPicPr>
          <p:nvPr/>
        </p:nvPicPr>
        <p:blipFill>
          <a:blip r:embed="rId5"/>
          <a:stretch>
            <a:fillRect/>
          </a:stretch>
        </p:blipFill>
        <p:spPr>
          <a:xfrm>
            <a:off x="1662132" y="3429000"/>
            <a:ext cx="274344" cy="475529"/>
          </a:xfrm>
          <a:prstGeom prst="rect">
            <a:avLst/>
          </a:prstGeom>
        </p:spPr>
      </p:pic>
      <p:pic>
        <p:nvPicPr>
          <p:cNvPr id="8" name="Immagine 7">
            <a:extLst>
              <a:ext uri="{FF2B5EF4-FFF2-40B4-BE49-F238E27FC236}">
                <a16:creationId xmlns:a16="http://schemas.microsoft.com/office/drawing/2014/main" id="{7F6FAC05-440E-4E35-986A-1DF2D8AC56F4}"/>
              </a:ext>
            </a:extLst>
          </p:cNvPr>
          <p:cNvPicPr>
            <a:picLocks noChangeAspect="1"/>
          </p:cNvPicPr>
          <p:nvPr/>
        </p:nvPicPr>
        <p:blipFill>
          <a:blip r:embed="rId6">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1742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CasellaDiTesto 1"/>
          <p:cNvSpPr txBox="1">
            <a:spLocks noChangeArrowheads="1"/>
          </p:cNvSpPr>
          <p:nvPr/>
        </p:nvSpPr>
        <p:spPr bwMode="auto">
          <a:xfrm>
            <a:off x="2500428" y="15875"/>
            <a:ext cx="3403047" cy="584775"/>
          </a:xfrm>
          <a:prstGeom prst="rect">
            <a:avLst/>
          </a:prstGeom>
          <a:solidFill>
            <a:schemeClr val="accent5">
              <a:lumMod val="50000"/>
            </a:schemeClr>
          </a:solid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3200" b="1" dirty="0">
                <a:solidFill>
                  <a:schemeClr val="bg1"/>
                </a:solidFill>
              </a:rPr>
              <a:t>SFORZO VARIABILE</a:t>
            </a:r>
          </a:p>
        </p:txBody>
      </p:sp>
      <p:pic>
        <p:nvPicPr>
          <p:cNvPr id="1146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180306"/>
            <a:ext cx="2011363"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Immagin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4025" y="1947863"/>
            <a:ext cx="4400550"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Immagin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0428" y="1483112"/>
            <a:ext cx="5782003" cy="432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Immagine 4"/>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194300" y="1947863"/>
            <a:ext cx="291465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ttore 2 9"/>
          <p:cNvCxnSpPr/>
          <p:nvPr/>
        </p:nvCxnSpPr>
        <p:spPr>
          <a:xfrm>
            <a:off x="2659799" y="2310549"/>
            <a:ext cx="468312" cy="312737"/>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5194300" y="2496169"/>
            <a:ext cx="468312" cy="312737"/>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CE138C8-BCCF-4416-B0C0-D27A5894DE92}"/>
              </a:ext>
            </a:extLst>
          </p:cNvPr>
          <p:cNvSpPr txBox="1"/>
          <p:nvPr/>
        </p:nvSpPr>
        <p:spPr>
          <a:xfrm>
            <a:off x="648929" y="6181860"/>
            <a:ext cx="693175" cy="523220"/>
          </a:xfrm>
          <a:prstGeom prst="rect">
            <a:avLst/>
          </a:prstGeom>
          <a:noFill/>
          <a:ln>
            <a:solidFill>
              <a:schemeClr val="tx1"/>
            </a:solidFill>
          </a:ln>
        </p:spPr>
        <p:txBody>
          <a:bodyPr wrap="square" rtlCol="0">
            <a:spAutoFit/>
          </a:bodyPr>
          <a:lstStyle/>
          <a:p>
            <a:pPr algn="ctr"/>
            <a:r>
              <a:rPr lang="it-IT" sz="2800" b="1" dirty="0">
                <a:solidFill>
                  <a:srgbClr val="FF0000"/>
                </a:solidFill>
              </a:rPr>
              <a:t>OK</a:t>
            </a:r>
          </a:p>
        </p:txBody>
      </p:sp>
      <p:sp>
        <p:nvSpPr>
          <p:cNvPr id="12" name="CasellaDiTesto 11">
            <a:extLst>
              <a:ext uri="{FF2B5EF4-FFF2-40B4-BE49-F238E27FC236}">
                <a16:creationId xmlns:a16="http://schemas.microsoft.com/office/drawing/2014/main" id="{593CCD69-F38C-4BB4-A13E-71869F5C1ECE}"/>
              </a:ext>
            </a:extLst>
          </p:cNvPr>
          <p:cNvSpPr txBox="1"/>
          <p:nvPr/>
        </p:nvSpPr>
        <p:spPr>
          <a:xfrm>
            <a:off x="5099023" y="6097967"/>
            <a:ext cx="1127177" cy="523220"/>
          </a:xfrm>
          <a:prstGeom prst="rect">
            <a:avLst/>
          </a:prstGeom>
          <a:noFill/>
          <a:ln>
            <a:solidFill>
              <a:schemeClr val="tx1"/>
            </a:solidFill>
          </a:ln>
        </p:spPr>
        <p:txBody>
          <a:bodyPr wrap="square" rtlCol="0">
            <a:spAutoFit/>
          </a:bodyPr>
          <a:lstStyle/>
          <a:p>
            <a:pPr algn="ctr"/>
            <a:r>
              <a:rPr lang="it-IT" sz="2800" b="1" dirty="0">
                <a:solidFill>
                  <a:srgbClr val="FF0000"/>
                </a:solidFill>
              </a:rPr>
              <a:t>NO</a:t>
            </a:r>
          </a:p>
        </p:txBody>
      </p:sp>
      <p:pic>
        <p:nvPicPr>
          <p:cNvPr id="14" name="Immagine 13">
            <a:extLst>
              <a:ext uri="{FF2B5EF4-FFF2-40B4-BE49-F238E27FC236}">
                <a16:creationId xmlns:a16="http://schemas.microsoft.com/office/drawing/2014/main" id="{CFDCBD1F-E1FD-44AC-BDC9-2D9344E29405}"/>
              </a:ext>
            </a:extLst>
          </p:cNvPr>
          <p:cNvPicPr>
            <a:picLocks noChangeAspect="1"/>
          </p:cNvPicPr>
          <p:nvPr/>
        </p:nvPicPr>
        <p:blipFill>
          <a:blip r:embed="rId5">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987304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CasellaDiTesto 2"/>
          <p:cNvSpPr txBox="1">
            <a:spLocks noChangeArrowheads="1"/>
          </p:cNvSpPr>
          <p:nvPr/>
        </p:nvSpPr>
        <p:spPr bwMode="auto">
          <a:xfrm>
            <a:off x="400843" y="1980693"/>
            <a:ext cx="8342312" cy="4154984"/>
          </a:xfrm>
          <a:prstGeom prst="rect">
            <a:avLst/>
          </a:prstGeom>
          <a:solidFill>
            <a:schemeClr val="accent5">
              <a:lumMod val="50000"/>
            </a:schemeClr>
          </a:solid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2400" dirty="0">
                <a:solidFill>
                  <a:schemeClr val="bg1"/>
                </a:solidFill>
              </a:rPr>
              <a:t>Sulla curva F/V la variabilità dello sforzo si presenta come una incisura proporzionale alla variabilità dello sforzo.</a:t>
            </a:r>
          </a:p>
          <a:p>
            <a:endParaRPr lang="it-IT" altLang="it-IT" sz="2400" dirty="0">
              <a:solidFill>
                <a:schemeClr val="bg1"/>
              </a:solidFill>
            </a:endParaRPr>
          </a:p>
          <a:p>
            <a:r>
              <a:rPr lang="it-IT" altLang="it-IT" sz="2400" dirty="0">
                <a:solidFill>
                  <a:schemeClr val="bg1"/>
                </a:solidFill>
              </a:rPr>
              <a:t>INFLUENZA SUL RISULTATO: la falsa riduzione di FEV1 e del rapporto FEV1/FVC possono essere erroneamente Interpretati come alterazione ostruttiva. </a:t>
            </a:r>
          </a:p>
          <a:p>
            <a:endParaRPr lang="it-IT" altLang="it-IT" sz="2400" dirty="0">
              <a:solidFill>
                <a:schemeClr val="bg1"/>
              </a:solidFill>
            </a:endParaRPr>
          </a:p>
          <a:p>
            <a:r>
              <a:rPr lang="it-IT" altLang="it-IT" sz="2400" dirty="0">
                <a:solidFill>
                  <a:srgbClr val="FFFF00"/>
                </a:solidFill>
              </a:rPr>
              <a:t>SOLUZIONE: istruire ed incitare il soggetto ad espirare una sola volta in modo veloce e forzato e a proseguire l’espirazione sino in fondo.</a:t>
            </a:r>
          </a:p>
          <a:p>
            <a:endParaRPr lang="it-IT" altLang="it-IT" sz="2400" dirty="0"/>
          </a:p>
        </p:txBody>
      </p:sp>
      <p:pic>
        <p:nvPicPr>
          <p:cNvPr id="2" name="Immagine 1">
            <a:extLst>
              <a:ext uri="{FF2B5EF4-FFF2-40B4-BE49-F238E27FC236}">
                <a16:creationId xmlns:a16="http://schemas.microsoft.com/office/drawing/2014/main" id="{9F0B3473-3848-42A3-8042-77C0268A0E57}"/>
              </a:ext>
            </a:extLst>
          </p:cNvPr>
          <p:cNvPicPr>
            <a:picLocks noChangeAspect="1"/>
          </p:cNvPicPr>
          <p:nvPr/>
        </p:nvPicPr>
        <p:blipFill>
          <a:blip r:embed="rId2"/>
          <a:stretch>
            <a:fillRect/>
          </a:stretch>
        </p:blipFill>
        <p:spPr>
          <a:xfrm>
            <a:off x="2721703" y="300599"/>
            <a:ext cx="3700593" cy="859611"/>
          </a:xfrm>
          <a:prstGeom prst="rect">
            <a:avLst/>
          </a:prstGeom>
        </p:spPr>
      </p:pic>
      <p:sp>
        <p:nvSpPr>
          <p:cNvPr id="4" name="CasellaDiTesto 3">
            <a:extLst>
              <a:ext uri="{FF2B5EF4-FFF2-40B4-BE49-F238E27FC236}">
                <a16:creationId xmlns:a16="http://schemas.microsoft.com/office/drawing/2014/main" id="{D5033672-97C8-4256-B272-79C7C632FAC0}"/>
              </a:ext>
            </a:extLst>
          </p:cNvPr>
          <p:cNvSpPr txBox="1"/>
          <p:nvPr/>
        </p:nvSpPr>
        <p:spPr>
          <a:xfrm>
            <a:off x="3267308" y="1278064"/>
            <a:ext cx="2397512" cy="584775"/>
          </a:xfrm>
          <a:prstGeom prst="rect">
            <a:avLst/>
          </a:prstGeom>
          <a:solidFill>
            <a:srgbClr val="002060"/>
          </a:solidFill>
        </p:spPr>
        <p:txBody>
          <a:bodyPr wrap="square" rtlCol="0">
            <a:spAutoFit/>
          </a:bodyPr>
          <a:lstStyle/>
          <a:p>
            <a:pPr algn="ctr"/>
            <a:r>
              <a:rPr lang="it-IT" sz="3200" b="1" dirty="0">
                <a:solidFill>
                  <a:srgbClr val="FFFF00"/>
                </a:solidFill>
              </a:rPr>
              <a:t>Conseguenze</a:t>
            </a:r>
          </a:p>
        </p:txBody>
      </p:sp>
      <p:pic>
        <p:nvPicPr>
          <p:cNvPr id="6" name="Immagine 5">
            <a:extLst>
              <a:ext uri="{FF2B5EF4-FFF2-40B4-BE49-F238E27FC236}">
                <a16:creationId xmlns:a16="http://schemas.microsoft.com/office/drawing/2014/main" id="{F6877E8E-C8D2-4CCD-832C-18E300541921}"/>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828119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20710" y="308937"/>
            <a:ext cx="6873875" cy="923925"/>
          </a:xfrm>
          <a:prstGeom prst="rect">
            <a:avLst/>
          </a:prstGeom>
          <a:solidFill>
            <a:schemeClr val="accent5">
              <a:lumMod val="5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50" b="1" i="0" u="none" strike="noStrike" kern="1200" cap="none" spc="0" normalizeH="0" baseline="0" noProof="0" dirty="0">
                <a:ln>
                  <a:noFill/>
                </a:ln>
                <a:solidFill>
                  <a:schemeClr val="bg1"/>
                </a:solidFill>
                <a:effectLst/>
                <a:uLnTx/>
                <a:uFillTx/>
                <a:latin typeface="Calibri"/>
                <a:ea typeface="+mn-ea"/>
                <a:cs typeface="+mn-cs"/>
              </a:rPr>
              <a:t>ARTEFATTI ED ERRORI COMUNI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sellaDiTesto 2"/>
          <p:cNvSpPr txBox="1"/>
          <p:nvPr/>
        </p:nvSpPr>
        <p:spPr>
          <a:xfrm>
            <a:off x="2043113" y="1885950"/>
            <a:ext cx="5583131" cy="4201150"/>
          </a:xfrm>
          <a:prstGeom prst="rect">
            <a:avLst/>
          </a:prstGeom>
          <a:solidFill>
            <a:schemeClr val="accent5">
              <a:lumMod val="50000"/>
            </a:schemeClr>
          </a:solidFill>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INALAZIONE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PARTENZA LENTA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ESPIRAZIONE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TOSSE ENTRO IL PRIMO SECONDO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INTERRUZIONE PRECOCE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SFORZO VARIABILE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rgbClr val="FFFF00"/>
                </a:solidFill>
                <a:effectLst/>
                <a:uLnTx/>
                <a:uFillTx/>
                <a:latin typeface="Calibri"/>
                <a:ea typeface="+mn-ea"/>
                <a:cs typeface="+mn-cs"/>
              </a:rPr>
              <a:t>CHIUSURA DELLA GLOTTIDE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OSTRUZIONE PARZIALE DEL BOCCAGLIO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PERDITE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INSPIRAZIONI SUPPLEMENTARI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7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Immagine 4">
            <a:extLst>
              <a:ext uri="{FF2B5EF4-FFF2-40B4-BE49-F238E27FC236}">
                <a16:creationId xmlns:a16="http://schemas.microsoft.com/office/drawing/2014/main" id="{62D5D596-139A-447D-AA39-E8E23E1563EB}"/>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22909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424" y="1382752"/>
            <a:ext cx="4347687" cy="496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2" name="CasellaDiTesto 4"/>
          <p:cNvSpPr txBox="1">
            <a:spLocks noChangeArrowheads="1"/>
          </p:cNvSpPr>
          <p:nvPr/>
        </p:nvSpPr>
        <p:spPr bwMode="auto">
          <a:xfrm>
            <a:off x="2274093" y="331788"/>
            <a:ext cx="4595813" cy="554037"/>
          </a:xfrm>
          <a:prstGeom prst="rect">
            <a:avLst/>
          </a:prstGeom>
          <a:solidFill>
            <a:schemeClr val="accent5">
              <a:lumMod val="50000"/>
            </a:schemeClr>
          </a:solid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3000" b="1" dirty="0">
                <a:solidFill>
                  <a:schemeClr val="bg1"/>
                </a:solidFill>
              </a:rPr>
              <a:t>CHIUSURA DELLA GLOTTIDE</a:t>
            </a:r>
          </a:p>
        </p:txBody>
      </p:sp>
      <p:cxnSp>
        <p:nvCxnSpPr>
          <p:cNvPr id="7" name="Connettore 2 6"/>
          <p:cNvCxnSpPr/>
          <p:nvPr/>
        </p:nvCxnSpPr>
        <p:spPr>
          <a:xfrm flipH="1">
            <a:off x="3179066" y="1934156"/>
            <a:ext cx="654050" cy="57785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H="1">
            <a:off x="3414558" y="4673600"/>
            <a:ext cx="654050" cy="57785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7765"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6096" y="1170878"/>
            <a:ext cx="4679845" cy="483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5890744" y="5046662"/>
            <a:ext cx="668337" cy="40957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350"/>
          </a:p>
        </p:txBody>
      </p:sp>
      <p:pic>
        <p:nvPicPr>
          <p:cNvPr id="11" name="Immagine 10">
            <a:extLst>
              <a:ext uri="{FF2B5EF4-FFF2-40B4-BE49-F238E27FC236}">
                <a16:creationId xmlns:a16="http://schemas.microsoft.com/office/drawing/2014/main" id="{00C7CA57-33DC-4307-B3A4-3891C4E333F5}"/>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519716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CasellaDiTesto 2"/>
          <p:cNvSpPr txBox="1">
            <a:spLocks noChangeArrowheads="1"/>
          </p:cNvSpPr>
          <p:nvPr/>
        </p:nvSpPr>
        <p:spPr bwMode="auto">
          <a:xfrm>
            <a:off x="386149" y="1997927"/>
            <a:ext cx="8594725" cy="4093428"/>
          </a:xfrm>
          <a:prstGeom prst="rect">
            <a:avLst/>
          </a:prstGeom>
          <a:solidFill>
            <a:schemeClr val="accent5">
              <a:lumMod val="50000"/>
            </a:schemeClr>
          </a:solid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2000" dirty="0">
                <a:solidFill>
                  <a:schemeClr val="bg1"/>
                </a:solidFill>
              </a:rPr>
              <a:t>Il flusso aereo durante l’espirazione cessa prima che i polmoni si siano svuotati completamente</a:t>
            </a:r>
          </a:p>
          <a:p>
            <a:endParaRPr lang="it-IT" altLang="it-IT" sz="2000" dirty="0">
              <a:solidFill>
                <a:schemeClr val="bg1"/>
              </a:solidFill>
            </a:endParaRPr>
          </a:p>
          <a:p>
            <a:r>
              <a:rPr lang="it-IT" altLang="it-IT" sz="2000" dirty="0">
                <a:solidFill>
                  <a:schemeClr val="bg1"/>
                </a:solidFill>
              </a:rPr>
              <a:t>La chiusura della glottide (o l’apnea) determinano la cessazione del flusso o la comparsa di una linea orizzontale sulla curva V/T e la caduta rapida a flusso zero della curva F/V </a:t>
            </a:r>
          </a:p>
          <a:p>
            <a:endParaRPr lang="it-IT" altLang="it-IT" sz="2000" dirty="0">
              <a:solidFill>
                <a:schemeClr val="bg1"/>
              </a:solidFill>
            </a:endParaRPr>
          </a:p>
          <a:p>
            <a:r>
              <a:rPr lang="it-IT" altLang="it-IT" sz="2000" dirty="0">
                <a:solidFill>
                  <a:schemeClr val="bg1"/>
                </a:solidFill>
              </a:rPr>
              <a:t>INFLUENZA SUI RISULTATI: la FVC è falsamente ridotta e ciò può essere erroneamente interpretato come sospetto deficit restrittivo.</a:t>
            </a:r>
          </a:p>
          <a:p>
            <a:endParaRPr lang="it-IT" altLang="it-IT" sz="2000" dirty="0">
              <a:solidFill>
                <a:schemeClr val="bg1"/>
              </a:solidFill>
            </a:endParaRPr>
          </a:p>
          <a:p>
            <a:r>
              <a:rPr lang="it-IT" altLang="it-IT" sz="2000" dirty="0">
                <a:solidFill>
                  <a:srgbClr val="FFFF00"/>
                </a:solidFill>
              </a:rPr>
              <a:t>Soluzione:  L’operatore deve istruire il paziente ad espirare in modo completo ed incitarlo durante la manovra</a:t>
            </a:r>
          </a:p>
          <a:p>
            <a:endParaRPr lang="it-IT" altLang="it-IT" sz="2000" dirty="0"/>
          </a:p>
        </p:txBody>
      </p:sp>
      <p:sp>
        <p:nvSpPr>
          <p:cNvPr id="3" name="CasellaDiTesto 4">
            <a:extLst>
              <a:ext uri="{FF2B5EF4-FFF2-40B4-BE49-F238E27FC236}">
                <a16:creationId xmlns:a16="http://schemas.microsoft.com/office/drawing/2014/main" id="{66FD3F4A-0B90-4657-951D-EB3A56178EBC}"/>
              </a:ext>
            </a:extLst>
          </p:cNvPr>
          <p:cNvSpPr txBox="1">
            <a:spLocks noChangeArrowheads="1"/>
          </p:cNvSpPr>
          <p:nvPr/>
        </p:nvSpPr>
        <p:spPr bwMode="auto">
          <a:xfrm>
            <a:off x="2274093" y="331788"/>
            <a:ext cx="4595813" cy="554037"/>
          </a:xfrm>
          <a:prstGeom prst="rect">
            <a:avLst/>
          </a:prstGeom>
          <a:no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3000" b="1" dirty="0">
                <a:solidFill>
                  <a:srgbClr val="FF0000"/>
                </a:solidFill>
              </a:rPr>
              <a:t>CHIUSURA DELLA GLOTTIDE</a:t>
            </a:r>
          </a:p>
        </p:txBody>
      </p:sp>
      <p:sp>
        <p:nvSpPr>
          <p:cNvPr id="4" name="CasellaDiTesto 3">
            <a:extLst>
              <a:ext uri="{FF2B5EF4-FFF2-40B4-BE49-F238E27FC236}">
                <a16:creationId xmlns:a16="http://schemas.microsoft.com/office/drawing/2014/main" id="{C31C2B8E-D279-45AF-8BB5-346C2435B086}"/>
              </a:ext>
            </a:extLst>
          </p:cNvPr>
          <p:cNvSpPr txBox="1"/>
          <p:nvPr/>
        </p:nvSpPr>
        <p:spPr>
          <a:xfrm>
            <a:off x="3373243" y="1413152"/>
            <a:ext cx="2397512" cy="584775"/>
          </a:xfrm>
          <a:prstGeom prst="rect">
            <a:avLst/>
          </a:prstGeom>
          <a:solidFill>
            <a:srgbClr val="002060"/>
          </a:solidFill>
        </p:spPr>
        <p:txBody>
          <a:bodyPr wrap="square" rtlCol="0">
            <a:spAutoFit/>
          </a:bodyPr>
          <a:lstStyle/>
          <a:p>
            <a:pPr algn="ctr"/>
            <a:r>
              <a:rPr lang="it-IT" sz="3200" b="1" dirty="0">
                <a:solidFill>
                  <a:srgbClr val="FFFF00"/>
                </a:solidFill>
              </a:rPr>
              <a:t>Conseguenze</a:t>
            </a:r>
          </a:p>
        </p:txBody>
      </p:sp>
      <p:pic>
        <p:nvPicPr>
          <p:cNvPr id="6" name="Immagine 5">
            <a:extLst>
              <a:ext uri="{FF2B5EF4-FFF2-40B4-BE49-F238E27FC236}">
                <a16:creationId xmlns:a16="http://schemas.microsoft.com/office/drawing/2014/main" id="{3A9C936D-471F-4723-9071-22A09A4AE77E}"/>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659944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43013" y="857250"/>
            <a:ext cx="6873875" cy="923925"/>
          </a:xfrm>
          <a:prstGeom prst="rect">
            <a:avLst/>
          </a:prstGeom>
          <a:solidFill>
            <a:schemeClr val="accent5">
              <a:lumMod val="5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50" b="1" i="0" u="none" strike="noStrike" kern="1200" cap="none" spc="0" normalizeH="0" baseline="0" noProof="0" dirty="0">
                <a:ln>
                  <a:noFill/>
                </a:ln>
                <a:solidFill>
                  <a:schemeClr val="bg1"/>
                </a:solidFill>
                <a:effectLst/>
                <a:uLnTx/>
                <a:uFillTx/>
                <a:latin typeface="Calibri"/>
                <a:ea typeface="+mn-ea"/>
                <a:cs typeface="+mn-cs"/>
              </a:rPr>
              <a:t>ARTEFATTI ED ERRORI COMUNI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sellaDiTesto 2"/>
          <p:cNvSpPr txBox="1"/>
          <p:nvPr/>
        </p:nvSpPr>
        <p:spPr>
          <a:xfrm>
            <a:off x="2043113" y="1885950"/>
            <a:ext cx="5583131" cy="4201150"/>
          </a:xfrm>
          <a:prstGeom prst="rect">
            <a:avLst/>
          </a:prstGeom>
          <a:solidFill>
            <a:schemeClr val="accent5">
              <a:lumMod val="50000"/>
            </a:schemeClr>
          </a:solidFill>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INALAZIONE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PARTENZA LENTA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ESPIRAZIONE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TOSSE ENTRO IL PRIMO SECONDO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INTERRUZIONE PRECOCE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SFORZO VARIABILE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CHIUSURA DELLA GLOTTIDE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rgbClr val="FFFF00"/>
                </a:solidFill>
                <a:effectLst/>
                <a:uLnTx/>
                <a:uFillTx/>
                <a:latin typeface="Calibri"/>
                <a:ea typeface="+mn-ea"/>
                <a:cs typeface="+mn-cs"/>
              </a:rPr>
              <a:t>OSTRUZIONE PARZIALE DEL BOCCAGLIO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PERDITE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INSPIRAZIONI SUPPLEMENTARI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7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Immagine 4">
            <a:extLst>
              <a:ext uri="{FF2B5EF4-FFF2-40B4-BE49-F238E27FC236}">
                <a16:creationId xmlns:a16="http://schemas.microsoft.com/office/drawing/2014/main" id="{81902FD6-858D-4D6C-B894-BDF51C43D31E}"/>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552455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026"/>
          <p:cNvSpPr>
            <a:spLocks noGrp="1" noChangeArrowheads="1"/>
          </p:cNvSpPr>
          <p:nvPr>
            <p:ph type="title" idx="4294967295"/>
          </p:nvPr>
        </p:nvSpPr>
        <p:spPr bwMode="auto">
          <a:xfrm>
            <a:off x="1714500" y="41851"/>
            <a:ext cx="5715000" cy="857250"/>
          </a:xfrm>
          <a:solidFill>
            <a:schemeClr val="accent5">
              <a:lumMod val="50000"/>
            </a:schemeClr>
          </a:solidFill>
        </p:spPr>
        <p:txBody>
          <a:bodyPr vert="horz" wrap="square" lIns="91440" tIns="45720" rIns="91440" bIns="45720" numCol="1" anchorCtr="0" compatLnSpc="1">
            <a:prstTxWarp prst="textNoShape">
              <a:avLst/>
            </a:prstTxWarp>
            <a:normAutofit fontScale="90000"/>
          </a:bodyPr>
          <a:lstStyle/>
          <a:p>
            <a:pPr algn="ctr"/>
            <a:br>
              <a:rPr altLang="it-IT" sz="4800" dirty="0">
                <a:solidFill>
                  <a:schemeClr val="tx1"/>
                </a:solidFill>
                <a:latin typeface="Elephant" panose="02020904090505020303" pitchFamily="18" charset="0"/>
                <a:cs typeface="Times New Roman" panose="02020603050405020304" pitchFamily="18" charset="0"/>
              </a:rPr>
            </a:br>
            <a:r>
              <a:rPr altLang="it-IT" sz="3200" b="1" dirty="0">
                <a:solidFill>
                  <a:schemeClr val="bg1"/>
                </a:solidFill>
                <a:ea typeface="Calibri" panose="020F0502020204030204" pitchFamily="34" charset="0"/>
                <a:cs typeface="Calibri" panose="020F0502020204030204" pitchFamily="34" charset="0"/>
              </a:rPr>
              <a:t>ESECUZIONE DELLA PROVA - 3 </a:t>
            </a:r>
            <a:endParaRPr altLang="it-IT" sz="4800" b="1" dirty="0">
              <a:solidFill>
                <a:schemeClr val="bg1"/>
              </a:solidFill>
              <a:latin typeface="Courier New" panose="02070309020205020404" pitchFamily="49" charset="0"/>
              <a:cs typeface="Courier New" panose="02070309020205020404" pitchFamily="49" charset="0"/>
            </a:endParaRPr>
          </a:p>
        </p:txBody>
      </p:sp>
      <p:sp>
        <p:nvSpPr>
          <p:cNvPr id="281603" name="Rectangle 1027"/>
          <p:cNvSpPr>
            <a:spLocks noGrp="1" noChangeArrowheads="1"/>
          </p:cNvSpPr>
          <p:nvPr>
            <p:ph idx="4294967295"/>
          </p:nvPr>
        </p:nvSpPr>
        <p:spPr bwMode="auto">
          <a:xfrm>
            <a:off x="579862" y="2405875"/>
            <a:ext cx="7761249" cy="3086100"/>
          </a:xfrm>
          <a:solidFill>
            <a:schemeClr val="accent5">
              <a:lumMod val="50000"/>
            </a:schemeClr>
          </a:solidFill>
        </p:spPr>
        <p:txBody>
          <a:bodyPr vert="horz" wrap="square" lIns="91440" tIns="45720" rIns="91440" bIns="45720" numCol="1" anchor="t" anchorCtr="0" compatLnSpc="1">
            <a:prstTxWarp prst="textNoShape">
              <a:avLst/>
            </a:prstTxWarp>
            <a:normAutofit/>
          </a:bodyPr>
          <a:lstStyle/>
          <a:p>
            <a:pPr marL="400050" indent="-400050" algn="just">
              <a:spcBef>
                <a:spcPct val="50000"/>
              </a:spcBef>
            </a:pPr>
            <a:endParaRPr lang="it-IT" altLang="it-IT" sz="2800" dirty="0">
              <a:cs typeface="Tahoma" panose="020B0604030504040204" pitchFamily="34" charset="0"/>
            </a:endParaRPr>
          </a:p>
          <a:p>
            <a:pPr marL="400050" indent="-400050" algn="just">
              <a:spcBef>
                <a:spcPct val="50000"/>
              </a:spcBef>
            </a:pPr>
            <a:r>
              <a:rPr lang="it-IT" altLang="it-IT" sz="2400" b="1" dirty="0">
                <a:solidFill>
                  <a:schemeClr val="bg1"/>
                </a:solidFill>
                <a:cs typeface="Tahoma" panose="020B0604030504040204" pitchFamily="34" charset="0"/>
              </a:rPr>
              <a:t>8. ulteriore inspirazione, profonda e rapida, per valutare i parametri inspiratori</a:t>
            </a:r>
          </a:p>
          <a:p>
            <a:pPr marL="400050" indent="-400050" algn="just">
              <a:spcBef>
                <a:spcPct val="50000"/>
              </a:spcBef>
            </a:pPr>
            <a:endParaRPr lang="it-IT" altLang="it-IT" sz="2400" b="1" dirty="0">
              <a:solidFill>
                <a:schemeClr val="bg1"/>
              </a:solidFill>
              <a:cs typeface="Tahoma" panose="020B0604030504040204" pitchFamily="34" charset="0"/>
            </a:endParaRPr>
          </a:p>
          <a:p>
            <a:pPr marL="400050" indent="-400050" algn="just">
              <a:spcBef>
                <a:spcPct val="50000"/>
              </a:spcBef>
            </a:pPr>
            <a:r>
              <a:rPr lang="it-IT" altLang="it-IT" sz="2400" b="1" dirty="0">
                <a:solidFill>
                  <a:schemeClr val="bg1"/>
                </a:solidFill>
                <a:cs typeface="Tahoma" panose="020B0604030504040204" pitchFamily="34" charset="0"/>
              </a:rPr>
              <a:t>9. ripetere l’esame fino ad ottenere tre prove accettabili e riproducibili secondo i criteri dell’ American </a:t>
            </a:r>
            <a:r>
              <a:rPr lang="it-IT" altLang="it-IT" sz="2400" b="1" dirty="0" err="1">
                <a:solidFill>
                  <a:schemeClr val="bg1"/>
                </a:solidFill>
                <a:cs typeface="Tahoma" panose="020B0604030504040204" pitchFamily="34" charset="0"/>
              </a:rPr>
              <a:t>Thoracic</a:t>
            </a:r>
            <a:r>
              <a:rPr lang="it-IT" altLang="it-IT" sz="2400" b="1" dirty="0">
                <a:solidFill>
                  <a:schemeClr val="bg1"/>
                </a:solidFill>
                <a:cs typeface="Tahoma" panose="020B0604030504040204" pitchFamily="34" charset="0"/>
              </a:rPr>
              <a:t> Society</a:t>
            </a:r>
          </a:p>
        </p:txBody>
      </p:sp>
      <p:sp>
        <p:nvSpPr>
          <p:cNvPr id="2" name="Rettangolo 1"/>
          <p:cNvSpPr/>
          <p:nvPr/>
        </p:nvSpPr>
        <p:spPr>
          <a:xfrm>
            <a:off x="2709660" y="1014413"/>
            <a:ext cx="3121175" cy="584775"/>
          </a:xfrm>
          <a:prstGeom prst="rect">
            <a:avLst/>
          </a:prstGeom>
          <a:solidFill>
            <a:schemeClr val="accent5">
              <a:lumMod val="50000"/>
            </a:schemeClr>
          </a:solidFill>
        </p:spPr>
        <p:txBody>
          <a:bodyPr wrap="none">
            <a:spAutoFit/>
          </a:bodyPr>
          <a:lstStyle/>
          <a:p>
            <a:r>
              <a:rPr lang="it-IT" altLang="it-IT" sz="3200" b="1" i="1" dirty="0">
                <a:solidFill>
                  <a:schemeClr val="bg1"/>
                </a:solidFill>
                <a:latin typeface="Calibri" panose="020F0502020204030204" pitchFamily="34" charset="0"/>
                <a:ea typeface="Calibri" panose="020F0502020204030204" pitchFamily="34" charset="0"/>
                <a:cs typeface="Calibri" panose="020F0502020204030204" pitchFamily="34" charset="0"/>
              </a:rPr>
              <a:t>spirometria lenta</a:t>
            </a:r>
            <a:endParaRPr lang="it-IT" dirty="0">
              <a:solidFill>
                <a:schemeClr val="bg1"/>
              </a:solidFill>
            </a:endParaRPr>
          </a:p>
        </p:txBody>
      </p:sp>
      <p:pic>
        <p:nvPicPr>
          <p:cNvPr id="6" name="Immagine 5">
            <a:extLst>
              <a:ext uri="{FF2B5EF4-FFF2-40B4-BE49-F238E27FC236}">
                <a16:creationId xmlns:a16="http://schemas.microsoft.com/office/drawing/2014/main" id="{1819DE65-B3AD-4108-9353-FCD0D48759E2}"/>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585761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1603">
                                            <p:txEl>
                                              <p:pRg st="1" end="1"/>
                                            </p:txEl>
                                          </p:spTgt>
                                        </p:tgtEl>
                                        <p:attrNameLst>
                                          <p:attrName>style.visibility</p:attrName>
                                        </p:attrNameLst>
                                      </p:cBhvr>
                                      <p:to>
                                        <p:strVal val="visible"/>
                                      </p:to>
                                    </p:set>
                                    <p:anim calcmode="lin" valueType="num">
                                      <p:cBhvr additive="base">
                                        <p:cTn id="7" dur="500" fill="hold"/>
                                        <p:tgtEl>
                                          <p:spTgt spid="2816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1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1603">
                                            <p:txEl>
                                              <p:pRg st="3" end="3"/>
                                            </p:txEl>
                                          </p:spTgt>
                                        </p:tgtEl>
                                        <p:attrNameLst>
                                          <p:attrName>style.visibility</p:attrName>
                                        </p:attrNameLst>
                                      </p:cBhvr>
                                      <p:to>
                                        <p:strVal val="visible"/>
                                      </p:to>
                                    </p:set>
                                    <p:anim calcmode="lin" valueType="num">
                                      <p:cBhvr additive="base">
                                        <p:cTn id="13" dur="500" fill="hold"/>
                                        <p:tgtEl>
                                          <p:spTgt spid="28160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1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27" y="896144"/>
            <a:ext cx="2262923" cy="503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7086" y="993050"/>
            <a:ext cx="2381947" cy="509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Immagin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2324" y="897685"/>
            <a:ext cx="2381947" cy="515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2 6"/>
          <p:cNvCxnSpPr/>
          <p:nvPr/>
        </p:nvCxnSpPr>
        <p:spPr>
          <a:xfrm>
            <a:off x="3555803" y="1997716"/>
            <a:ext cx="13234" cy="51066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3873233" y="2096795"/>
            <a:ext cx="909" cy="713080"/>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7093297" y="2482056"/>
            <a:ext cx="22225" cy="655638"/>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 name="Immagine 1">
            <a:extLst>
              <a:ext uri="{FF2B5EF4-FFF2-40B4-BE49-F238E27FC236}">
                <a16:creationId xmlns:a16="http://schemas.microsoft.com/office/drawing/2014/main" id="{A05003A1-57DD-468F-BA57-358891BE1478}"/>
              </a:ext>
            </a:extLst>
          </p:cNvPr>
          <p:cNvPicPr>
            <a:picLocks noChangeAspect="1"/>
          </p:cNvPicPr>
          <p:nvPr/>
        </p:nvPicPr>
        <p:blipFill>
          <a:blip r:embed="rId5"/>
          <a:stretch>
            <a:fillRect/>
          </a:stretch>
        </p:blipFill>
        <p:spPr>
          <a:xfrm>
            <a:off x="2173016" y="237080"/>
            <a:ext cx="4797968" cy="755970"/>
          </a:xfrm>
          <a:prstGeom prst="rect">
            <a:avLst/>
          </a:prstGeom>
        </p:spPr>
      </p:pic>
      <p:sp>
        <p:nvSpPr>
          <p:cNvPr id="12" name="CasellaDiTesto 11">
            <a:extLst>
              <a:ext uri="{FF2B5EF4-FFF2-40B4-BE49-F238E27FC236}">
                <a16:creationId xmlns:a16="http://schemas.microsoft.com/office/drawing/2014/main" id="{A9A9FC0A-A9BF-4E7F-8621-4FE7B3A755A9}"/>
              </a:ext>
            </a:extLst>
          </p:cNvPr>
          <p:cNvSpPr txBox="1"/>
          <p:nvPr/>
        </p:nvSpPr>
        <p:spPr>
          <a:xfrm>
            <a:off x="648929" y="6181860"/>
            <a:ext cx="693175" cy="523220"/>
          </a:xfrm>
          <a:prstGeom prst="rect">
            <a:avLst/>
          </a:prstGeom>
          <a:noFill/>
          <a:ln>
            <a:solidFill>
              <a:schemeClr val="tx1"/>
            </a:solidFill>
          </a:ln>
        </p:spPr>
        <p:txBody>
          <a:bodyPr wrap="square" rtlCol="0">
            <a:spAutoFit/>
          </a:bodyPr>
          <a:lstStyle/>
          <a:p>
            <a:pPr algn="ctr"/>
            <a:r>
              <a:rPr lang="it-IT" sz="2800" b="1" dirty="0">
                <a:solidFill>
                  <a:srgbClr val="FF0000"/>
                </a:solidFill>
              </a:rPr>
              <a:t>OK</a:t>
            </a:r>
          </a:p>
        </p:txBody>
      </p:sp>
      <p:sp>
        <p:nvSpPr>
          <p:cNvPr id="13" name="CasellaDiTesto 12">
            <a:extLst>
              <a:ext uri="{FF2B5EF4-FFF2-40B4-BE49-F238E27FC236}">
                <a16:creationId xmlns:a16="http://schemas.microsoft.com/office/drawing/2014/main" id="{A87DF0A1-25EC-45E1-986E-80621BA45D2E}"/>
              </a:ext>
            </a:extLst>
          </p:cNvPr>
          <p:cNvSpPr txBox="1"/>
          <p:nvPr/>
        </p:nvSpPr>
        <p:spPr>
          <a:xfrm>
            <a:off x="5099023" y="6097967"/>
            <a:ext cx="1127177" cy="523220"/>
          </a:xfrm>
          <a:prstGeom prst="rect">
            <a:avLst/>
          </a:prstGeom>
          <a:noFill/>
          <a:ln>
            <a:solidFill>
              <a:schemeClr val="tx1"/>
            </a:solidFill>
          </a:ln>
        </p:spPr>
        <p:txBody>
          <a:bodyPr wrap="square" rtlCol="0">
            <a:spAutoFit/>
          </a:bodyPr>
          <a:lstStyle/>
          <a:p>
            <a:pPr algn="ctr"/>
            <a:r>
              <a:rPr lang="it-IT" sz="2800" b="1" dirty="0">
                <a:solidFill>
                  <a:srgbClr val="FF0000"/>
                </a:solidFill>
              </a:rPr>
              <a:t>NO</a:t>
            </a:r>
          </a:p>
        </p:txBody>
      </p:sp>
      <p:pic>
        <p:nvPicPr>
          <p:cNvPr id="15" name="Immagine 14">
            <a:extLst>
              <a:ext uri="{FF2B5EF4-FFF2-40B4-BE49-F238E27FC236}">
                <a16:creationId xmlns:a16="http://schemas.microsoft.com/office/drawing/2014/main" id="{609881B3-F0B8-47FF-8DCE-CC49BB9888A0}"/>
              </a:ext>
            </a:extLst>
          </p:cNvPr>
          <p:cNvPicPr>
            <a:picLocks noChangeAspect="1"/>
          </p:cNvPicPr>
          <p:nvPr/>
        </p:nvPicPr>
        <p:blipFill>
          <a:blip r:embed="rId6">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265467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3907"/>
                                        </p:tgtEl>
                                        <p:attrNameLst>
                                          <p:attrName>style.visibility</p:attrName>
                                        </p:attrNameLst>
                                      </p:cBhvr>
                                      <p:to>
                                        <p:strVal val="visible"/>
                                      </p:to>
                                    </p:set>
                                    <p:animEffect transition="in" filter="fade">
                                      <p:cBhvr>
                                        <p:cTn id="25" dur="500"/>
                                        <p:tgtEl>
                                          <p:spTgt spid="12390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CasellaDiTesto 2"/>
          <p:cNvSpPr txBox="1">
            <a:spLocks noChangeArrowheads="1"/>
          </p:cNvSpPr>
          <p:nvPr/>
        </p:nvSpPr>
        <p:spPr bwMode="auto">
          <a:xfrm>
            <a:off x="371475" y="1536174"/>
            <a:ext cx="8401050" cy="3785652"/>
          </a:xfrm>
          <a:prstGeom prst="rect">
            <a:avLst/>
          </a:prstGeom>
          <a:solidFill>
            <a:schemeClr val="accent5">
              <a:lumMod val="50000"/>
            </a:schemeClr>
          </a:solidFill>
          <a:ln w="9525">
            <a:solidFill>
              <a:srgbClr val="000000"/>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2400" dirty="0">
                <a:solidFill>
                  <a:schemeClr val="bg1"/>
                </a:solidFill>
              </a:rPr>
              <a:t>La velocità di espirazione dell’aria può essere ridotta se il boccaglio è parzialmente ostruito da lingua, denti, protesi mobili o se il paziente strige il boccaglio in modo tale da deformarlo.</a:t>
            </a:r>
          </a:p>
          <a:p>
            <a:r>
              <a:rPr lang="it-IT" altLang="it-IT" sz="2400" dirty="0">
                <a:solidFill>
                  <a:schemeClr val="bg1"/>
                </a:solidFill>
              </a:rPr>
              <a:t>Le alterazioni della morfologia delle curve può essere molto varia.</a:t>
            </a:r>
          </a:p>
          <a:p>
            <a:endParaRPr lang="it-IT" altLang="it-IT" sz="2400" dirty="0">
              <a:solidFill>
                <a:schemeClr val="bg1"/>
              </a:solidFill>
            </a:endParaRPr>
          </a:p>
          <a:p>
            <a:endParaRPr lang="it-IT" altLang="it-IT" sz="2400" dirty="0">
              <a:solidFill>
                <a:schemeClr val="bg1"/>
              </a:solidFill>
            </a:endParaRPr>
          </a:p>
          <a:p>
            <a:r>
              <a:rPr lang="it-IT" altLang="it-IT" sz="2400" dirty="0">
                <a:solidFill>
                  <a:srgbClr val="FFFF00"/>
                </a:solidFill>
              </a:rPr>
              <a:t>SOLUZIONE: far inserire il boccaglio correttamente, fra i denti e sopra la lingua.  Informarsi sulla presenza di protesi dentarie e non farle rimuovere, a meno che non siano poco aderenti</a:t>
            </a:r>
          </a:p>
          <a:p>
            <a:endParaRPr lang="it-IT" altLang="it-IT" sz="2400" dirty="0"/>
          </a:p>
        </p:txBody>
      </p:sp>
      <p:pic>
        <p:nvPicPr>
          <p:cNvPr id="2" name="Immagine 1">
            <a:extLst>
              <a:ext uri="{FF2B5EF4-FFF2-40B4-BE49-F238E27FC236}">
                <a16:creationId xmlns:a16="http://schemas.microsoft.com/office/drawing/2014/main" id="{AB804C74-EE77-4F4A-8149-86EE7BC4BEFB}"/>
              </a:ext>
            </a:extLst>
          </p:cNvPr>
          <p:cNvPicPr>
            <a:picLocks noChangeAspect="1"/>
          </p:cNvPicPr>
          <p:nvPr/>
        </p:nvPicPr>
        <p:blipFill>
          <a:blip r:embed="rId2"/>
          <a:stretch>
            <a:fillRect/>
          </a:stretch>
        </p:blipFill>
        <p:spPr>
          <a:xfrm>
            <a:off x="1961142" y="165684"/>
            <a:ext cx="4797968" cy="755970"/>
          </a:xfrm>
          <a:prstGeom prst="rect">
            <a:avLst/>
          </a:prstGeom>
        </p:spPr>
      </p:pic>
      <p:sp>
        <p:nvSpPr>
          <p:cNvPr id="4" name="CasellaDiTesto 3">
            <a:extLst>
              <a:ext uri="{FF2B5EF4-FFF2-40B4-BE49-F238E27FC236}">
                <a16:creationId xmlns:a16="http://schemas.microsoft.com/office/drawing/2014/main" id="{7A21D17B-715D-4EA8-9DE2-EF740FE34A4D}"/>
              </a:ext>
            </a:extLst>
          </p:cNvPr>
          <p:cNvSpPr txBox="1"/>
          <p:nvPr/>
        </p:nvSpPr>
        <p:spPr>
          <a:xfrm>
            <a:off x="3373244" y="936526"/>
            <a:ext cx="2397512" cy="584775"/>
          </a:xfrm>
          <a:prstGeom prst="rect">
            <a:avLst/>
          </a:prstGeom>
          <a:solidFill>
            <a:srgbClr val="002060"/>
          </a:solidFill>
        </p:spPr>
        <p:txBody>
          <a:bodyPr wrap="square" rtlCol="0">
            <a:spAutoFit/>
          </a:bodyPr>
          <a:lstStyle/>
          <a:p>
            <a:pPr algn="ctr"/>
            <a:r>
              <a:rPr lang="it-IT" sz="3200" b="1" dirty="0">
                <a:solidFill>
                  <a:srgbClr val="FFFF00"/>
                </a:solidFill>
              </a:rPr>
              <a:t>Conseguenze</a:t>
            </a:r>
          </a:p>
        </p:txBody>
      </p:sp>
      <p:pic>
        <p:nvPicPr>
          <p:cNvPr id="6" name="Immagine 5">
            <a:extLst>
              <a:ext uri="{FF2B5EF4-FFF2-40B4-BE49-F238E27FC236}">
                <a16:creationId xmlns:a16="http://schemas.microsoft.com/office/drawing/2014/main" id="{1B2B2B0B-F897-4FED-BD26-BE49AA4F30BC}"/>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396256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43013" y="857250"/>
            <a:ext cx="6873875" cy="923925"/>
          </a:xfrm>
          <a:prstGeom prst="rect">
            <a:avLst/>
          </a:prstGeom>
          <a:solidFill>
            <a:schemeClr val="accent5">
              <a:lumMod val="5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50" b="1" i="0" u="none" strike="noStrike" kern="1200" cap="none" spc="0" normalizeH="0" baseline="0" noProof="0" dirty="0">
                <a:ln>
                  <a:noFill/>
                </a:ln>
                <a:solidFill>
                  <a:schemeClr val="bg1"/>
                </a:solidFill>
                <a:effectLst/>
                <a:uLnTx/>
                <a:uFillTx/>
                <a:latin typeface="Calibri"/>
                <a:ea typeface="+mn-ea"/>
                <a:cs typeface="+mn-cs"/>
              </a:rPr>
              <a:t>ARTEFATTI ED ERRORI COMUNI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sellaDiTesto 2"/>
          <p:cNvSpPr txBox="1"/>
          <p:nvPr/>
        </p:nvSpPr>
        <p:spPr>
          <a:xfrm>
            <a:off x="2043113" y="1885950"/>
            <a:ext cx="5583131" cy="4201150"/>
          </a:xfrm>
          <a:prstGeom prst="rect">
            <a:avLst/>
          </a:prstGeom>
          <a:solidFill>
            <a:schemeClr val="accent5">
              <a:lumMod val="50000"/>
            </a:schemeClr>
          </a:solidFill>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INALAZIONE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PARTENZA LENTA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ESPIRAZIONE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TOSSE ENTRO IL PRIMO SECONDO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INTERRUZIONE PRECOCE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SFORZO VARIABILE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CHIUSURA DELLA GLOTTIDE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OSTRUZIONE PARZIALE DEL BOCCAGLIO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rgbClr val="FFFF00"/>
                </a:solidFill>
                <a:effectLst/>
                <a:uLnTx/>
                <a:uFillTx/>
                <a:latin typeface="Calibri"/>
                <a:ea typeface="+mn-ea"/>
                <a:cs typeface="+mn-cs"/>
              </a:rPr>
              <a:t>PERDITE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INSPIRAZIONI SUPPLEMENTARI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7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Immagine 4">
            <a:extLst>
              <a:ext uri="{FF2B5EF4-FFF2-40B4-BE49-F238E27FC236}">
                <a16:creationId xmlns:a16="http://schemas.microsoft.com/office/drawing/2014/main" id="{D96D5B95-DB7F-495E-8F19-DCA008276C9C}"/>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1291925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CasellaDiTesto 1"/>
          <p:cNvSpPr txBox="1">
            <a:spLocks noChangeArrowheads="1"/>
          </p:cNvSpPr>
          <p:nvPr/>
        </p:nvSpPr>
        <p:spPr bwMode="auto">
          <a:xfrm>
            <a:off x="3602386" y="174935"/>
            <a:ext cx="1620765" cy="584775"/>
          </a:xfrm>
          <a:prstGeom prst="rect">
            <a:avLst/>
          </a:prstGeom>
          <a:solidFill>
            <a:schemeClr val="accent5">
              <a:lumMod val="50000"/>
            </a:schemeClr>
          </a:solid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3200" b="1" dirty="0">
                <a:solidFill>
                  <a:schemeClr val="bg1"/>
                </a:solidFill>
              </a:rPr>
              <a:t>PERDITA</a:t>
            </a:r>
          </a:p>
        </p:txBody>
      </p:sp>
      <p:pic>
        <p:nvPicPr>
          <p:cNvPr id="1280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58" y="1392237"/>
            <a:ext cx="2011362"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3"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2478" y="2181132"/>
            <a:ext cx="6526582" cy="353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D43A5950-7299-4F82-84D8-C810A07D26EB}"/>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8600177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CasellaDiTesto 2"/>
          <p:cNvSpPr txBox="1">
            <a:spLocks noChangeArrowheads="1"/>
          </p:cNvSpPr>
          <p:nvPr/>
        </p:nvSpPr>
        <p:spPr bwMode="auto">
          <a:xfrm>
            <a:off x="325437" y="1699825"/>
            <a:ext cx="8493125" cy="4893647"/>
          </a:xfrm>
          <a:prstGeom prst="rect">
            <a:avLst/>
          </a:prstGeom>
          <a:solidFill>
            <a:schemeClr val="accent5">
              <a:lumMod val="50000"/>
            </a:schemeClr>
          </a:solid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2000" b="1"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INFLUENZA SUI RISULTATI</a:t>
            </a:r>
            <a:r>
              <a:rPr kumimoji="0" lang="it-IT" altLang="it-IT" sz="20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 se la perdita è visibile su entrambi i tracciati le conseguenze  più marcate sono sulla FVC.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it-IT" sz="2000" dirty="0">
              <a:solidFill>
                <a:schemeClr val="bg1"/>
              </a:solidFill>
            </a:endParaRPr>
          </a:p>
          <a:p>
            <a:pPr lvl="0">
              <a:defRPr/>
            </a:pPr>
            <a:r>
              <a:rPr lang="it-IT" altLang="it-IT" sz="2000" dirty="0">
                <a:solidFill>
                  <a:schemeClr val="bg1"/>
                </a:solidFill>
              </a:rPr>
              <a:t>Tale possibilità è maggiore nei soggetti portatori di protesi mobili che devono essere mantenute solo se ben aderenti.</a:t>
            </a:r>
            <a:endParaRPr kumimoji="0" lang="it-IT" altLang="it-IT" sz="20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altLang="it-IT"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2000" b="1"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rPr>
              <a:t>SOLUZIONE</a:t>
            </a:r>
            <a:r>
              <a:rPr kumimoji="0" lang="it-IT" altLang="it-IT" sz="2000" b="0"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rPr>
              <a:t>: l’operatore deve accertarsi che non esistono perdite Poiché la perdita si può verificare anche attraverso il boccaglio l’operatore deve assicurarsi che in nessun momento il soggetto imbocchi scorrettamente il boccaglio e allenti la stretta delle labbra. L’utilizzo dello </a:t>
            </a:r>
            <a:r>
              <a:rPr kumimoji="0" lang="it-IT" altLang="it-IT" sz="2000" b="0" i="0" u="none" strike="noStrike" kern="1200" cap="none" spc="0" normalizeH="0" baseline="0" noProof="0" dirty="0" err="1">
                <a:ln>
                  <a:noFill/>
                </a:ln>
                <a:solidFill>
                  <a:srgbClr val="FFFF00"/>
                </a:solidFill>
                <a:effectLst/>
                <a:uLnTx/>
                <a:uFillTx/>
                <a:latin typeface="Calibri" panose="020F0502020204030204" pitchFamily="34" charset="0"/>
                <a:ea typeface="+mn-ea"/>
                <a:cs typeface="Arial" panose="020B0604020202020204" pitchFamily="34" charset="0"/>
              </a:rPr>
              <a:t>striginaso</a:t>
            </a:r>
            <a:r>
              <a:rPr kumimoji="0" lang="it-IT" altLang="it-IT" sz="2000" b="0"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rPr>
              <a:t> evita eventuali perdite attraverso il naso stesso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it-IT" sz="20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altLang="it-IT" sz="20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a:r>
          </a:p>
        </p:txBody>
      </p:sp>
      <p:sp>
        <p:nvSpPr>
          <p:cNvPr id="3" name="CasellaDiTesto 1">
            <a:extLst>
              <a:ext uri="{FF2B5EF4-FFF2-40B4-BE49-F238E27FC236}">
                <a16:creationId xmlns:a16="http://schemas.microsoft.com/office/drawing/2014/main" id="{6E5A4C56-3F12-4CF1-8150-785A9D6B085E}"/>
              </a:ext>
            </a:extLst>
          </p:cNvPr>
          <p:cNvSpPr txBox="1">
            <a:spLocks noChangeArrowheads="1"/>
          </p:cNvSpPr>
          <p:nvPr/>
        </p:nvSpPr>
        <p:spPr bwMode="auto">
          <a:xfrm>
            <a:off x="3602386" y="174935"/>
            <a:ext cx="1620765" cy="584775"/>
          </a:xfrm>
          <a:prstGeom prst="rect">
            <a:avLst/>
          </a:prstGeom>
          <a:no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3200" b="1" dirty="0">
                <a:solidFill>
                  <a:srgbClr val="FF0000"/>
                </a:solidFill>
              </a:rPr>
              <a:t>PERDITA</a:t>
            </a:r>
          </a:p>
        </p:txBody>
      </p:sp>
      <p:sp>
        <p:nvSpPr>
          <p:cNvPr id="4" name="CasellaDiTesto 3">
            <a:extLst>
              <a:ext uri="{FF2B5EF4-FFF2-40B4-BE49-F238E27FC236}">
                <a16:creationId xmlns:a16="http://schemas.microsoft.com/office/drawing/2014/main" id="{598E9767-98A5-417B-B64C-28A8C3B72F39}"/>
              </a:ext>
            </a:extLst>
          </p:cNvPr>
          <p:cNvSpPr txBox="1"/>
          <p:nvPr/>
        </p:nvSpPr>
        <p:spPr>
          <a:xfrm>
            <a:off x="3373243" y="1115050"/>
            <a:ext cx="2397512" cy="584775"/>
          </a:xfrm>
          <a:prstGeom prst="rect">
            <a:avLst/>
          </a:prstGeom>
          <a:solidFill>
            <a:srgbClr val="002060"/>
          </a:solidFill>
        </p:spPr>
        <p:txBody>
          <a:bodyPr wrap="square" rtlCol="0">
            <a:spAutoFit/>
          </a:bodyPr>
          <a:lstStyle/>
          <a:p>
            <a:pPr algn="ctr"/>
            <a:r>
              <a:rPr lang="it-IT" sz="3200" b="1" dirty="0">
                <a:solidFill>
                  <a:srgbClr val="FFFF00"/>
                </a:solidFill>
              </a:rPr>
              <a:t>Conseguenze</a:t>
            </a:r>
          </a:p>
        </p:txBody>
      </p:sp>
      <p:pic>
        <p:nvPicPr>
          <p:cNvPr id="6" name="Immagine 5">
            <a:extLst>
              <a:ext uri="{FF2B5EF4-FFF2-40B4-BE49-F238E27FC236}">
                <a16:creationId xmlns:a16="http://schemas.microsoft.com/office/drawing/2014/main" id="{7717D6A0-436D-44DC-B6CE-D616E84A8D36}"/>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6052827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43013" y="857250"/>
            <a:ext cx="6873875" cy="923925"/>
          </a:xfrm>
          <a:prstGeom prst="rect">
            <a:avLst/>
          </a:prstGeom>
          <a:solidFill>
            <a:schemeClr val="accent5">
              <a:lumMod val="5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50" b="1" i="0" u="none" strike="noStrike" kern="1200" cap="none" spc="0" normalizeH="0" baseline="0" noProof="0" dirty="0">
                <a:ln>
                  <a:noFill/>
                </a:ln>
                <a:solidFill>
                  <a:schemeClr val="bg1"/>
                </a:solidFill>
                <a:effectLst/>
                <a:uLnTx/>
                <a:uFillTx/>
                <a:latin typeface="Calibri"/>
                <a:ea typeface="+mn-ea"/>
                <a:cs typeface="+mn-cs"/>
              </a:rPr>
              <a:t>ARTEFATTI ED ERRORI COMUNI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asellaDiTesto 2"/>
          <p:cNvSpPr txBox="1"/>
          <p:nvPr/>
        </p:nvSpPr>
        <p:spPr>
          <a:xfrm>
            <a:off x="2043113" y="1885950"/>
            <a:ext cx="5583131" cy="4201150"/>
          </a:xfrm>
          <a:prstGeom prst="rect">
            <a:avLst/>
          </a:prstGeom>
          <a:solidFill>
            <a:schemeClr val="accent5">
              <a:lumMod val="50000"/>
            </a:schemeClr>
          </a:solidFill>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INALAZIONE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PARTENZA LENTA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ESPIRAZIONE SUBMASSIMALE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TOSSE ENTRO IL PRIMO SECONDO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INTERRUZIONE PRECOCE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SFORZO VARIABILE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CHIUSURA DELLA GLOTTIDE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OSTRUZIONE PARZIALE DEL BOCCAGLIO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chemeClr val="bg1"/>
                </a:solidFill>
                <a:effectLst/>
                <a:uLnTx/>
                <a:uFillTx/>
                <a:latin typeface="Calibri"/>
                <a:ea typeface="+mn-ea"/>
                <a:cs typeface="+mn-cs"/>
              </a:rPr>
              <a:t>PERDITE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rgbClr val="FFFF00"/>
                </a:solidFill>
                <a:effectLst/>
                <a:uLnTx/>
                <a:uFillTx/>
                <a:latin typeface="Calibri"/>
                <a:ea typeface="+mn-ea"/>
                <a:cs typeface="+mn-cs"/>
              </a:rPr>
              <a:t>INSPIRAZIONI SUPPLEMENTARI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7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Immagine 4">
            <a:extLst>
              <a:ext uri="{FF2B5EF4-FFF2-40B4-BE49-F238E27FC236}">
                <a16:creationId xmlns:a16="http://schemas.microsoft.com/office/drawing/2014/main" id="{249CC315-6D21-4EF9-A608-3CB4D7E69E07}"/>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750705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09455" y="1205706"/>
            <a:ext cx="3452813"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4"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85" y="1229518"/>
            <a:ext cx="3538538"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CasellaDiTesto 2"/>
          <p:cNvSpPr txBox="1">
            <a:spLocks noChangeArrowheads="1"/>
          </p:cNvSpPr>
          <p:nvPr/>
        </p:nvSpPr>
        <p:spPr bwMode="auto">
          <a:xfrm>
            <a:off x="2327275" y="204788"/>
            <a:ext cx="4838700" cy="554037"/>
          </a:xfrm>
          <a:prstGeom prst="rect">
            <a:avLst/>
          </a:prstGeom>
          <a:solidFill>
            <a:schemeClr val="accent5">
              <a:lumMod val="50000"/>
            </a:schemeClr>
          </a:solid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3000" b="1" dirty="0">
                <a:solidFill>
                  <a:schemeClr val="bg1"/>
                </a:solidFill>
              </a:rPr>
              <a:t>INALAZIONI SUPPLEMENTARI</a:t>
            </a:r>
          </a:p>
        </p:txBody>
      </p:sp>
      <p:sp>
        <p:nvSpPr>
          <p:cNvPr id="7" name="Ovale 6"/>
          <p:cNvSpPr/>
          <p:nvPr/>
        </p:nvSpPr>
        <p:spPr>
          <a:xfrm>
            <a:off x="1608138" y="3351213"/>
            <a:ext cx="481012" cy="5111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350"/>
          </a:p>
        </p:txBody>
      </p:sp>
      <p:pic>
        <p:nvPicPr>
          <p:cNvPr id="125957"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9406" y="1483518"/>
            <a:ext cx="290005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29723" y="2828924"/>
            <a:ext cx="466725" cy="41751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350"/>
          </a:p>
        </p:txBody>
      </p:sp>
      <p:sp>
        <p:nvSpPr>
          <p:cNvPr id="9" name="Ovale 8"/>
          <p:cNvSpPr/>
          <p:nvPr/>
        </p:nvSpPr>
        <p:spPr>
          <a:xfrm>
            <a:off x="3715545" y="2896393"/>
            <a:ext cx="466725" cy="41751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350"/>
          </a:p>
        </p:txBody>
      </p:sp>
      <p:sp>
        <p:nvSpPr>
          <p:cNvPr id="10" name="Ovale 9"/>
          <p:cNvSpPr/>
          <p:nvPr/>
        </p:nvSpPr>
        <p:spPr>
          <a:xfrm>
            <a:off x="4025108" y="3313906"/>
            <a:ext cx="466725" cy="41592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350"/>
          </a:p>
        </p:txBody>
      </p:sp>
      <p:sp>
        <p:nvSpPr>
          <p:cNvPr id="11" name="Ovale 10"/>
          <p:cNvSpPr/>
          <p:nvPr/>
        </p:nvSpPr>
        <p:spPr>
          <a:xfrm>
            <a:off x="3944145" y="1483518"/>
            <a:ext cx="466725" cy="41751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350"/>
          </a:p>
        </p:txBody>
      </p:sp>
      <p:pic>
        <p:nvPicPr>
          <p:cNvPr id="13" name="Immagine 12">
            <a:extLst>
              <a:ext uri="{FF2B5EF4-FFF2-40B4-BE49-F238E27FC236}">
                <a16:creationId xmlns:a16="http://schemas.microsoft.com/office/drawing/2014/main" id="{4B8DCC28-756B-40C0-939E-71D2CCB25613}"/>
              </a:ext>
            </a:extLst>
          </p:cNvPr>
          <p:cNvPicPr>
            <a:picLocks noChangeAspect="1"/>
          </p:cNvPicPr>
          <p:nvPr/>
        </p:nvPicPr>
        <p:blipFill>
          <a:blip r:embed="rId5">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79434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05443" y="2041293"/>
            <a:ext cx="7945438" cy="3416320"/>
          </a:xfrm>
          <a:prstGeom prst="rect">
            <a:avLst/>
          </a:prstGeom>
          <a:solidFill>
            <a:schemeClr val="accent5">
              <a:lumMod val="50000"/>
            </a:schemeClr>
          </a:solidFill>
        </p:spPr>
        <p:txBody>
          <a:bodyPr>
            <a:spAutoFit/>
          </a:bodyPr>
          <a:lstStyle/>
          <a:p>
            <a:pPr lvl="0">
              <a:defRPr/>
            </a:pPr>
            <a:r>
              <a:rPr lang="it-IT" sz="2000" b="1" dirty="0">
                <a:solidFill>
                  <a:schemeClr val="bg1"/>
                </a:solidFill>
              </a:rPr>
              <a:t>facilmente individuabili sotto forma di «scalinature» sulla Curva V/T e di curve aggiunte alla F/V</a:t>
            </a:r>
          </a:p>
          <a:p>
            <a:pPr lvl="0">
              <a:defRPr/>
            </a:pPr>
            <a:endParaRPr lang="it-IT" sz="2000" b="1" dirty="0">
              <a:solidFill>
                <a:schemeClr val="bg1"/>
              </a:solidFill>
            </a:endParaRPr>
          </a:p>
          <a:p>
            <a:pPr lvl="0">
              <a:defRPr/>
            </a:pPr>
            <a:r>
              <a:rPr lang="it-IT" sz="2000" b="1" dirty="0">
                <a:solidFill>
                  <a:schemeClr val="bg1"/>
                </a:solidFill>
              </a:rPr>
              <a:t>FVC falsamente elevata</a:t>
            </a:r>
          </a:p>
          <a:p>
            <a:pPr lvl="0">
              <a:defRPr/>
            </a:pPr>
            <a:endParaRPr lang="it-IT" sz="2000" b="1" dirty="0">
              <a:solidFill>
                <a:schemeClr val="bg1"/>
              </a:solidFill>
            </a:endParaRPr>
          </a:p>
          <a:p>
            <a:pPr lvl="0">
              <a:defRPr/>
            </a:pPr>
            <a:endParaRPr lang="it-IT" sz="2000" b="1" dirty="0">
              <a:solidFill>
                <a:schemeClr val="bg1"/>
              </a:solidFill>
            </a:endParaRPr>
          </a:p>
          <a:p>
            <a:pPr lvl="0">
              <a:defRPr/>
            </a:pPr>
            <a:r>
              <a:rPr lang="it-IT" sz="2000" b="1" dirty="0">
                <a:solidFill>
                  <a:srgbClr val="FFFF00"/>
                </a:solidFill>
              </a:rPr>
              <a:t>soluzione: usare stringinaso ed istruire il paziente a stringere bene il boccaglio con le labbra</a:t>
            </a:r>
          </a:p>
          <a:p>
            <a:pPr marL="257175" indent="-257175" fontAlgn="auto">
              <a:spcBef>
                <a:spcPts val="0"/>
              </a:spcBef>
              <a:spcAft>
                <a:spcPts val="0"/>
              </a:spcAft>
              <a:buFont typeface="Wingdings" panose="05000000000000000000" pitchFamily="2" charset="2"/>
              <a:buChar char="Ø"/>
              <a:defRPr/>
            </a:pPr>
            <a:endParaRPr lang="it-IT" sz="2800" b="1" dirty="0">
              <a:solidFill>
                <a:srgbClr val="002060"/>
              </a:solidFill>
              <a:latin typeface="+mn-lt"/>
              <a:cs typeface="+mn-cs"/>
            </a:endParaRPr>
          </a:p>
          <a:p>
            <a:pPr fontAlgn="auto">
              <a:spcBef>
                <a:spcPts val="0"/>
              </a:spcBef>
              <a:spcAft>
                <a:spcPts val="0"/>
              </a:spcAft>
              <a:defRPr/>
            </a:pPr>
            <a:endParaRPr lang="it-IT" sz="2800" b="1" dirty="0">
              <a:solidFill>
                <a:srgbClr val="002060"/>
              </a:solidFill>
            </a:endParaRPr>
          </a:p>
        </p:txBody>
      </p:sp>
      <p:sp>
        <p:nvSpPr>
          <p:cNvPr id="3" name="CasellaDiTesto 2">
            <a:extLst>
              <a:ext uri="{FF2B5EF4-FFF2-40B4-BE49-F238E27FC236}">
                <a16:creationId xmlns:a16="http://schemas.microsoft.com/office/drawing/2014/main" id="{2CD2A9A5-1F9D-45A1-9BFB-E3684AE8DA17}"/>
              </a:ext>
            </a:extLst>
          </p:cNvPr>
          <p:cNvSpPr txBox="1">
            <a:spLocks noChangeArrowheads="1"/>
          </p:cNvSpPr>
          <p:nvPr/>
        </p:nvSpPr>
        <p:spPr bwMode="auto">
          <a:xfrm>
            <a:off x="2282670" y="416661"/>
            <a:ext cx="4838700" cy="554037"/>
          </a:xfrm>
          <a:prstGeom prst="rect">
            <a:avLst/>
          </a:prstGeom>
          <a:no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3000" b="1" dirty="0">
                <a:solidFill>
                  <a:srgbClr val="FF0000"/>
                </a:solidFill>
              </a:rPr>
              <a:t>INALAZIONI SUPPLEMENTARI</a:t>
            </a:r>
          </a:p>
        </p:txBody>
      </p:sp>
      <p:sp>
        <p:nvSpPr>
          <p:cNvPr id="5" name="CasellaDiTesto 4">
            <a:extLst>
              <a:ext uri="{FF2B5EF4-FFF2-40B4-BE49-F238E27FC236}">
                <a16:creationId xmlns:a16="http://schemas.microsoft.com/office/drawing/2014/main" id="{44DC994A-6067-404E-A15C-EA72A57FDB61}"/>
              </a:ext>
            </a:extLst>
          </p:cNvPr>
          <p:cNvSpPr txBox="1"/>
          <p:nvPr/>
        </p:nvSpPr>
        <p:spPr>
          <a:xfrm>
            <a:off x="3373244" y="1456518"/>
            <a:ext cx="2397512" cy="584775"/>
          </a:xfrm>
          <a:prstGeom prst="rect">
            <a:avLst/>
          </a:prstGeom>
          <a:solidFill>
            <a:srgbClr val="002060"/>
          </a:solidFill>
        </p:spPr>
        <p:txBody>
          <a:bodyPr wrap="square" rtlCol="0">
            <a:spAutoFit/>
          </a:bodyPr>
          <a:lstStyle/>
          <a:p>
            <a:pPr algn="ctr"/>
            <a:r>
              <a:rPr lang="it-IT" sz="3200" b="1" dirty="0">
                <a:solidFill>
                  <a:srgbClr val="FFFF00"/>
                </a:solidFill>
              </a:rPr>
              <a:t>Conseguenze</a:t>
            </a:r>
          </a:p>
        </p:txBody>
      </p:sp>
      <p:pic>
        <p:nvPicPr>
          <p:cNvPr id="7" name="Immagine 6">
            <a:extLst>
              <a:ext uri="{FF2B5EF4-FFF2-40B4-BE49-F238E27FC236}">
                <a16:creationId xmlns:a16="http://schemas.microsoft.com/office/drawing/2014/main" id="{1F5F9E34-420F-422C-8C3E-995B2DAE7749}"/>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3451782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A1B2FA-4FAD-4B9B-AA6D-39CC2F3F0BDD}"/>
              </a:ext>
            </a:extLst>
          </p:cNvPr>
          <p:cNvSpPr>
            <a:spLocks noGrp="1"/>
          </p:cNvSpPr>
          <p:nvPr>
            <p:ph type="title"/>
          </p:nvPr>
        </p:nvSpPr>
        <p:spPr>
          <a:xfrm>
            <a:off x="546119" y="356839"/>
            <a:ext cx="8051761" cy="3748437"/>
          </a:xfrm>
          <a:solidFill>
            <a:schemeClr val="accent5">
              <a:lumMod val="50000"/>
            </a:schemeClr>
          </a:solidFill>
          <a:ln>
            <a:solidFill>
              <a:schemeClr val="tx1"/>
            </a:solidFill>
          </a:ln>
        </p:spPr>
        <p:txBody>
          <a:bodyPr>
            <a:noAutofit/>
          </a:bodyPr>
          <a:lstStyle/>
          <a:p>
            <a:pPr algn="ctr"/>
            <a:r>
              <a:rPr lang="it-IT" sz="3200" b="1" dirty="0">
                <a:solidFill>
                  <a:schemeClr val="bg1"/>
                </a:solidFill>
              </a:rPr>
              <a:t>Dagli esempi </a:t>
            </a:r>
            <a:r>
              <a:rPr lang="it-IT" sz="3200" b="1" dirty="0" err="1">
                <a:solidFill>
                  <a:schemeClr val="bg1"/>
                </a:solidFill>
              </a:rPr>
              <a:t>sovrariportati</a:t>
            </a:r>
            <a:r>
              <a:rPr lang="it-IT" sz="3200" b="1" dirty="0">
                <a:solidFill>
                  <a:schemeClr val="bg1"/>
                </a:solidFill>
              </a:rPr>
              <a:t> risulta evidente come siano soprattutto la morfologia delle curve, ed in particolare, della curva flusso volume che consente di evidenziare gli errori di esecuzione delle manovre da parte del paziente e, quindi,  consentano all’operatore di intervenire con le indicazioni specifiche di correzione</a:t>
            </a:r>
          </a:p>
        </p:txBody>
      </p:sp>
      <p:sp>
        <p:nvSpPr>
          <p:cNvPr id="4" name="CasellaDiTesto 3">
            <a:extLst>
              <a:ext uri="{FF2B5EF4-FFF2-40B4-BE49-F238E27FC236}">
                <a16:creationId xmlns:a16="http://schemas.microsoft.com/office/drawing/2014/main" id="{275CB800-710D-4760-BB86-E3F5F3F7FDF0}"/>
              </a:ext>
            </a:extLst>
          </p:cNvPr>
          <p:cNvSpPr txBox="1"/>
          <p:nvPr/>
        </p:nvSpPr>
        <p:spPr>
          <a:xfrm>
            <a:off x="847493" y="4594302"/>
            <a:ext cx="7560527" cy="1569660"/>
          </a:xfrm>
          <a:prstGeom prst="rect">
            <a:avLst/>
          </a:prstGeom>
          <a:solidFill>
            <a:schemeClr val="accent5">
              <a:lumMod val="50000"/>
            </a:schemeClr>
          </a:solidFill>
          <a:ln>
            <a:solidFill>
              <a:srgbClr val="FF0000"/>
            </a:solidFill>
          </a:ln>
        </p:spPr>
        <p:txBody>
          <a:bodyPr wrap="square" rtlCol="0">
            <a:spAutoFit/>
          </a:bodyPr>
          <a:lstStyle/>
          <a:p>
            <a:pPr algn="ctr"/>
            <a:r>
              <a:rPr lang="it-IT" sz="2400" b="1" dirty="0">
                <a:solidFill>
                  <a:schemeClr val="bg1"/>
                </a:solidFill>
              </a:rPr>
              <a:t>Risulta altrettanto chiaro che una buona istruzione preliminare del paziente sulle corrette modalità di esecuzione del test consenta di risparmiare tempo e di avere una migliore qualità dell’esame.</a:t>
            </a:r>
          </a:p>
        </p:txBody>
      </p:sp>
      <p:pic>
        <p:nvPicPr>
          <p:cNvPr id="8" name="Immagine 7">
            <a:extLst>
              <a:ext uri="{FF2B5EF4-FFF2-40B4-BE49-F238E27FC236}">
                <a16:creationId xmlns:a16="http://schemas.microsoft.com/office/drawing/2014/main" id="{249F871E-4D90-46C2-8FCB-8FB4CB8FF4F1}"/>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03762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78" name="Line 142"/>
          <p:cNvSpPr>
            <a:spLocks noChangeShapeType="1"/>
          </p:cNvSpPr>
          <p:nvPr/>
        </p:nvSpPr>
        <p:spPr bwMode="auto">
          <a:xfrm>
            <a:off x="4107656" y="3855244"/>
            <a:ext cx="1191" cy="1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79" name="Line 143"/>
          <p:cNvSpPr>
            <a:spLocks noChangeShapeType="1"/>
          </p:cNvSpPr>
          <p:nvPr/>
        </p:nvSpPr>
        <p:spPr bwMode="auto">
          <a:xfrm flipV="1">
            <a:off x="4450556" y="2550319"/>
            <a:ext cx="0" cy="199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80" name="Line 144"/>
          <p:cNvSpPr>
            <a:spLocks noChangeShapeType="1"/>
          </p:cNvSpPr>
          <p:nvPr/>
        </p:nvSpPr>
        <p:spPr bwMode="auto">
          <a:xfrm>
            <a:off x="5250656" y="2550319"/>
            <a:ext cx="1191" cy="847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81" name="Line 145"/>
          <p:cNvSpPr>
            <a:spLocks noChangeShapeType="1"/>
          </p:cNvSpPr>
          <p:nvPr/>
        </p:nvSpPr>
        <p:spPr bwMode="auto">
          <a:xfrm flipH="1" flipV="1">
            <a:off x="4964906" y="3407569"/>
            <a:ext cx="0" cy="8001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82" name="Line 146"/>
          <p:cNvSpPr>
            <a:spLocks noChangeShapeType="1"/>
          </p:cNvSpPr>
          <p:nvPr/>
        </p:nvSpPr>
        <p:spPr bwMode="auto">
          <a:xfrm flipV="1">
            <a:off x="4964906" y="3407569"/>
            <a:ext cx="5143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83" name="Line 147"/>
          <p:cNvSpPr>
            <a:spLocks noChangeShapeType="1"/>
          </p:cNvSpPr>
          <p:nvPr/>
        </p:nvSpPr>
        <p:spPr bwMode="auto">
          <a:xfrm>
            <a:off x="5479256" y="3407569"/>
            <a:ext cx="0" cy="8001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84" name="Line 148"/>
          <p:cNvSpPr>
            <a:spLocks noChangeShapeType="1"/>
          </p:cNvSpPr>
          <p:nvPr/>
        </p:nvSpPr>
        <p:spPr bwMode="auto">
          <a:xfrm>
            <a:off x="4907756" y="3944542"/>
            <a:ext cx="1191" cy="8822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85" name="Line 149"/>
          <p:cNvSpPr>
            <a:spLocks noChangeShapeType="1"/>
          </p:cNvSpPr>
          <p:nvPr/>
        </p:nvSpPr>
        <p:spPr bwMode="auto">
          <a:xfrm>
            <a:off x="4907756" y="4826794"/>
            <a:ext cx="285750" cy="1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86" name="Line 150"/>
          <p:cNvSpPr>
            <a:spLocks noChangeShapeType="1"/>
          </p:cNvSpPr>
          <p:nvPr/>
        </p:nvSpPr>
        <p:spPr bwMode="auto">
          <a:xfrm>
            <a:off x="5536406" y="3921920"/>
            <a:ext cx="0" cy="93226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87" name="Line 151"/>
          <p:cNvSpPr>
            <a:spLocks noChangeShapeType="1"/>
          </p:cNvSpPr>
          <p:nvPr/>
        </p:nvSpPr>
        <p:spPr bwMode="auto">
          <a:xfrm>
            <a:off x="4907756" y="3798094"/>
            <a:ext cx="1191" cy="1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88" name="Line 152"/>
          <p:cNvSpPr>
            <a:spLocks noChangeShapeType="1"/>
          </p:cNvSpPr>
          <p:nvPr/>
        </p:nvSpPr>
        <p:spPr bwMode="auto">
          <a:xfrm>
            <a:off x="5193506" y="4018360"/>
            <a:ext cx="1191" cy="9798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89" name="Line 153"/>
          <p:cNvSpPr>
            <a:spLocks noChangeShapeType="1"/>
          </p:cNvSpPr>
          <p:nvPr/>
        </p:nvSpPr>
        <p:spPr bwMode="auto">
          <a:xfrm>
            <a:off x="5250656" y="4010026"/>
            <a:ext cx="1191" cy="93106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90" name="Line 154"/>
          <p:cNvSpPr>
            <a:spLocks noChangeShapeType="1"/>
          </p:cNvSpPr>
          <p:nvPr/>
        </p:nvSpPr>
        <p:spPr bwMode="auto">
          <a:xfrm>
            <a:off x="5193506" y="4998244"/>
            <a:ext cx="571500" cy="1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91" name="Line 155"/>
          <p:cNvSpPr>
            <a:spLocks noChangeShapeType="1"/>
          </p:cNvSpPr>
          <p:nvPr/>
        </p:nvSpPr>
        <p:spPr bwMode="auto">
          <a:xfrm flipV="1">
            <a:off x="5765006" y="4150519"/>
            <a:ext cx="0" cy="847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92" name="Line 156"/>
          <p:cNvSpPr>
            <a:spLocks noChangeShapeType="1"/>
          </p:cNvSpPr>
          <p:nvPr/>
        </p:nvSpPr>
        <p:spPr bwMode="auto">
          <a:xfrm>
            <a:off x="5250656" y="4941094"/>
            <a:ext cx="457200" cy="1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93" name="Line 157"/>
          <p:cNvSpPr>
            <a:spLocks noChangeShapeType="1"/>
          </p:cNvSpPr>
          <p:nvPr/>
        </p:nvSpPr>
        <p:spPr bwMode="auto">
          <a:xfrm flipV="1">
            <a:off x="5707856" y="4093369"/>
            <a:ext cx="0" cy="847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94" name="Line 158"/>
          <p:cNvSpPr>
            <a:spLocks noChangeShapeType="1"/>
          </p:cNvSpPr>
          <p:nvPr/>
        </p:nvSpPr>
        <p:spPr bwMode="auto">
          <a:xfrm>
            <a:off x="5707856" y="4083844"/>
            <a:ext cx="171450" cy="1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95" name="Line 159"/>
          <p:cNvSpPr>
            <a:spLocks noChangeShapeType="1"/>
          </p:cNvSpPr>
          <p:nvPr/>
        </p:nvSpPr>
        <p:spPr bwMode="auto">
          <a:xfrm>
            <a:off x="5765006" y="4140994"/>
            <a:ext cx="114300" cy="1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96" name="Freeform 160"/>
          <p:cNvSpPr>
            <a:spLocks/>
          </p:cNvSpPr>
          <p:nvPr/>
        </p:nvSpPr>
        <p:spPr bwMode="auto">
          <a:xfrm>
            <a:off x="5811441" y="3537347"/>
            <a:ext cx="704850" cy="832247"/>
          </a:xfrm>
          <a:custGeom>
            <a:avLst/>
            <a:gdLst>
              <a:gd name="T0" fmla="*/ 528 w 592"/>
              <a:gd name="T1" fmla="*/ 640 h 736"/>
              <a:gd name="T2" fmla="*/ 480 w 592"/>
              <a:gd name="T3" fmla="*/ 544 h 736"/>
              <a:gd name="T4" fmla="*/ 576 w 592"/>
              <a:gd name="T5" fmla="*/ 400 h 736"/>
              <a:gd name="T6" fmla="*/ 576 w 592"/>
              <a:gd name="T7" fmla="*/ 208 h 736"/>
              <a:gd name="T8" fmla="*/ 528 w 592"/>
              <a:gd name="T9" fmla="*/ 112 h 736"/>
              <a:gd name="T10" fmla="*/ 432 w 592"/>
              <a:gd name="T11" fmla="*/ 16 h 736"/>
              <a:gd name="T12" fmla="*/ 240 w 592"/>
              <a:gd name="T13" fmla="*/ 16 h 736"/>
              <a:gd name="T14" fmla="*/ 96 w 592"/>
              <a:gd name="T15" fmla="*/ 112 h 736"/>
              <a:gd name="T16" fmla="*/ 48 w 592"/>
              <a:gd name="T17" fmla="*/ 304 h 736"/>
              <a:gd name="T18" fmla="*/ 0 w 592"/>
              <a:gd name="T19" fmla="*/ 400 h 736"/>
              <a:gd name="T20" fmla="*/ 48 w 592"/>
              <a:gd name="T21" fmla="*/ 496 h 736"/>
              <a:gd name="T22" fmla="*/ 48 w 592"/>
              <a:gd name="T23" fmla="*/ 592 h 736"/>
              <a:gd name="T24" fmla="*/ 192 w 592"/>
              <a:gd name="T25" fmla="*/ 640 h 736"/>
              <a:gd name="T26" fmla="*/ 192 w 592"/>
              <a:gd name="T27" fmla="*/ 736 h 736"/>
              <a:gd name="T28" fmla="*/ 528 w 592"/>
              <a:gd name="T29" fmla="*/ 64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2" h="736">
                <a:moveTo>
                  <a:pt x="528" y="640"/>
                </a:moveTo>
                <a:cubicBezTo>
                  <a:pt x="576" y="608"/>
                  <a:pt x="472" y="584"/>
                  <a:pt x="480" y="544"/>
                </a:cubicBezTo>
                <a:cubicBezTo>
                  <a:pt x="488" y="504"/>
                  <a:pt x="560" y="456"/>
                  <a:pt x="576" y="400"/>
                </a:cubicBezTo>
                <a:cubicBezTo>
                  <a:pt x="592" y="344"/>
                  <a:pt x="584" y="256"/>
                  <a:pt x="576" y="208"/>
                </a:cubicBezTo>
                <a:cubicBezTo>
                  <a:pt x="568" y="160"/>
                  <a:pt x="552" y="144"/>
                  <a:pt x="528" y="112"/>
                </a:cubicBezTo>
                <a:cubicBezTo>
                  <a:pt x="504" y="80"/>
                  <a:pt x="480" y="32"/>
                  <a:pt x="432" y="16"/>
                </a:cubicBezTo>
                <a:cubicBezTo>
                  <a:pt x="384" y="0"/>
                  <a:pt x="296" y="0"/>
                  <a:pt x="240" y="16"/>
                </a:cubicBezTo>
                <a:cubicBezTo>
                  <a:pt x="184" y="32"/>
                  <a:pt x="128" y="64"/>
                  <a:pt x="96" y="112"/>
                </a:cubicBezTo>
                <a:cubicBezTo>
                  <a:pt x="64" y="160"/>
                  <a:pt x="64" y="256"/>
                  <a:pt x="48" y="304"/>
                </a:cubicBezTo>
                <a:cubicBezTo>
                  <a:pt x="32" y="352"/>
                  <a:pt x="0" y="368"/>
                  <a:pt x="0" y="400"/>
                </a:cubicBezTo>
                <a:cubicBezTo>
                  <a:pt x="0" y="432"/>
                  <a:pt x="40" y="464"/>
                  <a:pt x="48" y="496"/>
                </a:cubicBezTo>
                <a:cubicBezTo>
                  <a:pt x="56" y="528"/>
                  <a:pt x="24" y="568"/>
                  <a:pt x="48" y="592"/>
                </a:cubicBezTo>
                <a:cubicBezTo>
                  <a:pt x="72" y="616"/>
                  <a:pt x="168" y="616"/>
                  <a:pt x="192" y="640"/>
                </a:cubicBezTo>
                <a:cubicBezTo>
                  <a:pt x="216" y="664"/>
                  <a:pt x="144" y="736"/>
                  <a:pt x="192" y="736"/>
                </a:cubicBezTo>
                <a:cubicBezTo>
                  <a:pt x="240" y="736"/>
                  <a:pt x="480" y="672"/>
                  <a:pt x="528" y="640"/>
                </a:cubicBezTo>
                <a:close/>
              </a:path>
            </a:pathLst>
          </a:custGeom>
          <a:solidFill>
            <a:schemeClr val="tx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97" name="Line 161"/>
          <p:cNvSpPr>
            <a:spLocks noChangeShapeType="1"/>
          </p:cNvSpPr>
          <p:nvPr/>
        </p:nvSpPr>
        <p:spPr bwMode="auto">
          <a:xfrm flipH="1">
            <a:off x="4279106" y="4207669"/>
            <a:ext cx="171450" cy="119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98" name="Line 162"/>
          <p:cNvSpPr>
            <a:spLocks noChangeShapeType="1"/>
          </p:cNvSpPr>
          <p:nvPr/>
        </p:nvSpPr>
        <p:spPr bwMode="auto">
          <a:xfrm>
            <a:off x="4907756" y="4036219"/>
            <a:ext cx="285750" cy="1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499" name="Freeform 163"/>
          <p:cNvSpPr>
            <a:spLocks/>
          </p:cNvSpPr>
          <p:nvPr/>
        </p:nvSpPr>
        <p:spPr bwMode="auto">
          <a:xfrm>
            <a:off x="3003947" y="1700213"/>
            <a:ext cx="1143000" cy="3486150"/>
          </a:xfrm>
          <a:custGeom>
            <a:avLst/>
            <a:gdLst>
              <a:gd name="T0" fmla="*/ 0 w 960"/>
              <a:gd name="T1" fmla="*/ 2456 h 3416"/>
              <a:gd name="T2" fmla="*/ 96 w 960"/>
              <a:gd name="T3" fmla="*/ 2072 h 3416"/>
              <a:gd name="T4" fmla="*/ 192 w 960"/>
              <a:gd name="T5" fmla="*/ 2456 h 3416"/>
              <a:gd name="T6" fmla="*/ 288 w 960"/>
              <a:gd name="T7" fmla="*/ 2120 h 3416"/>
              <a:gd name="T8" fmla="*/ 384 w 960"/>
              <a:gd name="T9" fmla="*/ 2456 h 3416"/>
              <a:gd name="T10" fmla="*/ 576 w 960"/>
              <a:gd name="T11" fmla="*/ 104 h 3416"/>
              <a:gd name="T12" fmla="*/ 672 w 960"/>
              <a:gd name="T13" fmla="*/ 3080 h 3416"/>
              <a:gd name="T14" fmla="*/ 864 w 960"/>
              <a:gd name="T15" fmla="*/ 2120 h 3416"/>
              <a:gd name="T16" fmla="*/ 960 w 960"/>
              <a:gd name="T17" fmla="*/ 2456 h 3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3416">
                <a:moveTo>
                  <a:pt x="0" y="2456"/>
                </a:moveTo>
                <a:cubicBezTo>
                  <a:pt x="32" y="2264"/>
                  <a:pt x="64" y="2072"/>
                  <a:pt x="96" y="2072"/>
                </a:cubicBezTo>
                <a:cubicBezTo>
                  <a:pt x="128" y="2072"/>
                  <a:pt x="160" y="2448"/>
                  <a:pt x="192" y="2456"/>
                </a:cubicBezTo>
                <a:cubicBezTo>
                  <a:pt x="224" y="2464"/>
                  <a:pt x="256" y="2120"/>
                  <a:pt x="288" y="2120"/>
                </a:cubicBezTo>
                <a:cubicBezTo>
                  <a:pt x="320" y="2120"/>
                  <a:pt x="336" y="2792"/>
                  <a:pt x="384" y="2456"/>
                </a:cubicBezTo>
                <a:cubicBezTo>
                  <a:pt x="432" y="2120"/>
                  <a:pt x="528" y="0"/>
                  <a:pt x="576" y="104"/>
                </a:cubicBezTo>
                <a:cubicBezTo>
                  <a:pt x="624" y="208"/>
                  <a:pt x="624" y="2744"/>
                  <a:pt x="672" y="3080"/>
                </a:cubicBezTo>
                <a:cubicBezTo>
                  <a:pt x="720" y="3416"/>
                  <a:pt x="816" y="2224"/>
                  <a:pt x="864" y="2120"/>
                </a:cubicBezTo>
                <a:cubicBezTo>
                  <a:pt x="912" y="2016"/>
                  <a:pt x="952" y="2400"/>
                  <a:pt x="960" y="2456"/>
                </a:cubicBezTo>
              </a:path>
            </a:pathLst>
          </a:custGeom>
          <a:noFill/>
          <a:ln w="38100" cmpd="sng">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500" name="Line 164"/>
          <p:cNvSpPr>
            <a:spLocks noChangeShapeType="1"/>
          </p:cNvSpPr>
          <p:nvPr/>
        </p:nvSpPr>
        <p:spPr bwMode="auto">
          <a:xfrm>
            <a:off x="2507456" y="1629966"/>
            <a:ext cx="1191" cy="3371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507" name="Line 171"/>
          <p:cNvSpPr>
            <a:spLocks noChangeShapeType="1"/>
          </p:cNvSpPr>
          <p:nvPr/>
        </p:nvSpPr>
        <p:spPr bwMode="auto">
          <a:xfrm>
            <a:off x="5250656" y="4836319"/>
            <a:ext cx="285750" cy="1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508" name="Line 172"/>
          <p:cNvSpPr>
            <a:spLocks noChangeShapeType="1"/>
          </p:cNvSpPr>
          <p:nvPr/>
        </p:nvSpPr>
        <p:spPr bwMode="auto">
          <a:xfrm>
            <a:off x="5250656" y="4036219"/>
            <a:ext cx="285750" cy="11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509" name="Line 173"/>
          <p:cNvSpPr>
            <a:spLocks noChangeShapeType="1"/>
          </p:cNvSpPr>
          <p:nvPr/>
        </p:nvSpPr>
        <p:spPr bwMode="auto">
          <a:xfrm>
            <a:off x="4450556" y="2550319"/>
            <a:ext cx="8001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520" name="Line 184"/>
          <p:cNvSpPr>
            <a:spLocks noChangeShapeType="1"/>
          </p:cNvSpPr>
          <p:nvPr/>
        </p:nvSpPr>
        <p:spPr bwMode="auto">
          <a:xfrm>
            <a:off x="2519362" y="4994672"/>
            <a:ext cx="17287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it-IT" sz="1200" b="1">
              <a:solidFill>
                <a:srgbClr val="FFFFFF"/>
              </a:solidFill>
              <a:latin typeface="Times New Roman" panose="02020603050405020304" pitchFamily="18" charset="0"/>
            </a:endParaRPr>
          </a:p>
        </p:txBody>
      </p:sp>
      <p:sp>
        <p:nvSpPr>
          <p:cNvPr id="142521" name="Text Box 185"/>
          <p:cNvSpPr txBox="1">
            <a:spLocks noChangeArrowheads="1"/>
          </p:cNvSpPr>
          <p:nvPr/>
        </p:nvSpPr>
        <p:spPr bwMode="auto">
          <a:xfrm>
            <a:off x="2033589" y="1646636"/>
            <a:ext cx="43219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it-IT" altLang="it-IT" sz="1500" b="1">
                <a:solidFill>
                  <a:srgbClr val="FFFFFF"/>
                </a:solidFill>
              </a:rPr>
              <a:t>V</a:t>
            </a:r>
          </a:p>
        </p:txBody>
      </p:sp>
      <p:sp>
        <p:nvSpPr>
          <p:cNvPr id="142522" name="Text Box 186"/>
          <p:cNvSpPr txBox="1">
            <a:spLocks noChangeArrowheads="1"/>
          </p:cNvSpPr>
          <p:nvPr/>
        </p:nvSpPr>
        <p:spPr bwMode="auto">
          <a:xfrm>
            <a:off x="4031456" y="5049442"/>
            <a:ext cx="37742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it-IT" altLang="it-IT" sz="1500" b="1">
                <a:solidFill>
                  <a:srgbClr val="FFFFFF"/>
                </a:solidFill>
              </a:rPr>
              <a:t>t</a:t>
            </a:r>
          </a:p>
        </p:txBody>
      </p:sp>
      <p:sp>
        <p:nvSpPr>
          <p:cNvPr id="142523" name="Rectangle 187"/>
          <p:cNvSpPr>
            <a:spLocks noGrp="1" noChangeArrowheads="1"/>
          </p:cNvSpPr>
          <p:nvPr>
            <p:ph type="title"/>
          </p:nvPr>
        </p:nvSpPr>
        <p:spPr>
          <a:xfrm>
            <a:off x="1385888" y="857250"/>
            <a:ext cx="6276975" cy="553641"/>
          </a:xfrm>
          <a:noFill/>
          <a:ln/>
        </p:spPr>
        <p:txBody>
          <a:bodyPr/>
          <a:lstStyle/>
          <a:p>
            <a:r>
              <a:rPr lang="it-IT" altLang="it-IT">
                <a:effectLst/>
              </a:rPr>
              <a:t>Curva volume-tempo</a:t>
            </a:r>
            <a:endParaRPr lang="it-IT" altLang="it-IT" i="1">
              <a:effectLst/>
            </a:endParaRPr>
          </a:p>
        </p:txBody>
      </p:sp>
      <p:pic>
        <p:nvPicPr>
          <p:cNvPr id="33" name="Immagine 32">
            <a:extLst>
              <a:ext uri="{FF2B5EF4-FFF2-40B4-BE49-F238E27FC236}">
                <a16:creationId xmlns:a16="http://schemas.microsoft.com/office/drawing/2014/main" id="{68067B9B-5C84-44C3-8A01-C20E87BE7E3E}"/>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40128761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08601" y="1828800"/>
            <a:ext cx="4133088" cy="2225609"/>
          </a:xfrm>
          <a:prstGeom prst="rect">
            <a:avLst/>
          </a:prstGeom>
        </p:spPr>
        <p:txBody>
          <a:bodyPr vert="horz" wrap="square" lIns="0" tIns="9525" rIns="0" bIns="0" rtlCol="0">
            <a:spAutoFit/>
          </a:bodyPr>
          <a:lstStyle/>
          <a:p>
            <a:pPr marL="9525" marR="3810" algn="ctr">
              <a:spcBef>
                <a:spcPts val="75"/>
              </a:spcBef>
            </a:pPr>
            <a:r>
              <a:rPr sz="2400" spc="-225" dirty="0">
                <a:solidFill>
                  <a:srgbClr val="001F5F"/>
                </a:solidFill>
                <a:latin typeface="Arial"/>
                <a:cs typeface="Arial"/>
              </a:rPr>
              <a:t>La </a:t>
            </a:r>
            <a:r>
              <a:rPr sz="2400" spc="-94" dirty="0">
                <a:solidFill>
                  <a:srgbClr val="001F5F"/>
                </a:solidFill>
                <a:latin typeface="Arial"/>
                <a:cs typeface="Arial"/>
              </a:rPr>
              <a:t>manovra </a:t>
            </a:r>
            <a:r>
              <a:rPr sz="2400" spc="-116" dirty="0">
                <a:solidFill>
                  <a:srgbClr val="001F5F"/>
                </a:solidFill>
                <a:latin typeface="Arial"/>
                <a:cs typeface="Arial"/>
              </a:rPr>
              <a:t>deve </a:t>
            </a:r>
            <a:r>
              <a:rPr sz="2400" spc="-139" dirty="0">
                <a:solidFill>
                  <a:srgbClr val="001F5F"/>
                </a:solidFill>
                <a:latin typeface="Arial"/>
                <a:cs typeface="Arial"/>
              </a:rPr>
              <a:t>essere  </a:t>
            </a:r>
            <a:r>
              <a:rPr sz="2400" spc="-90" dirty="0">
                <a:solidFill>
                  <a:srgbClr val="001F5F"/>
                </a:solidFill>
                <a:latin typeface="Arial"/>
                <a:cs typeface="Arial"/>
              </a:rPr>
              <a:t>rilassata </a:t>
            </a:r>
            <a:r>
              <a:rPr sz="2400" spc="-116" dirty="0">
                <a:solidFill>
                  <a:srgbClr val="001F5F"/>
                </a:solidFill>
                <a:latin typeface="Arial"/>
                <a:cs typeface="Arial"/>
              </a:rPr>
              <a:t>ad </a:t>
            </a:r>
            <a:r>
              <a:rPr sz="2400" u="sng" spc="-120" dirty="0">
                <a:solidFill>
                  <a:srgbClr val="FF0000"/>
                </a:solidFill>
                <a:latin typeface="Arial"/>
                <a:cs typeface="Arial"/>
              </a:rPr>
              <a:t>eccezione  </a:t>
            </a:r>
            <a:r>
              <a:rPr sz="2400" u="sng" spc="-60" dirty="0">
                <a:solidFill>
                  <a:srgbClr val="FF0000"/>
                </a:solidFill>
                <a:latin typeface="Arial"/>
                <a:cs typeface="Arial"/>
              </a:rPr>
              <a:t>delle </a:t>
            </a:r>
            <a:r>
              <a:rPr sz="2400" u="sng" spc="-90" dirty="0">
                <a:solidFill>
                  <a:srgbClr val="FF0000"/>
                </a:solidFill>
                <a:latin typeface="Arial"/>
                <a:cs typeface="Arial"/>
              </a:rPr>
              <a:t>fasi </a:t>
            </a:r>
            <a:r>
              <a:rPr sz="2400" u="sng" spc="-30" dirty="0">
                <a:solidFill>
                  <a:srgbClr val="FF0000"/>
                </a:solidFill>
                <a:latin typeface="Arial"/>
                <a:cs typeface="Arial"/>
              </a:rPr>
              <a:t>di </a:t>
            </a:r>
            <a:r>
              <a:rPr sz="2400" u="sng" spc="-131" dirty="0">
                <a:solidFill>
                  <a:srgbClr val="FF0000"/>
                </a:solidFill>
                <a:latin typeface="Arial"/>
                <a:cs typeface="Arial"/>
              </a:rPr>
              <a:t>massima  </a:t>
            </a:r>
            <a:r>
              <a:rPr sz="2400" u="sng" spc="-98" dirty="0">
                <a:solidFill>
                  <a:srgbClr val="FF0000"/>
                </a:solidFill>
                <a:latin typeface="Arial"/>
                <a:cs typeface="Arial"/>
              </a:rPr>
              <a:t>espirazione </a:t>
            </a:r>
            <a:r>
              <a:rPr sz="2400" u="sng" spc="-124" dirty="0">
                <a:solidFill>
                  <a:srgbClr val="FF0000"/>
                </a:solidFill>
                <a:latin typeface="Arial"/>
                <a:cs typeface="Arial"/>
              </a:rPr>
              <a:t>e </a:t>
            </a:r>
            <a:r>
              <a:rPr sz="2400" u="sng" spc="-131" dirty="0">
                <a:solidFill>
                  <a:srgbClr val="FF0000"/>
                </a:solidFill>
                <a:latin typeface="Arial"/>
                <a:cs typeface="Arial"/>
              </a:rPr>
              <a:t>massima  </a:t>
            </a:r>
            <a:r>
              <a:rPr sz="2400" u="sng" spc="-83" dirty="0">
                <a:solidFill>
                  <a:srgbClr val="FF0000"/>
                </a:solidFill>
                <a:latin typeface="Arial"/>
                <a:cs typeface="Arial"/>
              </a:rPr>
              <a:t>inspirazione</a:t>
            </a:r>
            <a:r>
              <a:rPr sz="2400" spc="-83" dirty="0">
                <a:solidFill>
                  <a:srgbClr val="001F5F"/>
                </a:solidFill>
                <a:latin typeface="Arial"/>
                <a:cs typeface="Arial"/>
              </a:rPr>
              <a:t> </a:t>
            </a:r>
            <a:r>
              <a:rPr sz="2400" spc="-26" dirty="0">
                <a:solidFill>
                  <a:srgbClr val="001F5F"/>
                </a:solidFill>
                <a:latin typeface="Arial"/>
                <a:cs typeface="Arial"/>
              </a:rPr>
              <a:t>in </a:t>
            </a:r>
            <a:r>
              <a:rPr sz="2400" spc="-71" dirty="0">
                <a:solidFill>
                  <a:srgbClr val="001F5F"/>
                </a:solidFill>
                <a:latin typeface="Arial"/>
                <a:cs typeface="Arial"/>
              </a:rPr>
              <a:t>cui </a:t>
            </a:r>
            <a:r>
              <a:rPr sz="2400" spc="-124" dirty="0">
                <a:solidFill>
                  <a:srgbClr val="001F5F"/>
                </a:solidFill>
                <a:latin typeface="Arial"/>
                <a:cs typeface="Arial"/>
              </a:rPr>
              <a:t>è  </a:t>
            </a:r>
            <a:r>
              <a:rPr sz="2400" spc="-60" dirty="0">
                <a:solidFill>
                  <a:srgbClr val="001F5F"/>
                </a:solidFill>
                <a:latin typeface="Arial"/>
                <a:cs typeface="Arial"/>
              </a:rPr>
              <a:t>richiesto </a:t>
            </a:r>
            <a:r>
              <a:rPr sz="2400" spc="-68" dirty="0">
                <a:solidFill>
                  <a:srgbClr val="001F5F"/>
                </a:solidFill>
                <a:latin typeface="Arial"/>
                <a:cs typeface="Arial"/>
              </a:rPr>
              <a:t>uno </a:t>
            </a:r>
            <a:r>
              <a:rPr sz="2400" spc="-101" dirty="0">
                <a:solidFill>
                  <a:srgbClr val="001F5F"/>
                </a:solidFill>
                <a:latin typeface="Arial"/>
                <a:cs typeface="Arial"/>
              </a:rPr>
              <a:t>sforzo  </a:t>
            </a:r>
            <a:r>
              <a:rPr sz="2400" spc="-83" dirty="0">
                <a:solidFill>
                  <a:srgbClr val="001F5F"/>
                </a:solidFill>
                <a:latin typeface="Arial"/>
                <a:cs typeface="Arial"/>
              </a:rPr>
              <a:t>supplementare</a:t>
            </a:r>
            <a:endParaRPr sz="2400" dirty="0">
              <a:solidFill>
                <a:prstClr val="black"/>
              </a:solidFill>
              <a:latin typeface="Arial"/>
              <a:cs typeface="Arial"/>
            </a:endParaRPr>
          </a:p>
        </p:txBody>
      </p:sp>
      <p:sp>
        <p:nvSpPr>
          <p:cNvPr id="3" name="object 3"/>
          <p:cNvSpPr/>
          <p:nvPr/>
        </p:nvSpPr>
        <p:spPr>
          <a:xfrm>
            <a:off x="301752" y="128016"/>
            <a:ext cx="4406742" cy="6547104"/>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txBox="1">
            <a:spLocks noGrp="1"/>
          </p:cNvSpPr>
          <p:nvPr>
            <p:ph type="title" idx="4294967295"/>
          </p:nvPr>
        </p:nvSpPr>
        <p:spPr>
          <a:xfrm>
            <a:off x="5246370" y="351472"/>
            <a:ext cx="3257550" cy="1256113"/>
          </a:xfrm>
          <a:prstGeom prst="rect">
            <a:avLst/>
          </a:prstGeom>
        </p:spPr>
        <p:txBody>
          <a:bodyPr vert="horz" wrap="square" lIns="0" tIns="9525" rIns="0" bIns="0" rtlCol="0">
            <a:spAutoFit/>
          </a:bodyPr>
          <a:lstStyle/>
          <a:p>
            <a:pPr marL="9525" algn="ctr">
              <a:spcBef>
                <a:spcPts val="75"/>
              </a:spcBef>
            </a:pPr>
            <a:r>
              <a:rPr lang="it-IT" sz="3000" dirty="0"/>
              <a:t>Spirometria lenta per la misura dei volumi polmonari</a:t>
            </a:r>
            <a:endParaRPr sz="3000" dirty="0"/>
          </a:p>
        </p:txBody>
      </p:sp>
      <p:sp>
        <p:nvSpPr>
          <p:cNvPr id="4" name="CasellaDiTesto 3">
            <a:extLst>
              <a:ext uri="{FF2B5EF4-FFF2-40B4-BE49-F238E27FC236}">
                <a16:creationId xmlns:a16="http://schemas.microsoft.com/office/drawing/2014/main" id="{14619F75-B952-4E11-A917-692DFC2A1CAD}"/>
              </a:ext>
            </a:extLst>
          </p:cNvPr>
          <p:cNvSpPr txBox="1"/>
          <p:nvPr/>
        </p:nvSpPr>
        <p:spPr>
          <a:xfrm>
            <a:off x="4918106" y="4438185"/>
            <a:ext cx="3914078" cy="1477328"/>
          </a:xfrm>
          <a:prstGeom prst="rect">
            <a:avLst/>
          </a:prstGeom>
          <a:solidFill>
            <a:schemeClr val="tx2"/>
          </a:solidFill>
        </p:spPr>
        <p:txBody>
          <a:bodyPr wrap="square" rtlCol="0">
            <a:spAutoFit/>
          </a:bodyPr>
          <a:lstStyle/>
          <a:p>
            <a:pPr algn="ctr"/>
            <a:r>
              <a:rPr lang="it-IT" b="1" i="1" dirty="0">
                <a:solidFill>
                  <a:schemeClr val="bg1"/>
                </a:solidFill>
              </a:rPr>
              <a:t>La morfologia della curva, monitorata dall’operatore durante l’esecuzione del test, aiuta a capire se il paziente sta effettivamente cooperando con uno sforzo adeguato</a:t>
            </a:r>
          </a:p>
        </p:txBody>
      </p:sp>
      <p:pic>
        <p:nvPicPr>
          <p:cNvPr id="7" name="Immagine 6">
            <a:extLst>
              <a:ext uri="{FF2B5EF4-FFF2-40B4-BE49-F238E27FC236}">
                <a16:creationId xmlns:a16="http://schemas.microsoft.com/office/drawing/2014/main" id="{F0277511-50F6-4929-9576-C0798B56586B}"/>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24996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Line 4"/>
          <p:cNvSpPr>
            <a:spLocks noChangeShapeType="1"/>
          </p:cNvSpPr>
          <p:nvPr/>
        </p:nvSpPr>
        <p:spPr bwMode="auto">
          <a:xfrm>
            <a:off x="3093244" y="3981450"/>
            <a:ext cx="1191" cy="1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solidFill>
                <a:prstClr val="black"/>
              </a:solidFill>
            </a:endParaRPr>
          </a:p>
        </p:txBody>
      </p:sp>
      <p:sp>
        <p:nvSpPr>
          <p:cNvPr id="159749" name="Freeform 5"/>
          <p:cNvSpPr>
            <a:spLocks/>
          </p:cNvSpPr>
          <p:nvPr/>
        </p:nvSpPr>
        <p:spPr bwMode="auto">
          <a:xfrm>
            <a:off x="2445544" y="1819275"/>
            <a:ext cx="1143000" cy="3486150"/>
          </a:xfrm>
          <a:custGeom>
            <a:avLst/>
            <a:gdLst>
              <a:gd name="T0" fmla="*/ 0 w 960"/>
              <a:gd name="T1" fmla="*/ 2456 h 3416"/>
              <a:gd name="T2" fmla="*/ 96 w 960"/>
              <a:gd name="T3" fmla="*/ 2072 h 3416"/>
              <a:gd name="T4" fmla="*/ 192 w 960"/>
              <a:gd name="T5" fmla="*/ 2456 h 3416"/>
              <a:gd name="T6" fmla="*/ 288 w 960"/>
              <a:gd name="T7" fmla="*/ 2120 h 3416"/>
              <a:gd name="T8" fmla="*/ 384 w 960"/>
              <a:gd name="T9" fmla="*/ 2456 h 3416"/>
              <a:gd name="T10" fmla="*/ 576 w 960"/>
              <a:gd name="T11" fmla="*/ 104 h 3416"/>
              <a:gd name="T12" fmla="*/ 672 w 960"/>
              <a:gd name="T13" fmla="*/ 3080 h 3416"/>
              <a:gd name="T14" fmla="*/ 864 w 960"/>
              <a:gd name="T15" fmla="*/ 2120 h 3416"/>
              <a:gd name="T16" fmla="*/ 960 w 960"/>
              <a:gd name="T17" fmla="*/ 2456 h 3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3416">
                <a:moveTo>
                  <a:pt x="0" y="2456"/>
                </a:moveTo>
                <a:cubicBezTo>
                  <a:pt x="32" y="2264"/>
                  <a:pt x="64" y="2072"/>
                  <a:pt x="96" y="2072"/>
                </a:cubicBezTo>
                <a:cubicBezTo>
                  <a:pt x="128" y="2072"/>
                  <a:pt x="160" y="2448"/>
                  <a:pt x="192" y="2456"/>
                </a:cubicBezTo>
                <a:cubicBezTo>
                  <a:pt x="224" y="2464"/>
                  <a:pt x="256" y="2120"/>
                  <a:pt x="288" y="2120"/>
                </a:cubicBezTo>
                <a:cubicBezTo>
                  <a:pt x="320" y="2120"/>
                  <a:pt x="336" y="2792"/>
                  <a:pt x="384" y="2456"/>
                </a:cubicBezTo>
                <a:cubicBezTo>
                  <a:pt x="432" y="2120"/>
                  <a:pt x="528" y="0"/>
                  <a:pt x="576" y="104"/>
                </a:cubicBezTo>
                <a:cubicBezTo>
                  <a:pt x="624" y="208"/>
                  <a:pt x="624" y="2744"/>
                  <a:pt x="672" y="3080"/>
                </a:cubicBezTo>
                <a:cubicBezTo>
                  <a:pt x="720" y="3416"/>
                  <a:pt x="816" y="2224"/>
                  <a:pt x="864" y="2120"/>
                </a:cubicBezTo>
                <a:cubicBezTo>
                  <a:pt x="912" y="2016"/>
                  <a:pt x="952" y="2400"/>
                  <a:pt x="960" y="2456"/>
                </a:cubicBezTo>
              </a:path>
            </a:pathLst>
          </a:custGeom>
          <a:noFill/>
          <a:ln w="38100" cmpd="sng">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solidFill>
                <a:prstClr val="black"/>
              </a:solidFill>
            </a:endParaRPr>
          </a:p>
        </p:txBody>
      </p:sp>
      <p:sp>
        <p:nvSpPr>
          <p:cNvPr id="159750" name="Line 6"/>
          <p:cNvSpPr>
            <a:spLocks noChangeShapeType="1"/>
          </p:cNvSpPr>
          <p:nvPr/>
        </p:nvSpPr>
        <p:spPr bwMode="auto">
          <a:xfrm>
            <a:off x="1806178" y="1762125"/>
            <a:ext cx="1190" cy="3262829"/>
          </a:xfrm>
          <a:prstGeom prst="line">
            <a:avLst/>
          </a:prstGeom>
          <a:noFill/>
          <a:ln w="38100">
            <a:solidFill>
              <a:srgbClr val="00B0F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solidFill>
                <a:prstClr val="black"/>
              </a:solidFill>
            </a:endParaRPr>
          </a:p>
        </p:txBody>
      </p:sp>
      <p:sp>
        <p:nvSpPr>
          <p:cNvPr id="159751" name="Line 7"/>
          <p:cNvSpPr>
            <a:spLocks noChangeShapeType="1"/>
          </p:cNvSpPr>
          <p:nvPr/>
        </p:nvSpPr>
        <p:spPr bwMode="auto">
          <a:xfrm>
            <a:off x="2045494" y="3876675"/>
            <a:ext cx="1191" cy="4572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solidFill>
                <a:prstClr val="black"/>
              </a:solidFill>
            </a:endParaRPr>
          </a:p>
        </p:txBody>
      </p:sp>
      <p:sp>
        <p:nvSpPr>
          <p:cNvPr id="159752" name="Line 8"/>
          <p:cNvSpPr>
            <a:spLocks noChangeShapeType="1"/>
          </p:cNvSpPr>
          <p:nvPr/>
        </p:nvSpPr>
        <p:spPr bwMode="auto">
          <a:xfrm>
            <a:off x="2045493" y="4391025"/>
            <a:ext cx="9526" cy="63051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solidFill>
                <a:prstClr val="black"/>
              </a:solidFill>
            </a:endParaRPr>
          </a:p>
        </p:txBody>
      </p:sp>
      <p:sp>
        <p:nvSpPr>
          <p:cNvPr id="159753" name="Line 9"/>
          <p:cNvSpPr>
            <a:spLocks noChangeShapeType="1"/>
          </p:cNvSpPr>
          <p:nvPr/>
        </p:nvSpPr>
        <p:spPr bwMode="auto">
          <a:xfrm>
            <a:off x="2035969" y="1762125"/>
            <a:ext cx="1191" cy="20574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solidFill>
                <a:prstClr val="black"/>
              </a:solidFill>
            </a:endParaRPr>
          </a:p>
        </p:txBody>
      </p:sp>
      <p:sp>
        <p:nvSpPr>
          <p:cNvPr id="159754" name="Text Box 10"/>
          <p:cNvSpPr txBox="1">
            <a:spLocks noChangeArrowheads="1"/>
          </p:cNvSpPr>
          <p:nvPr/>
        </p:nvSpPr>
        <p:spPr bwMode="auto">
          <a:xfrm>
            <a:off x="1473994" y="3248025"/>
            <a:ext cx="4000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050" b="1" dirty="0">
                <a:solidFill>
                  <a:srgbClr val="5B9BD5">
                    <a:lumMod val="75000"/>
                  </a:srgbClr>
                </a:solidFill>
                <a:latin typeface="Arial" panose="020B0604020202020204" pitchFamily="34" charset="0"/>
              </a:rPr>
              <a:t>CV</a:t>
            </a:r>
          </a:p>
        </p:txBody>
      </p:sp>
      <p:sp>
        <p:nvSpPr>
          <p:cNvPr id="159755" name="Text Box 11"/>
          <p:cNvSpPr txBox="1">
            <a:spLocks noChangeArrowheads="1"/>
          </p:cNvSpPr>
          <p:nvPr/>
        </p:nvSpPr>
        <p:spPr bwMode="auto">
          <a:xfrm>
            <a:off x="2102644" y="2790825"/>
            <a:ext cx="5715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900" dirty="0">
                <a:solidFill>
                  <a:prstClr val="black"/>
                </a:solidFill>
                <a:latin typeface="Arial" panose="020B0604020202020204" pitchFamily="34" charset="0"/>
              </a:rPr>
              <a:t>VRI</a:t>
            </a:r>
          </a:p>
        </p:txBody>
      </p:sp>
      <p:sp>
        <p:nvSpPr>
          <p:cNvPr id="159756" name="Text Box 12"/>
          <p:cNvSpPr txBox="1">
            <a:spLocks noChangeArrowheads="1"/>
          </p:cNvSpPr>
          <p:nvPr/>
        </p:nvSpPr>
        <p:spPr bwMode="auto">
          <a:xfrm>
            <a:off x="2074069" y="4619625"/>
            <a:ext cx="5715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900" dirty="0">
                <a:solidFill>
                  <a:prstClr val="black"/>
                </a:solidFill>
                <a:latin typeface="Arial" panose="020B0604020202020204" pitchFamily="34" charset="0"/>
              </a:rPr>
              <a:t>VRE</a:t>
            </a:r>
          </a:p>
        </p:txBody>
      </p:sp>
      <p:sp>
        <p:nvSpPr>
          <p:cNvPr id="159757" name="Line 13"/>
          <p:cNvSpPr>
            <a:spLocks noChangeShapeType="1"/>
          </p:cNvSpPr>
          <p:nvPr/>
        </p:nvSpPr>
        <p:spPr bwMode="auto">
          <a:xfrm>
            <a:off x="3259931" y="5076825"/>
            <a:ext cx="1191" cy="4572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solidFill>
                <a:prstClr val="black"/>
              </a:solidFill>
            </a:endParaRPr>
          </a:p>
        </p:txBody>
      </p:sp>
      <p:sp>
        <p:nvSpPr>
          <p:cNvPr id="159758" name="Line 14"/>
          <p:cNvSpPr>
            <a:spLocks noChangeShapeType="1"/>
          </p:cNvSpPr>
          <p:nvPr/>
        </p:nvSpPr>
        <p:spPr bwMode="auto">
          <a:xfrm>
            <a:off x="3581400" y="4448175"/>
            <a:ext cx="0" cy="1085850"/>
          </a:xfrm>
          <a:prstGeom prst="line">
            <a:avLst/>
          </a:prstGeom>
          <a:noFill/>
          <a:ln w="38100">
            <a:solidFill>
              <a:srgbClr val="00B0F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solidFill>
                <a:prstClr val="black"/>
              </a:solidFill>
            </a:endParaRPr>
          </a:p>
        </p:txBody>
      </p:sp>
      <p:sp>
        <p:nvSpPr>
          <p:cNvPr id="159759" name="Line 15"/>
          <p:cNvSpPr>
            <a:spLocks noChangeShapeType="1"/>
          </p:cNvSpPr>
          <p:nvPr/>
        </p:nvSpPr>
        <p:spPr bwMode="auto">
          <a:xfrm>
            <a:off x="3939780" y="1762125"/>
            <a:ext cx="1190" cy="3771900"/>
          </a:xfrm>
          <a:prstGeom prst="line">
            <a:avLst/>
          </a:prstGeom>
          <a:noFill/>
          <a:ln w="38100">
            <a:solidFill>
              <a:srgbClr val="00B0F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solidFill>
                <a:prstClr val="black"/>
              </a:solidFill>
            </a:endParaRPr>
          </a:p>
        </p:txBody>
      </p:sp>
      <p:sp>
        <p:nvSpPr>
          <p:cNvPr id="159760" name="Rectangle 16"/>
          <p:cNvSpPr>
            <a:spLocks noChangeArrowheads="1"/>
          </p:cNvSpPr>
          <p:nvPr/>
        </p:nvSpPr>
        <p:spPr bwMode="auto">
          <a:xfrm>
            <a:off x="3926681" y="3187304"/>
            <a:ext cx="45397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it-IT" altLang="it-IT" sz="1050" b="1" dirty="0">
                <a:solidFill>
                  <a:srgbClr val="5B9BD5">
                    <a:lumMod val="75000"/>
                  </a:srgbClr>
                </a:solidFill>
                <a:latin typeface="Arial" panose="020B0604020202020204" pitchFamily="34" charset="0"/>
              </a:rPr>
              <a:t>CPT</a:t>
            </a:r>
          </a:p>
        </p:txBody>
      </p:sp>
      <p:sp>
        <p:nvSpPr>
          <p:cNvPr id="159761" name="Rectangle 17"/>
          <p:cNvSpPr>
            <a:spLocks noChangeArrowheads="1"/>
          </p:cNvSpPr>
          <p:nvPr/>
        </p:nvSpPr>
        <p:spPr bwMode="auto">
          <a:xfrm>
            <a:off x="3239691" y="5191125"/>
            <a:ext cx="5857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it-IT" altLang="it-IT" sz="1050" dirty="0">
                <a:solidFill>
                  <a:prstClr val="black"/>
                </a:solidFill>
                <a:latin typeface="Arial" panose="020B0604020202020204" pitchFamily="34" charset="0"/>
              </a:rPr>
              <a:t>VR</a:t>
            </a:r>
          </a:p>
        </p:txBody>
      </p:sp>
      <p:sp>
        <p:nvSpPr>
          <p:cNvPr id="159762" name="Rectangle 18"/>
          <p:cNvSpPr>
            <a:spLocks noChangeArrowheads="1"/>
          </p:cNvSpPr>
          <p:nvPr/>
        </p:nvSpPr>
        <p:spPr bwMode="auto">
          <a:xfrm>
            <a:off x="3563542" y="4845844"/>
            <a:ext cx="46198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it-IT" altLang="it-IT" sz="1050" b="1" dirty="0">
                <a:solidFill>
                  <a:srgbClr val="5B9BD5">
                    <a:lumMod val="75000"/>
                  </a:srgbClr>
                </a:solidFill>
                <a:latin typeface="Arial" panose="020B0604020202020204" pitchFamily="34" charset="0"/>
              </a:rPr>
              <a:t>CFR</a:t>
            </a:r>
          </a:p>
        </p:txBody>
      </p:sp>
      <p:sp>
        <p:nvSpPr>
          <p:cNvPr id="159763" name="Text Box 19"/>
          <p:cNvSpPr txBox="1">
            <a:spLocks noChangeArrowheads="1"/>
          </p:cNvSpPr>
          <p:nvPr/>
        </p:nvSpPr>
        <p:spPr bwMode="auto">
          <a:xfrm>
            <a:off x="2115742" y="4014788"/>
            <a:ext cx="36314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050" dirty="0">
                <a:solidFill>
                  <a:prstClr val="black"/>
                </a:solidFill>
                <a:latin typeface="Arial" panose="020B0604020202020204" pitchFamily="34" charset="0"/>
              </a:rPr>
              <a:t>VC</a:t>
            </a:r>
          </a:p>
        </p:txBody>
      </p:sp>
      <p:sp>
        <p:nvSpPr>
          <p:cNvPr id="159764" name="Text Box 20"/>
          <p:cNvSpPr txBox="1">
            <a:spLocks noChangeArrowheads="1"/>
          </p:cNvSpPr>
          <p:nvPr/>
        </p:nvSpPr>
        <p:spPr bwMode="auto">
          <a:xfrm>
            <a:off x="4984441" y="1024872"/>
            <a:ext cx="262890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pPr>
            <a:r>
              <a:rPr lang="it-IT" altLang="it-IT" b="1" dirty="0">
                <a:solidFill>
                  <a:prstClr val="black"/>
                </a:solidFill>
                <a:latin typeface="Arial" panose="020B0604020202020204" pitchFamily="34" charset="0"/>
              </a:rPr>
              <a:t>Definizioni</a:t>
            </a:r>
          </a:p>
        </p:txBody>
      </p:sp>
      <p:sp>
        <p:nvSpPr>
          <p:cNvPr id="159765" name="Rectangle 21"/>
          <p:cNvSpPr>
            <a:spLocks noChangeArrowheads="1"/>
          </p:cNvSpPr>
          <p:nvPr/>
        </p:nvSpPr>
        <p:spPr bwMode="auto">
          <a:xfrm>
            <a:off x="4367929" y="1526817"/>
            <a:ext cx="3903837" cy="439697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9pPr>
          </a:lstStyle>
          <a:p>
            <a:pPr>
              <a:lnSpc>
                <a:spcPct val="90000"/>
              </a:lnSpc>
              <a:buClr>
                <a:srgbClr val="0563C1"/>
              </a:buClr>
            </a:pPr>
            <a:r>
              <a:rPr lang="it-IT" altLang="it-IT" sz="1500" u="sng" dirty="0">
                <a:solidFill>
                  <a:prstClr val="black"/>
                </a:solidFill>
              </a:rPr>
              <a:t>Volume Corrente (VC)</a:t>
            </a:r>
            <a:r>
              <a:rPr lang="it-IT" altLang="it-IT" sz="1500" dirty="0">
                <a:solidFill>
                  <a:prstClr val="black"/>
                </a:solidFill>
              </a:rPr>
              <a:t>: volume d’aria mobilizzato ad ogni respiro tranquillo.</a:t>
            </a:r>
          </a:p>
          <a:p>
            <a:pPr>
              <a:lnSpc>
                <a:spcPct val="90000"/>
              </a:lnSpc>
              <a:buClr>
                <a:srgbClr val="0563C1"/>
              </a:buClr>
            </a:pPr>
            <a:r>
              <a:rPr lang="it-IT" altLang="it-IT" sz="1500" u="sng" dirty="0">
                <a:solidFill>
                  <a:prstClr val="black"/>
                </a:solidFill>
              </a:rPr>
              <a:t>Volume di Riserva Inspiratoria (VRI):</a:t>
            </a:r>
            <a:r>
              <a:rPr lang="it-IT" altLang="it-IT" sz="1500" dirty="0">
                <a:solidFill>
                  <a:prstClr val="black"/>
                </a:solidFill>
              </a:rPr>
              <a:t> volume d’aria mobilizzabile al di sopra di un VC.</a:t>
            </a:r>
            <a:endParaRPr lang="it-IT" altLang="it-IT" sz="1500" u="sng" dirty="0">
              <a:solidFill>
                <a:prstClr val="black"/>
              </a:solidFill>
            </a:endParaRPr>
          </a:p>
          <a:p>
            <a:pPr>
              <a:lnSpc>
                <a:spcPct val="90000"/>
              </a:lnSpc>
              <a:buClr>
                <a:srgbClr val="0563C1"/>
              </a:buClr>
            </a:pPr>
            <a:r>
              <a:rPr lang="it-IT" altLang="it-IT" sz="1500" u="sng" dirty="0">
                <a:solidFill>
                  <a:prstClr val="black"/>
                </a:solidFill>
              </a:rPr>
              <a:t>Volume di Riserva Espiratoria (VRE):</a:t>
            </a:r>
            <a:r>
              <a:rPr lang="it-IT" altLang="it-IT" sz="1500" dirty="0">
                <a:solidFill>
                  <a:prstClr val="black"/>
                </a:solidFill>
              </a:rPr>
              <a:t> volume d’aria mobilizzabile al di sotto di un VC.</a:t>
            </a:r>
          </a:p>
          <a:p>
            <a:pPr>
              <a:lnSpc>
                <a:spcPct val="90000"/>
              </a:lnSpc>
              <a:buClr>
                <a:srgbClr val="0563C1"/>
              </a:buClr>
            </a:pPr>
            <a:r>
              <a:rPr lang="it-IT" altLang="it-IT" sz="1500" u="sng" dirty="0">
                <a:solidFill>
                  <a:prstClr val="black"/>
                </a:solidFill>
              </a:rPr>
              <a:t>Volume Residuo (VR):</a:t>
            </a:r>
            <a:r>
              <a:rPr lang="it-IT" altLang="it-IT" sz="1500" dirty="0">
                <a:solidFill>
                  <a:prstClr val="black"/>
                </a:solidFill>
              </a:rPr>
              <a:t> volume d’aria presente nel polmone al termine di una espirazione massimale.</a:t>
            </a:r>
          </a:p>
          <a:p>
            <a:pPr>
              <a:lnSpc>
                <a:spcPct val="90000"/>
              </a:lnSpc>
              <a:buClr>
                <a:srgbClr val="0563C1"/>
              </a:buClr>
            </a:pPr>
            <a:r>
              <a:rPr lang="it-IT" altLang="it-IT" sz="1500" u="sng" dirty="0">
                <a:solidFill>
                  <a:srgbClr val="5B9BD5">
                    <a:lumMod val="75000"/>
                  </a:srgbClr>
                </a:solidFill>
              </a:rPr>
              <a:t>Capacità Vitale (CV):</a:t>
            </a:r>
            <a:r>
              <a:rPr lang="it-IT" altLang="it-IT" sz="1500" dirty="0">
                <a:solidFill>
                  <a:srgbClr val="5B9BD5">
                    <a:lumMod val="75000"/>
                  </a:srgbClr>
                </a:solidFill>
              </a:rPr>
              <a:t> massimo volume d’aria che può essere espirato completamente e lentamente dopo un’inspirazione massimale.</a:t>
            </a:r>
          </a:p>
          <a:p>
            <a:pPr>
              <a:lnSpc>
                <a:spcPct val="90000"/>
              </a:lnSpc>
              <a:buClr>
                <a:srgbClr val="0563C1"/>
              </a:buClr>
            </a:pPr>
            <a:r>
              <a:rPr lang="it-IT" altLang="it-IT" sz="1500" u="sng" dirty="0">
                <a:solidFill>
                  <a:srgbClr val="5B9BD5">
                    <a:lumMod val="75000"/>
                  </a:srgbClr>
                </a:solidFill>
              </a:rPr>
              <a:t>Capacità Funzionale Residua (CFR):</a:t>
            </a:r>
            <a:r>
              <a:rPr lang="it-IT" altLang="it-IT" sz="1500" dirty="0">
                <a:solidFill>
                  <a:srgbClr val="5B9BD5">
                    <a:lumMod val="75000"/>
                  </a:srgbClr>
                </a:solidFill>
              </a:rPr>
              <a:t> massima quantità d’aria contenuta nel polmone al termine di una espirazione tranquilla. </a:t>
            </a:r>
          </a:p>
          <a:p>
            <a:pPr>
              <a:lnSpc>
                <a:spcPct val="90000"/>
              </a:lnSpc>
              <a:buClr>
                <a:srgbClr val="0563C1"/>
              </a:buClr>
            </a:pPr>
            <a:r>
              <a:rPr lang="it-IT" altLang="it-IT" sz="1500" u="sng" dirty="0">
                <a:solidFill>
                  <a:srgbClr val="5B9BD5">
                    <a:lumMod val="75000"/>
                  </a:srgbClr>
                </a:solidFill>
              </a:rPr>
              <a:t>Capacità Polmonare Totale (CPT):</a:t>
            </a:r>
            <a:r>
              <a:rPr lang="it-IT" altLang="it-IT" sz="1500" dirty="0">
                <a:solidFill>
                  <a:srgbClr val="5B9BD5">
                    <a:lumMod val="75000"/>
                  </a:srgbClr>
                </a:solidFill>
              </a:rPr>
              <a:t> massima quantità d’aria contenuta nel polmone all’apice di una inspirazione massimale.</a:t>
            </a:r>
          </a:p>
        </p:txBody>
      </p:sp>
      <p:sp>
        <p:nvSpPr>
          <p:cNvPr id="159766" name="Line 22"/>
          <p:cNvSpPr>
            <a:spLocks noChangeShapeType="1"/>
          </p:cNvSpPr>
          <p:nvPr/>
        </p:nvSpPr>
        <p:spPr bwMode="auto">
          <a:xfrm>
            <a:off x="1485900" y="1905000"/>
            <a:ext cx="0" cy="36766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solidFill>
                <a:prstClr val="black"/>
              </a:solidFill>
            </a:endParaRPr>
          </a:p>
        </p:txBody>
      </p:sp>
      <p:sp>
        <p:nvSpPr>
          <p:cNvPr id="159767" name="Line 23"/>
          <p:cNvSpPr>
            <a:spLocks noChangeShapeType="1"/>
          </p:cNvSpPr>
          <p:nvPr/>
        </p:nvSpPr>
        <p:spPr bwMode="auto">
          <a:xfrm>
            <a:off x="1485900" y="5581650"/>
            <a:ext cx="26003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solidFill>
                <a:prstClr val="black"/>
              </a:solidFill>
            </a:endParaRPr>
          </a:p>
        </p:txBody>
      </p:sp>
      <p:sp>
        <p:nvSpPr>
          <p:cNvPr id="159768" name="Text Box 24"/>
          <p:cNvSpPr txBox="1">
            <a:spLocks noChangeArrowheads="1"/>
          </p:cNvSpPr>
          <p:nvPr/>
        </p:nvSpPr>
        <p:spPr bwMode="auto">
          <a:xfrm>
            <a:off x="1228725" y="1828800"/>
            <a:ext cx="31432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350">
                <a:solidFill>
                  <a:prstClr val="black"/>
                </a:solidFill>
                <a:latin typeface="Arial" panose="020B0604020202020204" pitchFamily="34" charset="0"/>
              </a:rPr>
              <a:t>V</a:t>
            </a:r>
          </a:p>
        </p:txBody>
      </p:sp>
      <p:sp>
        <p:nvSpPr>
          <p:cNvPr id="159769" name="Text Box 25"/>
          <p:cNvSpPr txBox="1">
            <a:spLocks noChangeArrowheads="1"/>
          </p:cNvSpPr>
          <p:nvPr/>
        </p:nvSpPr>
        <p:spPr bwMode="auto">
          <a:xfrm>
            <a:off x="3943350" y="5534025"/>
            <a:ext cx="25717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350">
                <a:solidFill>
                  <a:prstClr val="black"/>
                </a:solidFill>
                <a:latin typeface="Arial" panose="020B0604020202020204" pitchFamily="34" charset="0"/>
              </a:rPr>
              <a:t>t</a:t>
            </a:r>
          </a:p>
        </p:txBody>
      </p:sp>
      <p:sp>
        <p:nvSpPr>
          <p:cNvPr id="159770" name="Line 26"/>
          <p:cNvSpPr>
            <a:spLocks noChangeShapeType="1"/>
          </p:cNvSpPr>
          <p:nvPr/>
        </p:nvSpPr>
        <p:spPr bwMode="auto">
          <a:xfrm>
            <a:off x="1347787" y="913732"/>
            <a:ext cx="64484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350">
              <a:solidFill>
                <a:prstClr val="black"/>
              </a:solidFill>
            </a:endParaRPr>
          </a:p>
        </p:txBody>
      </p:sp>
      <p:sp>
        <p:nvSpPr>
          <p:cNvPr id="159771" name="Rectangle 27"/>
          <p:cNvSpPr>
            <a:spLocks noGrp="1" noChangeArrowheads="1"/>
          </p:cNvSpPr>
          <p:nvPr>
            <p:ph type="title"/>
          </p:nvPr>
        </p:nvSpPr>
        <p:spPr>
          <a:xfrm>
            <a:off x="1409940" y="182761"/>
            <a:ext cx="6481763" cy="529829"/>
          </a:xfrm>
          <a:noFill/>
          <a:ln/>
        </p:spPr>
        <p:txBody>
          <a:bodyPr>
            <a:normAutofit fontScale="90000"/>
          </a:bodyPr>
          <a:lstStyle/>
          <a:p>
            <a:pPr algn="ctr"/>
            <a:r>
              <a:rPr lang="it-IT" altLang="it-IT" b="1" dirty="0">
                <a:effectLst/>
              </a:rPr>
              <a:t>Volumi e </a:t>
            </a:r>
            <a:r>
              <a:rPr lang="it-IT" altLang="it-IT" b="1" dirty="0" err="1">
                <a:effectLst/>
              </a:rPr>
              <a:t>Capacita’</a:t>
            </a:r>
            <a:r>
              <a:rPr lang="it-IT" altLang="it-IT" b="1" dirty="0">
                <a:effectLst/>
              </a:rPr>
              <a:t> polmonari (statici)</a:t>
            </a:r>
            <a:br>
              <a:rPr lang="it-IT" altLang="it-IT" b="1" dirty="0">
                <a:effectLst/>
              </a:rPr>
            </a:br>
            <a:r>
              <a:rPr lang="it-IT" altLang="it-IT" sz="3100" b="1" i="1" dirty="0"/>
              <a:t>le Capacità sono somme di volumi</a:t>
            </a:r>
            <a:endParaRPr lang="it-IT" altLang="it-IT" b="1" i="1" dirty="0">
              <a:effectLst/>
            </a:endParaRPr>
          </a:p>
        </p:txBody>
      </p:sp>
      <p:sp>
        <p:nvSpPr>
          <p:cNvPr id="2" name="CasellaDiTesto 1">
            <a:extLst>
              <a:ext uri="{FF2B5EF4-FFF2-40B4-BE49-F238E27FC236}">
                <a16:creationId xmlns:a16="http://schemas.microsoft.com/office/drawing/2014/main" id="{24EB7F7E-B600-44A1-A145-AEF38EC8C2F9}"/>
              </a:ext>
            </a:extLst>
          </p:cNvPr>
          <p:cNvSpPr txBox="1"/>
          <p:nvPr/>
        </p:nvSpPr>
        <p:spPr>
          <a:xfrm>
            <a:off x="578068" y="6172200"/>
            <a:ext cx="8145509" cy="646331"/>
          </a:xfrm>
          <a:prstGeom prst="rect">
            <a:avLst/>
          </a:prstGeom>
          <a:noFill/>
          <a:ln w="38100">
            <a:solidFill>
              <a:schemeClr val="tx1"/>
            </a:solidFill>
          </a:ln>
        </p:spPr>
        <p:txBody>
          <a:bodyPr wrap="square" rtlCol="0">
            <a:spAutoFit/>
          </a:bodyPr>
          <a:lstStyle/>
          <a:p>
            <a:pPr algn="ctr"/>
            <a:r>
              <a:rPr lang="it-IT" b="1" dirty="0"/>
              <a:t>N.B. con la spirometria semplice potrete misurare tutti i volumi e le capacità eccetto il volume residuo, la capacità residua funzionale e la capacità polmonare totale</a:t>
            </a:r>
          </a:p>
        </p:txBody>
      </p:sp>
      <p:pic>
        <p:nvPicPr>
          <p:cNvPr id="28" name="Immagine 27">
            <a:extLst>
              <a:ext uri="{FF2B5EF4-FFF2-40B4-BE49-F238E27FC236}">
                <a16:creationId xmlns:a16="http://schemas.microsoft.com/office/drawing/2014/main" id="{8C3CD8E6-CFF4-4470-84C4-950F4C24132D}"/>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23243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765">
                                            <p:txEl>
                                              <p:pRg st="0" end="0"/>
                                            </p:txEl>
                                          </p:spTgt>
                                        </p:tgtEl>
                                        <p:attrNameLst>
                                          <p:attrName>style.visibility</p:attrName>
                                        </p:attrNameLst>
                                      </p:cBhvr>
                                      <p:to>
                                        <p:strVal val="visible"/>
                                      </p:to>
                                    </p:set>
                                    <p:animEffect transition="in" filter="fade">
                                      <p:cBhvr>
                                        <p:cTn id="7" dur="500"/>
                                        <p:tgtEl>
                                          <p:spTgt spid="15976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9751"/>
                                        </p:tgtEl>
                                        <p:attrNameLst>
                                          <p:attrName>style.visibility</p:attrName>
                                        </p:attrNameLst>
                                      </p:cBhvr>
                                      <p:to>
                                        <p:strVal val="visible"/>
                                      </p:to>
                                    </p:set>
                                    <p:animEffect transition="in" filter="fade">
                                      <p:cBhvr>
                                        <p:cTn id="10" dur="500"/>
                                        <p:tgtEl>
                                          <p:spTgt spid="1597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9763"/>
                                        </p:tgtEl>
                                        <p:attrNameLst>
                                          <p:attrName>style.visibility</p:attrName>
                                        </p:attrNameLst>
                                      </p:cBhvr>
                                      <p:to>
                                        <p:strVal val="visible"/>
                                      </p:to>
                                    </p:set>
                                    <p:animEffect transition="in" filter="fade">
                                      <p:cBhvr>
                                        <p:cTn id="13" dur="500"/>
                                        <p:tgtEl>
                                          <p:spTgt spid="1597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9765">
                                            <p:txEl>
                                              <p:pRg st="1" end="1"/>
                                            </p:txEl>
                                          </p:spTgt>
                                        </p:tgtEl>
                                        <p:attrNameLst>
                                          <p:attrName>style.visibility</p:attrName>
                                        </p:attrNameLst>
                                      </p:cBhvr>
                                      <p:to>
                                        <p:strVal val="visible"/>
                                      </p:to>
                                    </p:set>
                                    <p:animEffect transition="in" filter="fade">
                                      <p:cBhvr>
                                        <p:cTn id="18" dur="500"/>
                                        <p:tgtEl>
                                          <p:spTgt spid="159765">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9753"/>
                                        </p:tgtEl>
                                        <p:attrNameLst>
                                          <p:attrName>style.visibility</p:attrName>
                                        </p:attrNameLst>
                                      </p:cBhvr>
                                      <p:to>
                                        <p:strVal val="visible"/>
                                      </p:to>
                                    </p:set>
                                    <p:animEffect transition="in" filter="fade">
                                      <p:cBhvr>
                                        <p:cTn id="21" dur="500"/>
                                        <p:tgtEl>
                                          <p:spTgt spid="1597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9755"/>
                                        </p:tgtEl>
                                        <p:attrNameLst>
                                          <p:attrName>style.visibility</p:attrName>
                                        </p:attrNameLst>
                                      </p:cBhvr>
                                      <p:to>
                                        <p:strVal val="visible"/>
                                      </p:to>
                                    </p:set>
                                    <p:animEffect transition="in" filter="fade">
                                      <p:cBhvr>
                                        <p:cTn id="24" dur="500"/>
                                        <p:tgtEl>
                                          <p:spTgt spid="15975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9765">
                                            <p:txEl>
                                              <p:pRg st="2" end="2"/>
                                            </p:txEl>
                                          </p:spTgt>
                                        </p:tgtEl>
                                        <p:attrNameLst>
                                          <p:attrName>style.visibility</p:attrName>
                                        </p:attrNameLst>
                                      </p:cBhvr>
                                      <p:to>
                                        <p:strVal val="visible"/>
                                      </p:to>
                                    </p:set>
                                    <p:animEffect transition="in" filter="fade">
                                      <p:cBhvr>
                                        <p:cTn id="29" dur="500"/>
                                        <p:tgtEl>
                                          <p:spTgt spid="159765">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9752"/>
                                        </p:tgtEl>
                                        <p:attrNameLst>
                                          <p:attrName>style.visibility</p:attrName>
                                        </p:attrNameLst>
                                      </p:cBhvr>
                                      <p:to>
                                        <p:strVal val="visible"/>
                                      </p:to>
                                    </p:set>
                                    <p:animEffect transition="in" filter="fade">
                                      <p:cBhvr>
                                        <p:cTn id="32" dur="500"/>
                                        <p:tgtEl>
                                          <p:spTgt spid="1597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9756"/>
                                        </p:tgtEl>
                                        <p:attrNameLst>
                                          <p:attrName>style.visibility</p:attrName>
                                        </p:attrNameLst>
                                      </p:cBhvr>
                                      <p:to>
                                        <p:strVal val="visible"/>
                                      </p:to>
                                    </p:set>
                                    <p:animEffect transition="in" filter="fade">
                                      <p:cBhvr>
                                        <p:cTn id="35" dur="500"/>
                                        <p:tgtEl>
                                          <p:spTgt spid="15975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9765">
                                            <p:txEl>
                                              <p:pRg st="3" end="3"/>
                                            </p:txEl>
                                          </p:spTgt>
                                        </p:tgtEl>
                                        <p:attrNameLst>
                                          <p:attrName>style.visibility</p:attrName>
                                        </p:attrNameLst>
                                      </p:cBhvr>
                                      <p:to>
                                        <p:strVal val="visible"/>
                                      </p:to>
                                    </p:set>
                                    <p:animEffect transition="in" filter="fade">
                                      <p:cBhvr>
                                        <p:cTn id="40" dur="500"/>
                                        <p:tgtEl>
                                          <p:spTgt spid="159765">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59757"/>
                                        </p:tgtEl>
                                        <p:attrNameLst>
                                          <p:attrName>style.visibility</p:attrName>
                                        </p:attrNameLst>
                                      </p:cBhvr>
                                      <p:to>
                                        <p:strVal val="visible"/>
                                      </p:to>
                                    </p:set>
                                    <p:animEffect transition="in" filter="fade">
                                      <p:cBhvr>
                                        <p:cTn id="43" dur="500"/>
                                        <p:tgtEl>
                                          <p:spTgt spid="159757"/>
                                        </p:tgtEl>
                                      </p:cBhvr>
                                    </p:animEffect>
                                  </p:childTnLst>
                                </p:cTn>
                              </p:par>
                              <p:par>
                                <p:cTn id="44" presetID="10" presetClass="entr" presetSubtype="0" fill="hold" nodeType="withEffect">
                                  <p:stCondLst>
                                    <p:cond delay="0"/>
                                  </p:stCondLst>
                                  <p:childTnLst>
                                    <p:set>
                                      <p:cBhvr>
                                        <p:cTn id="45" dur="1" fill="hold">
                                          <p:stCondLst>
                                            <p:cond delay="0"/>
                                          </p:stCondLst>
                                        </p:cTn>
                                        <p:tgtEl>
                                          <p:spTgt spid="159757"/>
                                        </p:tgtEl>
                                        <p:attrNameLst>
                                          <p:attrName>style.visibility</p:attrName>
                                        </p:attrNameLst>
                                      </p:cBhvr>
                                      <p:to>
                                        <p:strVal val="visible"/>
                                      </p:to>
                                    </p:set>
                                    <p:animEffect transition="in" filter="fade">
                                      <p:cBhvr>
                                        <p:cTn id="46" dur="500"/>
                                        <p:tgtEl>
                                          <p:spTgt spid="1597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9761"/>
                                        </p:tgtEl>
                                        <p:attrNameLst>
                                          <p:attrName>style.visibility</p:attrName>
                                        </p:attrNameLst>
                                      </p:cBhvr>
                                      <p:to>
                                        <p:strVal val="visible"/>
                                      </p:to>
                                    </p:set>
                                    <p:animEffect transition="in" filter="fade">
                                      <p:cBhvr>
                                        <p:cTn id="49" dur="500"/>
                                        <p:tgtEl>
                                          <p:spTgt spid="15976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9765">
                                            <p:txEl>
                                              <p:pRg st="4" end="4"/>
                                            </p:txEl>
                                          </p:spTgt>
                                        </p:tgtEl>
                                        <p:attrNameLst>
                                          <p:attrName>style.visibility</p:attrName>
                                        </p:attrNameLst>
                                      </p:cBhvr>
                                      <p:to>
                                        <p:strVal val="visible"/>
                                      </p:to>
                                    </p:set>
                                    <p:animEffect transition="in" filter="fade">
                                      <p:cBhvr>
                                        <p:cTn id="54" dur="500"/>
                                        <p:tgtEl>
                                          <p:spTgt spid="159765">
                                            <p:txEl>
                                              <p:pRg st="4" end="4"/>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9754"/>
                                        </p:tgtEl>
                                        <p:attrNameLst>
                                          <p:attrName>style.visibility</p:attrName>
                                        </p:attrNameLst>
                                      </p:cBhvr>
                                      <p:to>
                                        <p:strVal val="visible"/>
                                      </p:to>
                                    </p:set>
                                    <p:animEffect transition="in" filter="fade">
                                      <p:cBhvr>
                                        <p:cTn id="57" dur="500"/>
                                        <p:tgtEl>
                                          <p:spTgt spid="15975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9750"/>
                                        </p:tgtEl>
                                        <p:attrNameLst>
                                          <p:attrName>style.visibility</p:attrName>
                                        </p:attrNameLst>
                                      </p:cBhvr>
                                      <p:to>
                                        <p:strVal val="visible"/>
                                      </p:to>
                                    </p:set>
                                    <p:animEffect transition="in" filter="fade">
                                      <p:cBhvr>
                                        <p:cTn id="60" dur="500"/>
                                        <p:tgtEl>
                                          <p:spTgt spid="15975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159765">
                                            <p:txEl>
                                              <p:pRg st="5" end="5"/>
                                            </p:txEl>
                                          </p:spTgt>
                                        </p:tgtEl>
                                        <p:attrNameLst>
                                          <p:attrName>style.visibility</p:attrName>
                                        </p:attrNameLst>
                                      </p:cBhvr>
                                      <p:to>
                                        <p:strVal val="visible"/>
                                      </p:to>
                                    </p:set>
                                    <p:animEffect transition="in" filter="dissolve">
                                      <p:cBhvr>
                                        <p:cTn id="65" dur="500"/>
                                        <p:tgtEl>
                                          <p:spTgt spid="159765">
                                            <p:txEl>
                                              <p:pRg st="5" end="5"/>
                                            </p:txEl>
                                          </p:spTgt>
                                        </p:tgtEl>
                                      </p:cBhvr>
                                    </p:animEffect>
                                  </p:childTnLst>
                                </p:cTn>
                              </p:par>
                              <p:par>
                                <p:cTn id="66" presetID="3" presetClass="emph" presetSubtype="2" fill="hold" nodeType="withEffect">
                                  <p:stCondLst>
                                    <p:cond delay="0"/>
                                  </p:stCondLst>
                                  <p:childTnLst>
                                    <p:animClr clrSpc="rgb" dir="cw">
                                      <p:cBhvr override="childStyle">
                                        <p:cTn id="67" dur="500" fill="hold"/>
                                        <p:tgtEl>
                                          <p:spTgt spid="159765">
                                            <p:txEl>
                                              <p:pRg st="5" end="5"/>
                                            </p:txEl>
                                          </p:spTgt>
                                        </p:tgtEl>
                                        <p:attrNameLst>
                                          <p:attrName>style.color</p:attrName>
                                        </p:attrNameLst>
                                      </p:cBhvr>
                                      <p:to>
                                        <a:srgbClr val="800000"/>
                                      </p:to>
                                    </p:animClr>
                                  </p:childTnLst>
                                </p:cTn>
                              </p:par>
                              <p:par>
                                <p:cTn id="68" presetID="10" presetClass="entr" presetSubtype="0" fill="hold" grpId="0" nodeType="withEffect">
                                  <p:stCondLst>
                                    <p:cond delay="0"/>
                                  </p:stCondLst>
                                  <p:childTnLst>
                                    <p:set>
                                      <p:cBhvr>
                                        <p:cTn id="69" dur="1" fill="hold">
                                          <p:stCondLst>
                                            <p:cond delay="0"/>
                                          </p:stCondLst>
                                        </p:cTn>
                                        <p:tgtEl>
                                          <p:spTgt spid="159762"/>
                                        </p:tgtEl>
                                        <p:attrNameLst>
                                          <p:attrName>style.visibility</p:attrName>
                                        </p:attrNameLst>
                                      </p:cBhvr>
                                      <p:to>
                                        <p:strVal val="visible"/>
                                      </p:to>
                                    </p:set>
                                    <p:animEffect transition="in" filter="fade">
                                      <p:cBhvr>
                                        <p:cTn id="70" dur="500"/>
                                        <p:tgtEl>
                                          <p:spTgt spid="15976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9758"/>
                                        </p:tgtEl>
                                        <p:attrNameLst>
                                          <p:attrName>style.visibility</p:attrName>
                                        </p:attrNameLst>
                                      </p:cBhvr>
                                      <p:to>
                                        <p:strVal val="visible"/>
                                      </p:to>
                                    </p:set>
                                    <p:animEffect transition="in" filter="fade">
                                      <p:cBhvr>
                                        <p:cTn id="73" dur="500"/>
                                        <p:tgtEl>
                                          <p:spTgt spid="159758"/>
                                        </p:tgtEl>
                                      </p:cBhvr>
                                    </p:animEffect>
                                  </p:childTnLst>
                                </p:cTn>
                              </p:par>
                              <p:par>
                                <p:cTn id="74" presetID="3" presetClass="emph" presetSubtype="2" fill="hold" nodeType="withEffect">
                                  <p:stCondLst>
                                    <p:cond delay="0"/>
                                  </p:stCondLst>
                                  <p:childTnLst>
                                    <p:animClr clrSpc="rgb" dir="cw">
                                      <p:cBhvr override="childStyle">
                                        <p:cTn id="75" dur="500" fill="hold"/>
                                        <p:tgtEl>
                                          <p:spTgt spid="159765">
                                            <p:txEl>
                                              <p:pRg st="5" end="5"/>
                                            </p:txEl>
                                          </p:spTgt>
                                        </p:tgtEl>
                                        <p:attrNameLst>
                                          <p:attrName>style.color</p:attrName>
                                        </p:attrNameLst>
                                      </p:cBhvr>
                                      <p:to>
                                        <a:srgbClr val="000096"/>
                                      </p:to>
                                    </p:animClr>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159765">
                                            <p:txEl>
                                              <p:pRg st="6" end="6"/>
                                            </p:txEl>
                                          </p:spTgt>
                                        </p:tgtEl>
                                        <p:attrNameLst>
                                          <p:attrName>style.visibility</p:attrName>
                                        </p:attrNameLst>
                                      </p:cBhvr>
                                      <p:to>
                                        <p:strVal val="visible"/>
                                      </p:to>
                                    </p:set>
                                    <p:animEffect transition="in" filter="dissolve">
                                      <p:cBhvr>
                                        <p:cTn id="80" dur="500"/>
                                        <p:tgtEl>
                                          <p:spTgt spid="159765">
                                            <p:txEl>
                                              <p:pRg st="6" end="6"/>
                                            </p:txEl>
                                          </p:spTgt>
                                        </p:tgtEl>
                                      </p:cBhvr>
                                    </p:animEffect>
                                  </p:childTnLst>
                                </p:cTn>
                              </p:par>
                              <p:par>
                                <p:cTn id="81" presetID="3" presetClass="emph" presetSubtype="2" fill="hold" nodeType="withEffect">
                                  <p:stCondLst>
                                    <p:cond delay="0"/>
                                  </p:stCondLst>
                                  <p:childTnLst>
                                    <p:animClr clrSpc="rgb" dir="cw">
                                      <p:cBhvr override="childStyle">
                                        <p:cTn id="82" dur="500" fill="hold"/>
                                        <p:tgtEl>
                                          <p:spTgt spid="159765">
                                            <p:txEl>
                                              <p:pRg st="6" end="6"/>
                                            </p:txEl>
                                          </p:spTgt>
                                        </p:tgtEl>
                                        <p:attrNameLst>
                                          <p:attrName>style.color</p:attrName>
                                        </p:attrNameLst>
                                      </p:cBhvr>
                                      <p:to>
                                        <a:srgbClr val="800000"/>
                                      </p:to>
                                    </p:animClr>
                                  </p:childTnLst>
                                </p:cTn>
                              </p:par>
                              <p:par>
                                <p:cTn id="83" presetID="10" presetClass="entr" presetSubtype="0" fill="hold" nodeType="withEffect">
                                  <p:stCondLst>
                                    <p:cond delay="0"/>
                                  </p:stCondLst>
                                  <p:childTnLst>
                                    <p:set>
                                      <p:cBhvr>
                                        <p:cTn id="84" dur="1" fill="hold">
                                          <p:stCondLst>
                                            <p:cond delay="0"/>
                                          </p:stCondLst>
                                        </p:cTn>
                                        <p:tgtEl>
                                          <p:spTgt spid="159760">
                                            <p:txEl>
                                              <p:pRg st="0" end="0"/>
                                            </p:txEl>
                                          </p:spTgt>
                                        </p:tgtEl>
                                        <p:attrNameLst>
                                          <p:attrName>style.visibility</p:attrName>
                                        </p:attrNameLst>
                                      </p:cBhvr>
                                      <p:to>
                                        <p:strVal val="visible"/>
                                      </p:to>
                                    </p:set>
                                    <p:animEffect transition="in" filter="fade">
                                      <p:cBhvr>
                                        <p:cTn id="85" dur="500"/>
                                        <p:tgtEl>
                                          <p:spTgt spid="159760">
                                            <p:txEl>
                                              <p:pRg st="0" end="0"/>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159759"/>
                                        </p:tgtEl>
                                        <p:attrNameLst>
                                          <p:attrName>style.visibility</p:attrName>
                                        </p:attrNameLst>
                                      </p:cBhvr>
                                      <p:to>
                                        <p:strVal val="visible"/>
                                      </p:to>
                                    </p:set>
                                    <p:animEffect transition="in" filter="fade">
                                      <p:cBhvr>
                                        <p:cTn id="88" dur="500"/>
                                        <p:tgtEl>
                                          <p:spTgt spid="15975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mph" presetSubtype="2" fill="hold" nodeType="clickEffect">
                                  <p:stCondLst>
                                    <p:cond delay="0"/>
                                  </p:stCondLst>
                                  <p:childTnLst>
                                    <p:animClr clrSpc="rgb" dir="cw">
                                      <p:cBhvr override="childStyle">
                                        <p:cTn id="92" dur="500" fill="hold"/>
                                        <p:tgtEl>
                                          <p:spTgt spid="159765">
                                            <p:txEl>
                                              <p:pRg st="6" end="6"/>
                                            </p:txEl>
                                          </p:spTgt>
                                        </p:tgtEl>
                                        <p:attrNameLst>
                                          <p:attrName>style.color</p:attrName>
                                        </p:attrNameLst>
                                      </p:cBhvr>
                                      <p:to>
                                        <a:srgbClr val="000096"/>
                                      </p:to>
                                    </p:animClr>
                                  </p:childTnLst>
                                </p:cTn>
                              </p:par>
                              <p:par>
                                <p:cTn id="93" presetID="10" presetClass="entr" presetSubtype="0" fill="hold" nodeType="withEffect">
                                  <p:stCondLst>
                                    <p:cond delay="0"/>
                                  </p:stCondLst>
                                  <p:childTnLst>
                                    <p:set>
                                      <p:cBhvr>
                                        <p:cTn id="94" dur="1" fill="hold">
                                          <p:stCondLst>
                                            <p:cond delay="0"/>
                                          </p:stCondLst>
                                        </p:cTn>
                                        <p:tgtEl>
                                          <p:spTgt spid="159760">
                                            <p:txEl>
                                              <p:pRg st="0" end="0"/>
                                            </p:txEl>
                                          </p:spTgt>
                                        </p:tgtEl>
                                        <p:attrNameLst>
                                          <p:attrName>style.visibility</p:attrName>
                                        </p:attrNameLst>
                                      </p:cBhvr>
                                      <p:to>
                                        <p:strVal val="visible"/>
                                      </p:to>
                                    </p:set>
                                    <p:animEffect transition="in" filter="fade">
                                      <p:cBhvr>
                                        <p:cTn id="95" dur="500"/>
                                        <p:tgtEl>
                                          <p:spTgt spid="159760">
                                            <p:txEl>
                                              <p:pRg st="0" end="0"/>
                                            </p:txEl>
                                          </p:spTgt>
                                        </p:tgtEl>
                                      </p:cBhvr>
                                    </p:animEffect>
                                  </p:childTnLst>
                                </p:cTn>
                              </p:par>
                              <p:par>
                                <p:cTn id="96" presetID="10" presetClass="entr" presetSubtype="0" fill="hold" nodeType="withEffect">
                                  <p:stCondLst>
                                    <p:cond delay="0"/>
                                  </p:stCondLst>
                                  <p:childTnLst>
                                    <p:set>
                                      <p:cBhvr>
                                        <p:cTn id="97" dur="1" fill="hold">
                                          <p:stCondLst>
                                            <p:cond delay="0"/>
                                          </p:stCondLst>
                                        </p:cTn>
                                        <p:tgtEl>
                                          <p:spTgt spid="159759"/>
                                        </p:tgtEl>
                                        <p:attrNameLst>
                                          <p:attrName>style.visibility</p:attrName>
                                        </p:attrNameLst>
                                      </p:cBhvr>
                                      <p:to>
                                        <p:strVal val="visible"/>
                                      </p:to>
                                    </p:set>
                                    <p:animEffect transition="in" filter="fade">
                                      <p:cBhvr>
                                        <p:cTn id="98" dur="500"/>
                                        <p:tgtEl>
                                          <p:spTgt spid="159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animBg="1"/>
      <p:bldP spid="159751" grpId="0" animBg="1"/>
      <p:bldP spid="159752" grpId="0" animBg="1"/>
      <p:bldP spid="159753" grpId="0" animBg="1"/>
      <p:bldP spid="159754" grpId="0"/>
      <p:bldP spid="159755" grpId="0"/>
      <p:bldP spid="159756" grpId="0"/>
      <p:bldP spid="159758" grpId="0" animBg="1"/>
      <p:bldP spid="159761" grpId="0"/>
      <p:bldP spid="159762" grpId="0"/>
      <p:bldP spid="15976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usso">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ss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it-IT" altLang="it-IT" sz="16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it-IT" altLang="it-IT" sz="16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Flusso">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ss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it-IT" altLang="it-IT" sz="16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it-IT" altLang="it-IT" sz="16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rco">
  <a:themeElements>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Arc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rco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rco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rco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2753</TotalTime>
  <Words>3208</Words>
  <Application>Microsoft Office PowerPoint</Application>
  <PresentationFormat>Presentazione su schermo (4:3)</PresentationFormat>
  <Paragraphs>512</Paragraphs>
  <Slides>68</Slides>
  <Notes>23</Notes>
  <HiddenSlides>0</HiddenSlides>
  <MMClips>0</MMClips>
  <ScaleCrop>false</ScaleCrop>
  <HeadingPairs>
    <vt:vector size="6" baseType="variant">
      <vt:variant>
        <vt:lpstr>Caratteri utilizzati</vt:lpstr>
      </vt:variant>
      <vt:variant>
        <vt:i4>14</vt:i4>
      </vt:variant>
      <vt:variant>
        <vt:lpstr>Tema</vt:lpstr>
      </vt:variant>
      <vt:variant>
        <vt:i4>8</vt:i4>
      </vt:variant>
      <vt:variant>
        <vt:lpstr>Titoli diapositive</vt:lpstr>
      </vt:variant>
      <vt:variant>
        <vt:i4>68</vt:i4>
      </vt:variant>
    </vt:vector>
  </HeadingPairs>
  <TitlesOfParts>
    <vt:vector size="90" baseType="lpstr">
      <vt:lpstr>Arial</vt:lpstr>
      <vt:lpstr>Calibri</vt:lpstr>
      <vt:lpstr>Calibri Light</vt:lpstr>
      <vt:lpstr>Comic Sans MS</vt:lpstr>
      <vt:lpstr>Courier New</vt:lpstr>
      <vt:lpstr>Elephant</vt:lpstr>
      <vt:lpstr>FagoOT-Bold</vt:lpstr>
      <vt:lpstr>Garamond</vt:lpstr>
      <vt:lpstr>Georgia</vt:lpstr>
      <vt:lpstr>Impact</vt:lpstr>
      <vt:lpstr>Tahoma</vt:lpstr>
      <vt:lpstr>Times New Roman</vt:lpstr>
      <vt:lpstr>Trebuchet MS</vt:lpstr>
      <vt:lpstr>Wingdings</vt:lpstr>
      <vt:lpstr>Tema di Office</vt:lpstr>
      <vt:lpstr>Flusso</vt:lpstr>
      <vt:lpstr>4_Tema di Office</vt:lpstr>
      <vt:lpstr>5_Tema di Office</vt:lpstr>
      <vt:lpstr>1_Flusso</vt:lpstr>
      <vt:lpstr>Arco</vt:lpstr>
      <vt:lpstr>6_Tema di Office</vt:lpstr>
      <vt:lpstr>1_Tema di Office</vt:lpstr>
      <vt:lpstr>Presentazione standard di PowerPoint</vt:lpstr>
      <vt:lpstr>Presentazione standard di PowerPoint</vt:lpstr>
      <vt:lpstr>Presentazione standard di PowerPoint</vt:lpstr>
      <vt:lpstr>ESECUZIONE DELLA PROVA  - 1 spirometria lenta</vt:lpstr>
      <vt:lpstr>ESECUZIONE DELLA PROVA  - 2</vt:lpstr>
      <vt:lpstr> ESECUZIONE DELLA PROVA - 3 </vt:lpstr>
      <vt:lpstr>Curva volume-tempo</vt:lpstr>
      <vt:lpstr>Spirometria lenta per la misura dei volumi polmonari</vt:lpstr>
      <vt:lpstr>Volumi e Capacita’ polmonari (statici) le Capacità sono somme di volumi</vt:lpstr>
      <vt:lpstr>Presentazione standard di PowerPoint</vt:lpstr>
      <vt:lpstr>Presentazione standard di PowerPoint</vt:lpstr>
      <vt:lpstr>Presentazione standard di PowerPoint</vt:lpstr>
      <vt:lpstr>La  manovra  di  espirazione  forzata i  parametri  principali  misurabili</vt:lpstr>
      <vt:lpstr> Curva flusso/volume</vt:lpstr>
      <vt:lpstr>Presentazione standard di PowerPoint</vt:lpstr>
      <vt:lpstr>Curva flusso-volume</vt:lpstr>
      <vt:lpstr>Presentazione standard di PowerPoint</vt:lpstr>
      <vt:lpstr>Normal Flow Volume Loop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Criteri di accettabilità e riproducibilità per curva lenta e forzata</vt:lpstr>
      <vt:lpstr>Presentazione standard di PowerPoint</vt:lpstr>
      <vt:lpstr>Criteri di accettabilità e riproducibilità nella manovra forzata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Tipi di Spirogramma: errori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Tipi di Spirogramma: errori</vt:lpstr>
      <vt:lpstr>Presentazione standard di PowerPoint</vt:lpstr>
      <vt:lpstr>Presentazione standard di PowerPoint</vt:lpstr>
      <vt:lpstr>Tipi di Spirogramma: errori</vt:lpstr>
      <vt:lpstr>Presentazione standard di PowerPoint</vt:lpstr>
      <vt:lpstr>Presentazione standard di PowerPoint</vt:lpstr>
      <vt:lpstr>Presentazione standard di PowerPoint</vt:lpstr>
      <vt:lpstr>Tipi di Spirogramma: errori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Dagli esempi sovrariportati risulta evidente come siano soprattutto la morfologia delle curve, ed in particolare, della curva flusso volume che consente di evidenziare gli errori di esecuzione delle manovre da parte del paziente e, quindi,  consentano all’operatore di intervenire con le indicazioni specifiche di correzione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RICERCHE</dc:creator>
  <cp:lastModifiedBy>Fausto</cp:lastModifiedBy>
  <cp:revision>93</cp:revision>
  <dcterms:created xsi:type="dcterms:W3CDTF">2019-08-17T07:14:56Z</dcterms:created>
  <dcterms:modified xsi:type="dcterms:W3CDTF">2023-11-12T08:16:01Z</dcterms:modified>
</cp:coreProperties>
</file>