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3.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634" r:id="rId4"/>
    <p:sldId id="388" r:id="rId5"/>
    <p:sldId id="496" r:id="rId6"/>
    <p:sldId id="505" r:id="rId7"/>
    <p:sldId id="495" r:id="rId8"/>
    <p:sldId id="493" r:id="rId9"/>
    <p:sldId id="390" r:id="rId10"/>
    <p:sldId id="491" r:id="rId11"/>
    <p:sldId id="494" r:id="rId12"/>
    <p:sldId id="624" r:id="rId13"/>
    <p:sldId id="625" r:id="rId14"/>
    <p:sldId id="631" r:id="rId15"/>
    <p:sldId id="628" r:id="rId16"/>
    <p:sldId id="630" r:id="rId17"/>
    <p:sldId id="626" r:id="rId18"/>
    <p:sldId id="627" r:id="rId19"/>
    <p:sldId id="391" r:id="rId20"/>
    <p:sldId id="503" r:id="rId21"/>
    <p:sldId id="504" r:id="rId22"/>
    <p:sldId id="500" r:id="rId23"/>
    <p:sldId id="395" r:id="rId24"/>
    <p:sldId id="501" r:id="rId25"/>
    <p:sldId id="502" r:id="rId26"/>
    <p:sldId id="506" r:id="rId27"/>
    <p:sldId id="507" r:id="rId28"/>
    <p:sldId id="508" r:id="rId29"/>
    <p:sldId id="510" r:id="rId30"/>
    <p:sldId id="511" r:id="rId31"/>
    <p:sldId id="453" r:id="rId32"/>
    <p:sldId id="513" r:id="rId33"/>
    <p:sldId id="52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9" d="100"/>
          <a:sy n="59"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C0E4E-A3F2-4696-9035-E7598B5B6080}" type="datetimeFigureOut">
              <a:rPr lang="it-IT" smtClean="0"/>
              <a:t>12/11/2023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EC212-19E3-4265-BFC9-E00FBD246ACC}" type="slidenum">
              <a:rPr lang="it-IT" smtClean="0"/>
              <a:t>‹N›</a:t>
            </a:fld>
            <a:endParaRPr lang="it-IT"/>
          </a:p>
        </p:txBody>
      </p:sp>
    </p:spTree>
    <p:extLst>
      <p:ext uri="{BB962C8B-B14F-4D97-AF65-F5344CB8AC3E}">
        <p14:creationId xmlns:p14="http://schemas.microsoft.com/office/powerpoint/2010/main" val="397955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3942E40-5172-42AC-9330-12CC8A855946}" type="slidenum">
              <a:rPr kumimoji="0" lang="es-ES_tradnl"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_tradnl"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038390CC-58E3-436E-A912-45937EC5FDF1}" type="slidenum">
              <a:rPr kumimoji="0" lang="it-IT" altLang="it-IT"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it-IT" altLang="it-IT"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dirty="0"/>
              <a:t>Nella preparazione ed esecuzione del test bisogna ridurre al minimo le fonti di variabilità che comunque risiedono prevalentemente nella corretta modalità di esecuzione del test da parte del paziente e quindi della capacità dell’operatore di ottenere il massimo della collaborazione.</a:t>
            </a:r>
          </a:p>
        </p:txBody>
      </p:sp>
    </p:spTree>
    <p:extLst>
      <p:ext uri="{BB962C8B-B14F-4D97-AF65-F5344CB8AC3E}">
        <p14:creationId xmlns:p14="http://schemas.microsoft.com/office/powerpoint/2010/main" val="118509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misura dell’altezza deve essere fatta con accuratezza evitando di fidarsi di quanto riferito </a:t>
            </a:r>
            <a:r>
              <a:rPr lang="it-IT" dirty="0" err="1"/>
              <a:t>dela</a:t>
            </a:r>
            <a:r>
              <a:rPr lang="it-IT" dirty="0"/>
              <a:t> paziente.</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29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se i numeri non sono ben visibili nelle slides , un errore di 5 cm nella determinazione dell’altezza può provocare un effetto sui valori teorici di riferimento tale da cambiare il referto spirometrico finale: da deficit moderato a deficit severo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74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90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93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se si cerca di seguire queste raccomandazioni non vi sono dati certi che documentino l’influenza di questi fattori rispetto ai risultati dell’esame con eccezione evidentemente per l’assunzione di farmaci, con particolare riferimento ai broncodilatatori la cui sospensione ( 12 o 24 ore) dipende dalla tipologia di farmaco.</a:t>
            </a:r>
          </a:p>
          <a:p>
            <a:r>
              <a:rPr lang="it-IT" dirty="0"/>
              <a:t>Solo le protesi particolarmente mobili vanno rimosse, come busti o corpetti rimovibili.</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51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percentuale di pazienti che effettivamente non sono in grado di eseguire l’indagine è bassissima</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03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D10995-012A-4907-869F-C316EB46C20F}"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a:p>
          <a:p>
            <a:pPr eaLnBrk="1" hangingPunct="1">
              <a:spcBef>
                <a:spcPct val="0"/>
              </a:spcBef>
            </a:pPr>
            <a:endParaRPr lang="it-IT" altLang="it-IT" dirty="0"/>
          </a:p>
        </p:txBody>
      </p:sp>
    </p:spTree>
    <p:extLst>
      <p:ext uri="{BB962C8B-B14F-4D97-AF65-F5344CB8AC3E}">
        <p14:creationId xmlns:p14="http://schemas.microsoft.com/office/powerpoint/2010/main" val="375087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diverse fasi di esecuzione di un esame sono qui rappresentate. La fase preliminare è legata alla preparazione dell’apparecchiatura</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47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3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4025FD-B319-43B2-A43C-EEF6AD79A575}" type="slidenum">
              <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altLang="it-IT"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Tree>
    <p:extLst>
      <p:ext uri="{BB962C8B-B14F-4D97-AF65-F5344CB8AC3E}">
        <p14:creationId xmlns:p14="http://schemas.microsoft.com/office/powerpoint/2010/main" val="240767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seguire: esecuzione del test con le corrette procedure, la verifica dell’accettabilità e riproducibilità dello stesso, l’interpretazione e le conclusioni  derivabili dall’integrazione con i dati clinici.</a:t>
            </a:r>
          </a:p>
          <a:p>
            <a:r>
              <a:rPr lang="it-IT" dirty="0"/>
              <a:t> la spirometria non fa fare diagnosi cliniche!!!!</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48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Questi sono i parametri che vanno inseriti prima della esecuzione del test</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01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Correzione in soggetti con deformità della gabbia toracica o di altra natura che compromettano una misurazione reale di altezza. Correzione con larghezza braccia</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24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C’è una influenza del peso sui valori spirometrici, ma nella determinazione dei valori teorici di riferimento questo parametro non fa parte delle</a:t>
            </a:r>
            <a:r>
              <a:rPr lang="it-IT" baseline="0" dirty="0"/>
              <a:t> equazioni di predizione</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A757EC-5486-4752-99E6-A10BC854F158}"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89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3055ED-72A7-A05F-079F-66D2D7644BF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BEFD785-B2BE-3C07-E561-957F9EB75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F9D384F-F21B-8BD5-C17B-63CADC6D5AA6}"/>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5" name="Segnaposto piè di pagina 4">
            <a:extLst>
              <a:ext uri="{FF2B5EF4-FFF2-40B4-BE49-F238E27FC236}">
                <a16:creationId xmlns:a16="http://schemas.microsoft.com/office/drawing/2014/main" id="{29D8E850-546C-751D-8458-21CE934562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70A2A5-0A3F-9B09-6234-4074E2CF2F78}"/>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2133197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EFC9F2-D6A2-70EA-E332-5E7D7022F90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B237127-9C3B-19D4-0ACA-0C1A8070DC0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E09AB7-1CFB-B194-9CFB-4CD704A67B56}"/>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5" name="Segnaposto piè di pagina 4">
            <a:extLst>
              <a:ext uri="{FF2B5EF4-FFF2-40B4-BE49-F238E27FC236}">
                <a16:creationId xmlns:a16="http://schemas.microsoft.com/office/drawing/2014/main" id="{FB163678-7B0D-59D2-59A9-4901829562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D60532D-DE76-D3F6-24D2-BBEAD61A1F43}"/>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318067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790B342-17A2-5C5D-C8B3-0D5EE17008D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8FA2B9-F2AF-1B11-622F-8F10B0D9F21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6008AE3-10DC-39D6-9B58-C6839D8F07CC}"/>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5" name="Segnaposto piè di pagina 4">
            <a:extLst>
              <a:ext uri="{FF2B5EF4-FFF2-40B4-BE49-F238E27FC236}">
                <a16:creationId xmlns:a16="http://schemas.microsoft.com/office/drawing/2014/main" id="{B8D9FD27-E77F-A151-1489-B0A7C33CA8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20B141-21D3-BA49-52FB-8852E577205F}"/>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166998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382798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3476436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0"/>
            <a:ext cx="105156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1197396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EB6E1893-967C-4AF6-915F-D2110BF4B374}"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342605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7"/>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6172201"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EB6E1893-967C-4AF6-915F-D2110BF4B374}" type="datetimeFigureOut">
              <a:rPr lang="it-IT" smtClean="0"/>
              <a:t>11/11/2023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133990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EB6E1893-967C-4AF6-915F-D2110BF4B374}" type="datetimeFigureOut">
              <a:rPr lang="it-IT" smtClean="0"/>
              <a:t>11/11/2023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99817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6E1893-967C-4AF6-915F-D2110BF4B374}" type="datetimeFigureOut">
              <a:rPr lang="it-IT" smtClean="0"/>
              <a:t>11/11/2023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118537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B6E1893-967C-4AF6-915F-D2110BF4B374}"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239995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067489-38BB-6F44-C007-94E2194881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5C7F20-D7A5-F4DE-CD71-9ECF2AE3318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2669ED2-4C6C-17EC-6BEB-6E0270655CE7}"/>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5" name="Segnaposto piè di pagina 4">
            <a:extLst>
              <a:ext uri="{FF2B5EF4-FFF2-40B4-BE49-F238E27FC236}">
                <a16:creationId xmlns:a16="http://schemas.microsoft.com/office/drawing/2014/main" id="{6201F25F-1A23-3A6E-8F5A-6F5EB0DA0E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CB08D1A-B26E-BBDF-B125-B411AC7FE3E1}"/>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1917320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B6E1893-967C-4AF6-915F-D2110BF4B374}"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3610675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900668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1"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1"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EB6E1893-967C-4AF6-915F-D2110BF4B374}"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8E9F7A-6B40-4129-8CD9-7EBD0F06BB49}" type="slidenum">
              <a:rPr lang="it-IT" smtClean="0"/>
              <a:t>‹N›</a:t>
            </a:fld>
            <a:endParaRPr lang="it-IT"/>
          </a:p>
        </p:txBody>
      </p:sp>
    </p:spTree>
    <p:extLst>
      <p:ext uri="{BB962C8B-B14F-4D97-AF65-F5344CB8AC3E}">
        <p14:creationId xmlns:p14="http://schemas.microsoft.com/office/powerpoint/2010/main" val="359191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4A4B0-C433-7838-926C-8036BF92A47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46DC56B-A750-BFF0-056A-3EEABE9590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6780FA0-299B-908F-A2B2-AFB18964A216}"/>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5" name="Segnaposto piè di pagina 4">
            <a:extLst>
              <a:ext uri="{FF2B5EF4-FFF2-40B4-BE49-F238E27FC236}">
                <a16:creationId xmlns:a16="http://schemas.microsoft.com/office/drawing/2014/main" id="{BB340F68-A4EC-FFFA-BD3E-5EC6BCCC714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3BA74B-D605-5861-2D31-0B39D59821C4}"/>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76322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41FECB-CF2C-2CE7-D51C-FEB547B410B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ECDDF1E-7663-C8DC-0CE4-AFAB959F24E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4EECD23-6374-4C8D-23B8-19CA0245408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3155F34-654A-AEF4-3385-F31404E11758}"/>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6" name="Segnaposto piè di pagina 5">
            <a:extLst>
              <a:ext uri="{FF2B5EF4-FFF2-40B4-BE49-F238E27FC236}">
                <a16:creationId xmlns:a16="http://schemas.microsoft.com/office/drawing/2014/main" id="{E241C3F5-4161-1CCC-974C-158D192AB7E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A6F260-E4E5-01B6-15EC-5BDA4947E3C8}"/>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400264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9FF961-1430-5563-456D-FFAA51BA74E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D57EF1A-B6FD-4442-8F64-91AC1B228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A80B899-EA86-3A21-7031-E66E6162747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75E4C0B-0A94-68AD-4682-AA845AB73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2544234-6A47-6CBE-1DD7-7DAED7EB908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4598FBA-BFF2-72C9-3654-95DC4B0A27AE}"/>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8" name="Segnaposto piè di pagina 7">
            <a:extLst>
              <a:ext uri="{FF2B5EF4-FFF2-40B4-BE49-F238E27FC236}">
                <a16:creationId xmlns:a16="http://schemas.microsoft.com/office/drawing/2014/main" id="{86E399BD-1CDA-808C-A641-030A492080E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C724730-ACA5-C592-27B3-E3116C26DDAC}"/>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94498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F4F37B-24F4-51C2-58B3-8D139B7FC0C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570082D-6ECB-69DC-4CBE-7B41FCFBE867}"/>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4" name="Segnaposto piè di pagina 3">
            <a:extLst>
              <a:ext uri="{FF2B5EF4-FFF2-40B4-BE49-F238E27FC236}">
                <a16:creationId xmlns:a16="http://schemas.microsoft.com/office/drawing/2014/main" id="{60624FDA-C7D9-4BE2-1DCC-E6EE22E25F1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E115883-7E0C-5A9E-0275-701B88671BA8}"/>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159639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FAAAE5F-0573-25DD-71DC-08B85DC48CD8}"/>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3" name="Segnaposto piè di pagina 2">
            <a:extLst>
              <a:ext uri="{FF2B5EF4-FFF2-40B4-BE49-F238E27FC236}">
                <a16:creationId xmlns:a16="http://schemas.microsoft.com/office/drawing/2014/main" id="{83C1A303-396E-4021-3DA3-BE60C98F68B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A493C29-366D-1000-6389-2EA57F824A8B}"/>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310011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4A846E-610E-9F4F-05CD-2301C8AB9C0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130A051-E928-BBED-C7C6-4C3D3B64D3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2C41888-E62E-4B56-3A2B-D60D5E699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AEB38AA-59C1-AEED-9D93-43CE41BD7E6D}"/>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6" name="Segnaposto piè di pagina 5">
            <a:extLst>
              <a:ext uri="{FF2B5EF4-FFF2-40B4-BE49-F238E27FC236}">
                <a16:creationId xmlns:a16="http://schemas.microsoft.com/office/drawing/2014/main" id="{374BB2CD-B098-9E19-A467-52A6C000FCB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DA26069-E65D-7A06-8D8B-FC7BE7828C4E}"/>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2831488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644A23-CA6E-6FEB-00EC-4E28BF9C8AD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A6FEBEE-DB5B-8CEE-BEAC-F39A20134C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708BEAB-320F-1C35-AFB8-D388D562E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533F3D3-1F88-2DE1-D751-CDC4C32988C0}"/>
              </a:ext>
            </a:extLst>
          </p:cNvPr>
          <p:cNvSpPr>
            <a:spLocks noGrp="1"/>
          </p:cNvSpPr>
          <p:nvPr>
            <p:ph type="dt" sz="half" idx="10"/>
          </p:nvPr>
        </p:nvSpPr>
        <p:spPr/>
        <p:txBody>
          <a:bodyPr/>
          <a:lstStyle/>
          <a:p>
            <a:fld id="{5D32377E-18F0-4397-BE47-A44F9820659B}" type="datetimeFigureOut">
              <a:rPr lang="it-IT" smtClean="0"/>
              <a:t>12/11/2023</a:t>
            </a:fld>
            <a:endParaRPr lang="it-IT"/>
          </a:p>
        </p:txBody>
      </p:sp>
      <p:sp>
        <p:nvSpPr>
          <p:cNvPr id="6" name="Segnaposto piè di pagina 5">
            <a:extLst>
              <a:ext uri="{FF2B5EF4-FFF2-40B4-BE49-F238E27FC236}">
                <a16:creationId xmlns:a16="http://schemas.microsoft.com/office/drawing/2014/main" id="{93CD3BF2-C974-0A70-9F00-5B958C09F7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C364B26-FF65-92CE-A5B8-FDE1B9870823}"/>
              </a:ext>
            </a:extLst>
          </p:cNvPr>
          <p:cNvSpPr>
            <a:spLocks noGrp="1"/>
          </p:cNvSpPr>
          <p:nvPr>
            <p:ph type="sldNum" sz="quarter" idx="12"/>
          </p:nvPr>
        </p:nvSpPr>
        <p:spPr/>
        <p:txBody>
          <a:bodyPr/>
          <a:lstStyle/>
          <a:p>
            <a:fld id="{787E4423-A739-4B08-93DE-0333B25C6599}" type="slidenum">
              <a:rPr lang="it-IT" smtClean="0"/>
              <a:t>‹N›</a:t>
            </a:fld>
            <a:endParaRPr lang="it-IT"/>
          </a:p>
        </p:txBody>
      </p:sp>
    </p:spTree>
    <p:extLst>
      <p:ext uri="{BB962C8B-B14F-4D97-AF65-F5344CB8AC3E}">
        <p14:creationId xmlns:p14="http://schemas.microsoft.com/office/powerpoint/2010/main" val="349543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7007A96-9CDD-2C69-09F0-29000B228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BA72AC4-AB6D-3BCC-4800-A7C4814FB9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ED0099-405F-2F54-C08D-07A1A1DF2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2377E-18F0-4397-BE47-A44F9820659B}" type="datetimeFigureOut">
              <a:rPr lang="it-IT" smtClean="0"/>
              <a:t>12/11/2023</a:t>
            </a:fld>
            <a:endParaRPr lang="it-IT"/>
          </a:p>
        </p:txBody>
      </p:sp>
      <p:sp>
        <p:nvSpPr>
          <p:cNvPr id="5" name="Segnaposto piè di pagina 4">
            <a:extLst>
              <a:ext uri="{FF2B5EF4-FFF2-40B4-BE49-F238E27FC236}">
                <a16:creationId xmlns:a16="http://schemas.microsoft.com/office/drawing/2014/main" id="{45DCB227-EDD5-8C4D-E9BD-4A95C4B03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3A717CE-8C68-1B86-C88C-44EB408CA4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E4423-A739-4B08-93DE-0333B25C6599}" type="slidenum">
              <a:rPr lang="it-IT" smtClean="0"/>
              <a:t>‹N›</a:t>
            </a:fld>
            <a:endParaRPr lang="it-IT"/>
          </a:p>
        </p:txBody>
      </p:sp>
    </p:spTree>
    <p:extLst>
      <p:ext uri="{BB962C8B-B14F-4D97-AF65-F5344CB8AC3E}">
        <p14:creationId xmlns:p14="http://schemas.microsoft.com/office/powerpoint/2010/main" val="2885141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6E1893-967C-4AF6-915F-D2110BF4B374}" type="datetimeFigureOut">
              <a:rPr lang="it-IT" smtClean="0"/>
              <a:t>11/11/2023</a:t>
            </a:fld>
            <a:endParaRPr lang="it-IT"/>
          </a:p>
        </p:txBody>
      </p:sp>
      <p:sp>
        <p:nvSpPr>
          <p:cNvPr id="5" name="Segnaposto piè di pa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8E9F7A-6B40-4129-8CD9-7EBD0F06BB49}" type="slidenum">
              <a:rPr lang="it-IT" smtClean="0"/>
              <a:t>‹N›</a:t>
            </a:fld>
            <a:endParaRPr lang="it-IT"/>
          </a:p>
        </p:txBody>
      </p:sp>
    </p:spTree>
    <p:extLst>
      <p:ext uri="{BB962C8B-B14F-4D97-AF65-F5344CB8AC3E}">
        <p14:creationId xmlns:p14="http://schemas.microsoft.com/office/powerpoint/2010/main" val="1773849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hyperlink" Target="http://www.spirxpert.com/refvalues2.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2.bin"/><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CB46AC-5285-CF54-C808-DE12933584BC}"/>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E94AED33-EB43-91C8-284C-3F9FAAACE8B9}"/>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42960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ChangeArrowheads="1"/>
          </p:cNvSpPr>
          <p:nvPr/>
        </p:nvSpPr>
        <p:spPr bwMode="auto">
          <a:xfrm>
            <a:off x="1968500" y="1298575"/>
            <a:ext cx="1981200" cy="9144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a:solidFill>
                  <a:prstClr val="black"/>
                </a:solidFill>
                <a:latin typeface="Georgia" panose="02040502050405020303" pitchFamily="18" charset="0"/>
              </a:rPr>
              <a:t>Apparecchiatura:</a:t>
            </a:r>
          </a:p>
          <a:p>
            <a:pPr algn="ct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PRESTAZIONI</a:t>
            </a:r>
            <a:endParaRPr lang="it-IT" altLang="it-IT" sz="1800">
              <a:solidFill>
                <a:prstClr val="black"/>
              </a:solidFill>
              <a:latin typeface="Georgia" panose="02040502050405020303" pitchFamily="18" charset="0"/>
            </a:endParaRPr>
          </a:p>
        </p:txBody>
      </p:sp>
      <p:sp>
        <p:nvSpPr>
          <p:cNvPr id="20482" name="AutoShape 3"/>
          <p:cNvSpPr>
            <a:spLocks noChangeArrowheads="1"/>
          </p:cNvSpPr>
          <p:nvPr/>
        </p:nvSpPr>
        <p:spPr bwMode="auto">
          <a:xfrm>
            <a:off x="4876800" y="1298575"/>
            <a:ext cx="1981200" cy="9144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a:solidFill>
                  <a:prstClr val="black"/>
                </a:solidFill>
                <a:latin typeface="Georgia" panose="02040502050405020303" pitchFamily="18" charset="0"/>
              </a:rPr>
              <a:t>Apparecchiatura:</a:t>
            </a:r>
          </a:p>
          <a:p>
            <a:pPr algn="ct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VALIDAZIONE</a:t>
            </a:r>
            <a:endParaRPr lang="it-IT" altLang="it-IT" sz="1800">
              <a:solidFill>
                <a:prstClr val="black"/>
              </a:solidFill>
              <a:latin typeface="Georgia" panose="02040502050405020303" pitchFamily="18" charset="0"/>
            </a:endParaRPr>
          </a:p>
        </p:txBody>
      </p:sp>
      <p:sp>
        <p:nvSpPr>
          <p:cNvPr id="20483" name="AutoShape 4"/>
          <p:cNvSpPr>
            <a:spLocks noChangeArrowheads="1"/>
          </p:cNvSpPr>
          <p:nvPr/>
        </p:nvSpPr>
        <p:spPr bwMode="auto">
          <a:xfrm>
            <a:off x="7924800" y="1449388"/>
            <a:ext cx="1981200" cy="9144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a:solidFill>
                  <a:prstClr val="black"/>
                </a:solidFill>
                <a:latin typeface="Georgia" panose="02040502050405020303" pitchFamily="18" charset="0"/>
              </a:rPr>
              <a:t>Apparecchiatura:</a:t>
            </a:r>
          </a:p>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CONTROLLO </a:t>
            </a:r>
          </a:p>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DI QUALITA’</a:t>
            </a:r>
            <a:endParaRPr lang="it-IT" altLang="it-IT" sz="1800">
              <a:solidFill>
                <a:prstClr val="black"/>
              </a:solidFill>
              <a:latin typeface="Georgia" panose="02040502050405020303" pitchFamily="18" charset="0"/>
            </a:endParaRPr>
          </a:p>
        </p:txBody>
      </p:sp>
      <p:sp>
        <p:nvSpPr>
          <p:cNvPr id="20484" name="AutoShape 5"/>
          <p:cNvSpPr>
            <a:spLocks noChangeArrowheads="1"/>
          </p:cNvSpPr>
          <p:nvPr/>
        </p:nvSpPr>
        <p:spPr bwMode="auto">
          <a:xfrm>
            <a:off x="4197350" y="1654175"/>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85" name="AutoShape 6"/>
          <p:cNvSpPr>
            <a:spLocks noChangeArrowheads="1"/>
          </p:cNvSpPr>
          <p:nvPr/>
        </p:nvSpPr>
        <p:spPr bwMode="auto">
          <a:xfrm>
            <a:off x="7267575" y="1752600"/>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86" name="AutoShape 7"/>
          <p:cNvSpPr>
            <a:spLocks noChangeArrowheads="1"/>
          </p:cNvSpPr>
          <p:nvPr/>
        </p:nvSpPr>
        <p:spPr bwMode="auto">
          <a:xfrm rot="5400000">
            <a:off x="8686800" y="2579688"/>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13320" name="AutoShape 8">
            <a:extLst>
              <a:ext uri="{FF2B5EF4-FFF2-40B4-BE49-F238E27FC236}">
                <a16:creationId xmlns:a16="http://schemas.microsoft.com/office/drawing/2014/main" id="{105B1C3A-E596-A149-9682-4E0C5A792AEA}"/>
              </a:ext>
            </a:extLst>
          </p:cNvPr>
          <p:cNvSpPr>
            <a:spLocks noChangeArrowheads="1"/>
          </p:cNvSpPr>
          <p:nvPr/>
        </p:nvSpPr>
        <p:spPr bwMode="auto">
          <a:xfrm>
            <a:off x="7772400" y="3027363"/>
            <a:ext cx="2324100" cy="1079500"/>
          </a:xfrm>
          <a:prstGeom prst="flowChartProcess">
            <a:avLst/>
          </a:prstGeom>
          <a:solidFill>
            <a:schemeClr val="tx2">
              <a:lumMod val="40000"/>
              <a:lumOff val="60000"/>
            </a:schemeClr>
          </a:solidFill>
          <a:ln w="9525">
            <a:solidFill>
              <a:schemeClr val="bg1"/>
            </a:solidFill>
            <a:miter lim="800000"/>
            <a:headEnd/>
            <a:tailEnd/>
          </a:ln>
        </p:spPr>
        <p:txBody>
          <a:bodyPr wrap="none" anchor="ctr"/>
          <a:lstStyle/>
          <a:p>
            <a:pPr algn="ctr" defTabSz="457200" eaLnBrk="0" hangingPunct="0">
              <a:defRPr/>
            </a:pPr>
            <a:r>
              <a:rPr lang="it-IT" sz="2000" dirty="0">
                <a:solidFill>
                  <a:prstClr val="black"/>
                </a:solidFill>
                <a:latin typeface="Georgia" pitchFamily="18" charset="0"/>
              </a:rPr>
              <a:t>Operatore/Paziente:</a:t>
            </a:r>
          </a:p>
          <a:p>
            <a:pPr algn="ctr" defTabSz="457200" eaLnBrk="0" hangingPunct="0">
              <a:defRPr/>
            </a:pPr>
            <a:endParaRPr lang="it-IT" sz="2000" dirty="0">
              <a:solidFill>
                <a:prstClr val="black"/>
              </a:solidFill>
              <a:latin typeface="Georgia" pitchFamily="18" charset="0"/>
            </a:endParaRPr>
          </a:p>
          <a:p>
            <a:pPr algn="ctr" defTabSz="457200" eaLnBrk="0" hangingPunct="0">
              <a:defRPr/>
            </a:pPr>
            <a:r>
              <a:rPr lang="it-IT" b="1" dirty="0">
                <a:solidFill>
                  <a:prstClr val="black"/>
                </a:solidFill>
                <a:latin typeface="Georgia" pitchFamily="18" charset="0"/>
              </a:rPr>
              <a:t>MANOVRE</a:t>
            </a:r>
            <a:endParaRPr lang="it-IT" sz="2000" dirty="0">
              <a:solidFill>
                <a:prstClr val="black"/>
              </a:solidFill>
              <a:latin typeface="Georgia" pitchFamily="18" charset="0"/>
            </a:endParaRPr>
          </a:p>
        </p:txBody>
      </p:sp>
      <p:sp>
        <p:nvSpPr>
          <p:cNvPr id="20488" name="AutoShape 9"/>
          <p:cNvSpPr>
            <a:spLocks noChangeArrowheads="1"/>
          </p:cNvSpPr>
          <p:nvPr/>
        </p:nvSpPr>
        <p:spPr bwMode="auto">
          <a:xfrm>
            <a:off x="4724400" y="3040063"/>
            <a:ext cx="2133600" cy="1066800"/>
          </a:xfrm>
          <a:prstGeom prst="flowChartProcess">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2000" dirty="0">
                <a:solidFill>
                  <a:prstClr val="black"/>
                </a:solidFill>
                <a:latin typeface="Georgia" panose="02040502050405020303" pitchFamily="18" charset="0"/>
              </a:rPr>
              <a:t>Operatore:</a:t>
            </a:r>
          </a:p>
          <a:p>
            <a:pPr algn="ctr" defTabSz="457200" eaLnBrk="0" fontAlgn="base" hangingPunct="0">
              <a:spcBef>
                <a:spcPct val="0"/>
              </a:spcBef>
              <a:spcAft>
                <a:spcPct val="0"/>
              </a:spcAft>
              <a:buNone/>
            </a:pPr>
            <a:r>
              <a:rPr lang="it-IT" altLang="it-IT" sz="2000" b="1" dirty="0">
                <a:solidFill>
                  <a:prstClr val="black"/>
                </a:solidFill>
                <a:latin typeface="Georgia" panose="02040502050405020303" pitchFamily="18" charset="0"/>
              </a:rPr>
              <a:t>PROCEDURE </a:t>
            </a:r>
          </a:p>
          <a:p>
            <a:pPr algn="ctr" defTabSz="457200" eaLnBrk="0" fontAlgn="base" hangingPunct="0">
              <a:spcBef>
                <a:spcPct val="0"/>
              </a:spcBef>
              <a:spcAft>
                <a:spcPct val="0"/>
              </a:spcAft>
              <a:buNone/>
            </a:pPr>
            <a:r>
              <a:rPr lang="it-IT" altLang="it-IT" sz="2000" b="1" dirty="0">
                <a:solidFill>
                  <a:prstClr val="black"/>
                </a:solidFill>
                <a:latin typeface="Georgia" panose="02040502050405020303" pitchFamily="18" charset="0"/>
              </a:rPr>
              <a:t>DI MISURA</a:t>
            </a:r>
            <a:endParaRPr lang="it-IT" altLang="it-IT" sz="2000" dirty="0">
              <a:solidFill>
                <a:prstClr val="black"/>
              </a:solidFill>
              <a:latin typeface="Georgia" panose="02040502050405020303" pitchFamily="18" charset="0"/>
            </a:endParaRPr>
          </a:p>
        </p:txBody>
      </p:sp>
      <p:sp>
        <p:nvSpPr>
          <p:cNvPr id="20489" name="AutoShape 10"/>
          <p:cNvSpPr>
            <a:spLocks noChangeArrowheads="1"/>
          </p:cNvSpPr>
          <p:nvPr/>
        </p:nvSpPr>
        <p:spPr bwMode="auto">
          <a:xfrm rot="-10790530">
            <a:off x="7094538" y="3409950"/>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0" name="AutoShape 11"/>
          <p:cNvSpPr>
            <a:spLocks noChangeArrowheads="1"/>
          </p:cNvSpPr>
          <p:nvPr/>
        </p:nvSpPr>
        <p:spPr bwMode="auto">
          <a:xfrm>
            <a:off x="1865314" y="4648200"/>
            <a:ext cx="2409825" cy="457200"/>
          </a:xfrm>
          <a:prstGeom prst="flowChartProcess">
            <a:avLst/>
          </a:prstGeom>
          <a:solidFill>
            <a:schemeClr val="accent6">
              <a:lumMod val="60000"/>
              <a:lumOff val="4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RIPRODUCIBILITA’</a:t>
            </a:r>
          </a:p>
        </p:txBody>
      </p:sp>
      <p:sp>
        <p:nvSpPr>
          <p:cNvPr id="20491" name="AutoShape 12"/>
          <p:cNvSpPr>
            <a:spLocks noChangeArrowheads="1"/>
          </p:cNvSpPr>
          <p:nvPr/>
        </p:nvSpPr>
        <p:spPr bwMode="auto">
          <a:xfrm>
            <a:off x="1927225" y="3246438"/>
            <a:ext cx="2286000" cy="457200"/>
          </a:xfrm>
          <a:prstGeom prst="flowChartProcess">
            <a:avLst/>
          </a:prstGeom>
          <a:solidFill>
            <a:schemeClr val="accent6">
              <a:lumMod val="60000"/>
              <a:lumOff val="4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ACCETTABILITA’</a:t>
            </a:r>
          </a:p>
        </p:txBody>
      </p:sp>
      <p:sp>
        <p:nvSpPr>
          <p:cNvPr id="20492" name="AutoShape 13"/>
          <p:cNvSpPr>
            <a:spLocks noChangeArrowheads="1"/>
          </p:cNvSpPr>
          <p:nvPr/>
        </p:nvSpPr>
        <p:spPr bwMode="auto">
          <a:xfrm rot="5400000">
            <a:off x="2903538" y="4170363"/>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3" name="AutoShape 14"/>
          <p:cNvSpPr>
            <a:spLocks noChangeArrowheads="1"/>
          </p:cNvSpPr>
          <p:nvPr/>
        </p:nvSpPr>
        <p:spPr bwMode="auto">
          <a:xfrm rot="-10790530">
            <a:off x="4246563" y="3360738"/>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4" name="AutoShape 15"/>
          <p:cNvSpPr>
            <a:spLocks noChangeArrowheads="1"/>
          </p:cNvSpPr>
          <p:nvPr/>
        </p:nvSpPr>
        <p:spPr bwMode="auto">
          <a:xfrm rot="5400000">
            <a:off x="3017838" y="5249863"/>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5" name="AutoShape 16"/>
          <p:cNvSpPr>
            <a:spLocks noChangeArrowheads="1"/>
          </p:cNvSpPr>
          <p:nvPr/>
        </p:nvSpPr>
        <p:spPr bwMode="auto">
          <a:xfrm>
            <a:off x="1646238" y="5608638"/>
            <a:ext cx="3429000" cy="990600"/>
          </a:xfrm>
          <a:prstGeom prst="flowChartProcess">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VALORI DI RIFERIMENTO</a:t>
            </a:r>
          </a:p>
          <a:p>
            <a:pPr algn="ctr" defTabSz="457200" eaLnBrk="0" fontAlgn="base" hangingPunct="0">
              <a:spcBef>
                <a:spcPct val="0"/>
              </a:spcBef>
              <a:spcAft>
                <a:spcPct val="0"/>
              </a:spcAft>
              <a:buNone/>
            </a:pPr>
            <a:endParaRPr lang="it-IT" altLang="it-IT" sz="1800" b="1" dirty="0">
              <a:solidFill>
                <a:prstClr val="black"/>
              </a:solidFill>
              <a:latin typeface="Georgia" panose="02040502050405020303" pitchFamily="18" charset="0"/>
            </a:endParaRPr>
          </a:p>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INTERPRETAZIONE</a:t>
            </a:r>
          </a:p>
        </p:txBody>
      </p:sp>
      <p:sp>
        <p:nvSpPr>
          <p:cNvPr id="20496" name="AutoShape 17"/>
          <p:cNvSpPr>
            <a:spLocks noChangeArrowheads="1"/>
          </p:cNvSpPr>
          <p:nvPr/>
        </p:nvSpPr>
        <p:spPr bwMode="auto">
          <a:xfrm>
            <a:off x="6629400" y="5600700"/>
            <a:ext cx="3048000" cy="990600"/>
          </a:xfrm>
          <a:prstGeom prst="flowChartProcess">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CONCLUSIONI</a:t>
            </a:r>
          </a:p>
        </p:txBody>
      </p:sp>
      <p:sp>
        <p:nvSpPr>
          <p:cNvPr id="20497" name="AutoShape 18"/>
          <p:cNvSpPr>
            <a:spLocks noChangeArrowheads="1"/>
          </p:cNvSpPr>
          <p:nvPr/>
        </p:nvSpPr>
        <p:spPr bwMode="auto">
          <a:xfrm>
            <a:off x="5673725" y="5989638"/>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 name="Rettangolo 1">
            <a:extLst>
              <a:ext uri="{FF2B5EF4-FFF2-40B4-BE49-F238E27FC236}">
                <a16:creationId xmlns:a16="http://schemas.microsoft.com/office/drawing/2014/main" id="{6174A053-623F-4417-A2A6-F424214C0F39}"/>
              </a:ext>
            </a:extLst>
          </p:cNvPr>
          <p:cNvSpPr/>
          <p:nvPr/>
        </p:nvSpPr>
        <p:spPr>
          <a:xfrm>
            <a:off x="1646239" y="2609386"/>
            <a:ext cx="8680449" cy="27992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a:endParaRPr>
          </a:p>
        </p:txBody>
      </p:sp>
      <p:pic>
        <p:nvPicPr>
          <p:cNvPr id="21" name="Immagine 20">
            <a:extLst>
              <a:ext uri="{FF2B5EF4-FFF2-40B4-BE49-F238E27FC236}">
                <a16:creationId xmlns:a16="http://schemas.microsoft.com/office/drawing/2014/main" id="{6C8B28D0-9E5D-4EC0-9AD8-7127416FE039}"/>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6137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67002" y="1196426"/>
            <a:ext cx="6898427" cy="715581"/>
          </a:xfrm>
          <a:prstGeom prst="rect">
            <a:avLst/>
          </a:prstGeom>
          <a:solidFill>
            <a:schemeClr val="accent5">
              <a:lumMod val="50000"/>
            </a:schemeClr>
          </a:solidFill>
        </p:spPr>
        <p:txBody>
          <a:bodyPr wrap="none" rtlCol="0">
            <a:spAutoFit/>
          </a:bodyPr>
          <a:lstStyle/>
          <a:p>
            <a:r>
              <a:rPr lang="it-IT" sz="4050" b="1" dirty="0">
                <a:solidFill>
                  <a:prstClr val="white"/>
                </a:solidFill>
                <a:latin typeface="Calibri" panose="020F0502020204030204"/>
              </a:rPr>
              <a:t>PREPARAZIONE DEL SOGGETTO</a:t>
            </a:r>
          </a:p>
        </p:txBody>
      </p:sp>
      <p:sp>
        <p:nvSpPr>
          <p:cNvPr id="4" name="CasellaDiTesto 3"/>
          <p:cNvSpPr txBox="1"/>
          <p:nvPr/>
        </p:nvSpPr>
        <p:spPr>
          <a:xfrm>
            <a:off x="3837007" y="2296678"/>
            <a:ext cx="5266057" cy="2954655"/>
          </a:xfrm>
          <a:prstGeom prst="rect">
            <a:avLst/>
          </a:prstGeom>
          <a:solidFill>
            <a:schemeClr val="accent5">
              <a:lumMod val="50000"/>
            </a:schemeClr>
          </a:solidFill>
        </p:spPr>
        <p:txBody>
          <a:bodyPr wrap="none" rtlCol="0">
            <a:spAutoFit/>
          </a:bodyPr>
          <a:lstStyle/>
          <a:p>
            <a:r>
              <a:rPr lang="it-IT" sz="4050" b="1" dirty="0">
                <a:solidFill>
                  <a:prstClr val="white"/>
                </a:solidFill>
                <a:latin typeface="Calibri" panose="020F0502020204030204"/>
              </a:rPr>
              <a:t>DATI ANTROPOMETRICI</a:t>
            </a:r>
          </a:p>
          <a:p>
            <a:endParaRPr lang="it-IT" sz="1350" dirty="0">
              <a:solidFill>
                <a:prstClr val="white"/>
              </a:solidFill>
              <a:latin typeface="Calibri" panose="020F0502020204030204"/>
            </a:endParaRPr>
          </a:p>
          <a:p>
            <a:pPr marL="514350" indent="-514350">
              <a:buFont typeface="Wingdings" panose="05000000000000000000" pitchFamily="2" charset="2"/>
              <a:buChar char="Ø"/>
            </a:pPr>
            <a:r>
              <a:rPr lang="it-IT" sz="3300" b="1" dirty="0">
                <a:solidFill>
                  <a:prstClr val="white"/>
                </a:solidFill>
                <a:latin typeface="Calibri" panose="020F0502020204030204"/>
              </a:rPr>
              <a:t>ALTEZZA</a:t>
            </a:r>
          </a:p>
          <a:p>
            <a:pPr marL="514350" indent="-514350">
              <a:buFont typeface="Wingdings" panose="05000000000000000000" pitchFamily="2" charset="2"/>
              <a:buChar char="Ø"/>
            </a:pPr>
            <a:r>
              <a:rPr lang="it-IT" sz="3300" b="1" dirty="0">
                <a:solidFill>
                  <a:prstClr val="white"/>
                </a:solidFill>
                <a:latin typeface="Calibri" panose="020F0502020204030204"/>
              </a:rPr>
              <a:t>PESO</a:t>
            </a:r>
          </a:p>
          <a:p>
            <a:pPr marL="514350" indent="-514350">
              <a:buFont typeface="Wingdings" panose="05000000000000000000" pitchFamily="2" charset="2"/>
              <a:buChar char="Ø"/>
            </a:pPr>
            <a:r>
              <a:rPr lang="it-IT" sz="3300" b="1" dirty="0">
                <a:solidFill>
                  <a:prstClr val="white"/>
                </a:solidFill>
                <a:latin typeface="Calibri" panose="020F0502020204030204"/>
              </a:rPr>
              <a:t>SESSO</a:t>
            </a:r>
          </a:p>
          <a:p>
            <a:pPr marL="514350" indent="-514350">
              <a:buFont typeface="Wingdings" panose="05000000000000000000" pitchFamily="2" charset="2"/>
              <a:buChar char="Ø"/>
            </a:pPr>
            <a:r>
              <a:rPr lang="it-IT" sz="3300" b="1" dirty="0">
                <a:solidFill>
                  <a:prstClr val="white"/>
                </a:solidFill>
                <a:latin typeface="Calibri" panose="020F0502020204030204"/>
              </a:rPr>
              <a:t>RAZZA</a:t>
            </a:r>
          </a:p>
        </p:txBody>
      </p:sp>
    </p:spTree>
    <p:extLst>
      <p:ext uri="{BB962C8B-B14F-4D97-AF65-F5344CB8AC3E}">
        <p14:creationId xmlns:p14="http://schemas.microsoft.com/office/powerpoint/2010/main" val="366376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98387" y="284916"/>
            <a:ext cx="1995226" cy="715581"/>
          </a:xfrm>
          <a:prstGeom prst="rect">
            <a:avLst/>
          </a:prstGeom>
          <a:solidFill>
            <a:schemeClr val="accent5">
              <a:lumMod val="50000"/>
            </a:schemeClr>
          </a:solidFill>
        </p:spPr>
        <p:txBody>
          <a:bodyPr wrap="none">
            <a:spAutoFit/>
          </a:bodyPr>
          <a:lstStyle/>
          <a:p>
            <a:r>
              <a:rPr lang="it-IT" sz="4050" b="1" dirty="0">
                <a:solidFill>
                  <a:prstClr val="white"/>
                </a:solidFill>
                <a:latin typeface="Calibri" panose="020F0502020204030204"/>
              </a:rPr>
              <a:t>ALTEZZA</a:t>
            </a:r>
          </a:p>
        </p:txBody>
      </p:sp>
      <p:sp>
        <p:nvSpPr>
          <p:cNvPr id="3" name="CasellaDiTesto 2"/>
          <p:cNvSpPr txBox="1"/>
          <p:nvPr/>
        </p:nvSpPr>
        <p:spPr>
          <a:xfrm>
            <a:off x="1952553" y="1270454"/>
            <a:ext cx="6153479" cy="461665"/>
          </a:xfrm>
          <a:prstGeom prst="rect">
            <a:avLst/>
          </a:prstGeom>
          <a:solidFill>
            <a:schemeClr val="accent5">
              <a:lumMod val="50000"/>
            </a:schemeClr>
          </a:solidFill>
        </p:spPr>
        <p:txBody>
          <a:bodyPr wrap="none" rtlCol="0">
            <a:spAutoFit/>
          </a:bodyPr>
          <a:lstStyle/>
          <a:p>
            <a:r>
              <a:rPr lang="it-IT" sz="2400" b="1" dirty="0">
                <a:solidFill>
                  <a:prstClr val="white"/>
                </a:solidFill>
                <a:latin typeface="Calibri" panose="020F0502020204030204"/>
              </a:rPr>
              <a:t>DOVREBBE ESSERE MISURATA AD OGNI ESAME</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422" y="506443"/>
            <a:ext cx="2085738" cy="2310567"/>
          </a:xfrm>
          <a:prstGeom prst="rect">
            <a:avLst/>
          </a:prstGeom>
        </p:spPr>
      </p:pic>
      <p:sp>
        <p:nvSpPr>
          <p:cNvPr id="7" name="CasellaDiTesto 6"/>
          <p:cNvSpPr txBox="1"/>
          <p:nvPr/>
        </p:nvSpPr>
        <p:spPr>
          <a:xfrm>
            <a:off x="1952552" y="2533539"/>
            <a:ext cx="8485632" cy="2308324"/>
          </a:xfrm>
          <a:prstGeom prst="rect">
            <a:avLst/>
          </a:prstGeom>
          <a:solidFill>
            <a:schemeClr val="accent5">
              <a:lumMod val="50000"/>
            </a:schemeClr>
          </a:solidFill>
        </p:spPr>
        <p:txBody>
          <a:bodyPr wrap="square" rtlCol="0">
            <a:spAutoFit/>
          </a:bodyPr>
          <a:lstStyle/>
          <a:p>
            <a:r>
              <a:rPr lang="it-IT" sz="2400" b="1" dirty="0">
                <a:solidFill>
                  <a:prstClr val="white"/>
                </a:solidFill>
                <a:latin typeface="Calibri" panose="020F0502020204030204"/>
              </a:rPr>
              <a:t>Soggetto senza scarpe</a:t>
            </a:r>
          </a:p>
          <a:p>
            <a:r>
              <a:rPr lang="it-IT" sz="2400" b="1" dirty="0">
                <a:solidFill>
                  <a:prstClr val="white"/>
                </a:solidFill>
                <a:latin typeface="Calibri" panose="020F0502020204030204"/>
              </a:rPr>
              <a:t>Posizione eretta: spalle dritte e piedi uniti</a:t>
            </a:r>
          </a:p>
          <a:p>
            <a:r>
              <a:rPr lang="it-IT" sz="2400" b="1" dirty="0">
                <a:solidFill>
                  <a:prstClr val="white"/>
                </a:solidFill>
                <a:latin typeface="Calibri" panose="020F0502020204030204"/>
              </a:rPr>
              <a:t>Sguardo orizzontale</a:t>
            </a:r>
          </a:p>
          <a:p>
            <a:endParaRPr lang="it-IT" sz="2400" b="1" dirty="0">
              <a:solidFill>
                <a:prstClr val="white"/>
              </a:solidFill>
              <a:latin typeface="Calibri" panose="020F0502020204030204"/>
            </a:endParaRPr>
          </a:p>
          <a:p>
            <a:r>
              <a:rPr lang="it-IT" sz="2400" b="1" dirty="0">
                <a:solidFill>
                  <a:prstClr val="white"/>
                </a:solidFill>
                <a:latin typeface="Calibri" panose="020F0502020204030204"/>
              </a:rPr>
              <a:t>In caso di impossibilità a mantenere la stazione eretta:</a:t>
            </a:r>
          </a:p>
          <a:p>
            <a:r>
              <a:rPr lang="it-IT" sz="2400" b="1" dirty="0">
                <a:solidFill>
                  <a:prstClr val="white"/>
                </a:solidFill>
                <a:latin typeface="Calibri" panose="020F0502020204030204"/>
              </a:rPr>
              <a:t>apertura alare = distanza fra l’apice del medio delle due braccia</a:t>
            </a:r>
          </a:p>
        </p:txBody>
      </p:sp>
      <p:sp>
        <p:nvSpPr>
          <p:cNvPr id="9" name="CasellaDiTesto 8"/>
          <p:cNvSpPr txBox="1"/>
          <p:nvPr/>
        </p:nvSpPr>
        <p:spPr>
          <a:xfrm>
            <a:off x="1938529" y="5926755"/>
            <a:ext cx="8359193" cy="646331"/>
          </a:xfrm>
          <a:prstGeom prst="rect">
            <a:avLst/>
          </a:prstGeom>
          <a:solidFill>
            <a:schemeClr val="accent5">
              <a:lumMod val="50000"/>
            </a:schemeClr>
          </a:solidFill>
        </p:spPr>
        <p:txBody>
          <a:bodyPr wrap="square" rtlCol="0">
            <a:spAutoFit/>
          </a:bodyPr>
          <a:lstStyle/>
          <a:p>
            <a:pPr algn="ctr"/>
            <a:r>
              <a:rPr lang="it-IT" b="1" i="1" dirty="0">
                <a:solidFill>
                  <a:srgbClr val="FFFF00"/>
                </a:solidFill>
                <a:latin typeface="Calibri" panose="020F0502020204030204"/>
              </a:rPr>
              <a:t>UN ERRORE DI 1 CM PUO’ DETERMINARE UNA VARIAZIONE DEI VOLUMI MISURATI DELL’1%(adulti) e 2% (bambino)</a:t>
            </a:r>
          </a:p>
        </p:txBody>
      </p:sp>
    </p:spTree>
    <p:extLst>
      <p:ext uri="{BB962C8B-B14F-4D97-AF65-F5344CB8AC3E}">
        <p14:creationId xmlns:p14="http://schemas.microsoft.com/office/powerpoint/2010/main" val="207573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1" descr="Senza nome.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974850"/>
            <a:ext cx="27860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metto 3 2">
            <a:extLst>
              <a:ext uri="{FF2B5EF4-FFF2-40B4-BE49-F238E27FC236}">
                <a16:creationId xmlns:a16="http://schemas.microsoft.com/office/drawing/2014/main" id="{8612CA00-DFC6-7E4E-B93F-18B8E284E2FC}"/>
              </a:ext>
            </a:extLst>
          </p:cNvPr>
          <p:cNvSpPr/>
          <p:nvPr/>
        </p:nvSpPr>
        <p:spPr>
          <a:xfrm>
            <a:off x="5330826" y="1809750"/>
            <a:ext cx="2447925" cy="1828800"/>
          </a:xfrm>
          <a:prstGeom prst="wedgeEllipseCallout">
            <a:avLst>
              <a:gd name="adj1" fmla="val -105682"/>
              <a:gd name="adj2" fmla="val -9999"/>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r>
              <a:rPr lang="it-IT" b="1" i="1" dirty="0">
                <a:solidFill>
                  <a:prstClr val="black">
                    <a:lumMod val="85000"/>
                    <a:lumOff val="15000"/>
                  </a:prstClr>
                </a:solidFill>
                <a:latin typeface="Berlin Sans FB" pitchFamily="34" charset="0"/>
              </a:rPr>
              <a:t>Allora, dove devo andare per farmi misurare peso e altezza?</a:t>
            </a:r>
          </a:p>
        </p:txBody>
      </p:sp>
      <p:sp>
        <p:nvSpPr>
          <p:cNvPr id="25603" name="CasellaDiTesto 5"/>
          <p:cNvSpPr txBox="1">
            <a:spLocks noChangeArrowheads="1"/>
          </p:cNvSpPr>
          <p:nvPr/>
        </p:nvSpPr>
        <p:spPr bwMode="auto">
          <a:xfrm>
            <a:off x="6907214" y="4454526"/>
            <a:ext cx="33334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I pazienti devono essere </a:t>
            </a:r>
          </a:p>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misurati al “netto”</a:t>
            </a:r>
          </a:p>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 ( scarpe, tacchi, tec,)</a:t>
            </a:r>
          </a:p>
        </p:txBody>
      </p:sp>
      <p:pic>
        <p:nvPicPr>
          <p:cNvPr id="6" name="Immagine 5">
            <a:extLst>
              <a:ext uri="{FF2B5EF4-FFF2-40B4-BE49-F238E27FC236}">
                <a16:creationId xmlns:a16="http://schemas.microsoft.com/office/drawing/2014/main" id="{E27B3B50-0677-4B81-A3EC-B2F673B77498}"/>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18471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magine 1" descr="Io_donna_045_1_52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956" y="867569"/>
            <a:ext cx="4605337"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CasellaDiTesto 2"/>
          <p:cNvSpPr txBox="1">
            <a:spLocks noChangeArrowheads="1"/>
          </p:cNvSpPr>
          <p:nvPr/>
        </p:nvSpPr>
        <p:spPr bwMode="auto">
          <a:xfrm>
            <a:off x="6716713" y="1212194"/>
            <a:ext cx="3695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Va vinta la resistenza  che</a:t>
            </a:r>
          </a:p>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i pazienti hanno a salire </a:t>
            </a:r>
          </a:p>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sulla bilancia cercando</a:t>
            </a:r>
          </a:p>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di raccontarci il peso e la </a:t>
            </a:r>
          </a:p>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Statura di</a:t>
            </a:r>
          </a:p>
          <a:p>
            <a:pPr defTabSz="457200" eaLnBrk="0" fontAlgn="base" hangingPunct="0">
              <a:spcBef>
                <a:spcPct val="0"/>
              </a:spcBef>
              <a:spcAft>
                <a:spcPct val="0"/>
              </a:spcAft>
              <a:buNone/>
            </a:pPr>
            <a:r>
              <a:rPr lang="it-IT" altLang="it-IT" sz="2400" b="1" dirty="0">
                <a:solidFill>
                  <a:prstClr val="black"/>
                </a:solidFill>
                <a:latin typeface="Calibri" panose="020F0502020204030204" pitchFamily="34" charset="0"/>
              </a:rPr>
              <a:t>     “un bel giorno che fu” … </a:t>
            </a:r>
          </a:p>
        </p:txBody>
      </p:sp>
      <p:pic>
        <p:nvPicPr>
          <p:cNvPr id="4" name="Picture 2" descr="http://www.farmaciamamone.it/sites/farmaciamamone.it/files/aging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3846240"/>
            <a:ext cx="33337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A1F05893-F5FE-40A4-AE4E-8E74A6C16020}"/>
              </a:ext>
            </a:extLst>
          </p:cNvPr>
          <p:cNvPicPr>
            <a:picLocks noChangeAspect="1"/>
          </p:cNvPicPr>
          <p:nvPr/>
        </p:nvPicPr>
        <p:blipFill>
          <a:blip r:embed="rId4">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49309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79639" y="969205"/>
            <a:ext cx="3401395" cy="2340365"/>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3" name="object 3"/>
          <p:cNvSpPr txBox="1"/>
          <p:nvPr/>
        </p:nvSpPr>
        <p:spPr>
          <a:xfrm>
            <a:off x="1617518" y="1588295"/>
            <a:ext cx="5462120" cy="797013"/>
          </a:xfrm>
          <a:prstGeom prst="rect">
            <a:avLst/>
          </a:prstGeom>
          <a:ln>
            <a:solidFill>
              <a:schemeClr val="accent1"/>
            </a:solidFill>
          </a:ln>
        </p:spPr>
        <p:txBody>
          <a:bodyPr vert="horz" wrap="square" lIns="0" tIns="9525" rIns="0" bIns="0" rtlCol="0">
            <a:spAutoFit/>
          </a:bodyPr>
          <a:lstStyle/>
          <a:p>
            <a:pPr marL="9525" marR="488633">
              <a:lnSpc>
                <a:spcPct val="150000"/>
              </a:lnSpc>
              <a:spcBef>
                <a:spcPts val="75"/>
              </a:spcBef>
            </a:pPr>
            <a:r>
              <a:rPr b="1" spc="-4" dirty="0">
                <a:solidFill>
                  <a:srgbClr val="001F5F"/>
                </a:solidFill>
                <a:latin typeface="Tahoma"/>
                <a:cs typeface="Tahoma"/>
              </a:rPr>
              <a:t>Bambini </a:t>
            </a:r>
            <a:r>
              <a:rPr b="1" dirty="0">
                <a:solidFill>
                  <a:srgbClr val="001F5F"/>
                </a:solidFill>
                <a:latin typeface="Tahoma"/>
                <a:cs typeface="Tahoma"/>
              </a:rPr>
              <a:t>e</a:t>
            </a:r>
            <a:r>
              <a:rPr b="1" spc="-64" dirty="0">
                <a:solidFill>
                  <a:srgbClr val="001F5F"/>
                </a:solidFill>
                <a:latin typeface="Tahoma"/>
                <a:cs typeface="Tahoma"/>
              </a:rPr>
              <a:t> </a:t>
            </a:r>
            <a:r>
              <a:rPr b="1" dirty="0">
                <a:solidFill>
                  <a:srgbClr val="001F5F"/>
                </a:solidFill>
                <a:latin typeface="Tahoma"/>
                <a:cs typeface="Tahoma"/>
              </a:rPr>
              <a:t>adolescenti</a:t>
            </a:r>
            <a:r>
              <a:rPr dirty="0">
                <a:solidFill>
                  <a:srgbClr val="001F5F"/>
                </a:solidFill>
                <a:latin typeface="Tahoma"/>
                <a:cs typeface="Tahoma"/>
              </a:rPr>
              <a:t>:  nessuna </a:t>
            </a:r>
            <a:r>
              <a:rPr spc="-8" dirty="0" err="1">
                <a:solidFill>
                  <a:srgbClr val="001F5F"/>
                </a:solidFill>
                <a:latin typeface="Tahoma"/>
                <a:cs typeface="Tahoma"/>
              </a:rPr>
              <a:t>correzione</a:t>
            </a:r>
            <a:r>
              <a:rPr spc="-8" dirty="0">
                <a:solidFill>
                  <a:srgbClr val="001F5F"/>
                </a:solidFill>
                <a:latin typeface="Tahoma"/>
                <a:cs typeface="Tahoma"/>
              </a:rPr>
              <a:t> </a:t>
            </a:r>
            <a:endParaRPr lang="it-IT" spc="-8" dirty="0">
              <a:solidFill>
                <a:srgbClr val="001F5F"/>
              </a:solidFill>
              <a:latin typeface="Tahoma"/>
              <a:cs typeface="Tahoma"/>
            </a:endParaRPr>
          </a:p>
          <a:p>
            <a:pPr marL="9525" marR="488633">
              <a:lnSpc>
                <a:spcPct val="150000"/>
              </a:lnSpc>
              <a:spcBef>
                <a:spcPts val="75"/>
              </a:spcBef>
            </a:pPr>
            <a:r>
              <a:rPr spc="-8" dirty="0">
                <a:solidFill>
                  <a:srgbClr val="001F5F"/>
                </a:solidFill>
                <a:latin typeface="Tahoma"/>
                <a:cs typeface="Tahoma"/>
              </a:rPr>
              <a:t> </a:t>
            </a:r>
            <a:r>
              <a:rPr b="1" spc="-4" dirty="0" err="1">
                <a:solidFill>
                  <a:srgbClr val="001F5F"/>
                </a:solidFill>
                <a:latin typeface="Tahoma"/>
                <a:cs typeface="Tahoma"/>
              </a:rPr>
              <a:t>Adulti</a:t>
            </a:r>
            <a:r>
              <a:rPr spc="-4" dirty="0">
                <a:solidFill>
                  <a:srgbClr val="001F5F"/>
                </a:solidFill>
                <a:latin typeface="Tahoma"/>
                <a:cs typeface="Tahoma"/>
              </a:rPr>
              <a:t>:</a:t>
            </a:r>
            <a:r>
              <a:rPr lang="it-IT" spc="-4" dirty="0">
                <a:solidFill>
                  <a:prstClr val="black"/>
                </a:solidFill>
                <a:latin typeface="Tahoma"/>
                <a:cs typeface="Tahoma"/>
              </a:rPr>
              <a:t>  </a:t>
            </a:r>
            <a:r>
              <a:rPr dirty="0">
                <a:solidFill>
                  <a:srgbClr val="001F5F"/>
                </a:solidFill>
                <a:latin typeface="Tahoma"/>
                <a:cs typeface="Tahoma"/>
              </a:rPr>
              <a:t>Alt</a:t>
            </a:r>
            <a:r>
              <a:rPr lang="it-IT" dirty="0" err="1">
                <a:solidFill>
                  <a:srgbClr val="001F5F"/>
                </a:solidFill>
                <a:latin typeface="Tahoma"/>
                <a:cs typeface="Tahoma"/>
              </a:rPr>
              <a:t>ezza</a:t>
            </a:r>
            <a:r>
              <a:rPr lang="it-IT" dirty="0">
                <a:solidFill>
                  <a:srgbClr val="001F5F"/>
                </a:solidFill>
                <a:latin typeface="Tahoma"/>
                <a:cs typeface="Tahoma"/>
              </a:rPr>
              <a:t> corretta</a:t>
            </a:r>
            <a:r>
              <a:rPr dirty="0">
                <a:solidFill>
                  <a:srgbClr val="001F5F"/>
                </a:solidFill>
                <a:latin typeface="Tahoma"/>
                <a:cs typeface="Tahoma"/>
              </a:rPr>
              <a:t> </a:t>
            </a:r>
            <a:r>
              <a:rPr lang="it-IT" dirty="0">
                <a:solidFill>
                  <a:srgbClr val="001F5F"/>
                </a:solidFill>
                <a:latin typeface="Tahoma"/>
                <a:cs typeface="Tahoma"/>
              </a:rPr>
              <a:t>:</a:t>
            </a:r>
            <a:r>
              <a:rPr dirty="0">
                <a:solidFill>
                  <a:srgbClr val="001F5F"/>
                </a:solidFill>
                <a:latin typeface="Tahoma"/>
                <a:cs typeface="Tahoma"/>
              </a:rPr>
              <a:t> </a:t>
            </a:r>
            <a:r>
              <a:rPr spc="-8" dirty="0">
                <a:solidFill>
                  <a:srgbClr val="001F5F"/>
                </a:solidFill>
                <a:latin typeface="Tahoma"/>
                <a:cs typeface="Tahoma"/>
              </a:rPr>
              <a:t>Apertura</a:t>
            </a:r>
            <a:r>
              <a:rPr spc="-38" dirty="0">
                <a:solidFill>
                  <a:srgbClr val="001F5F"/>
                </a:solidFill>
                <a:latin typeface="Tahoma"/>
                <a:cs typeface="Tahoma"/>
              </a:rPr>
              <a:t> </a:t>
            </a:r>
            <a:r>
              <a:rPr spc="-8" dirty="0">
                <a:solidFill>
                  <a:srgbClr val="001F5F"/>
                </a:solidFill>
                <a:latin typeface="Tahoma"/>
                <a:cs typeface="Tahoma"/>
              </a:rPr>
              <a:t>Braccia/1.03</a:t>
            </a:r>
            <a:endParaRPr dirty="0">
              <a:solidFill>
                <a:prstClr val="black"/>
              </a:solidFill>
              <a:latin typeface="Tahoma"/>
              <a:cs typeface="Tahoma"/>
            </a:endParaRPr>
          </a:p>
        </p:txBody>
      </p:sp>
      <p:sp>
        <p:nvSpPr>
          <p:cNvPr id="4" name="object 4"/>
          <p:cNvSpPr/>
          <p:nvPr/>
        </p:nvSpPr>
        <p:spPr>
          <a:xfrm>
            <a:off x="3119971" y="3814764"/>
            <a:ext cx="6000750" cy="1171575"/>
          </a:xfrm>
          <a:custGeom>
            <a:avLst/>
            <a:gdLst/>
            <a:ahLst/>
            <a:cxnLst/>
            <a:rect l="l" t="t" r="r" b="b"/>
            <a:pathLst>
              <a:path w="8001000" h="1562100">
                <a:moveTo>
                  <a:pt x="0" y="1562100"/>
                </a:moveTo>
                <a:lnTo>
                  <a:pt x="8001000" y="1562100"/>
                </a:lnTo>
                <a:lnTo>
                  <a:pt x="8001000" y="0"/>
                </a:lnTo>
                <a:lnTo>
                  <a:pt x="0" y="0"/>
                </a:lnTo>
                <a:lnTo>
                  <a:pt x="0" y="1562100"/>
                </a:lnTo>
                <a:close/>
              </a:path>
            </a:pathLst>
          </a:custGeom>
          <a:ln w="12700">
            <a:solidFill>
              <a:srgbClr val="0F243E"/>
            </a:solidFill>
          </a:ln>
        </p:spPr>
        <p:txBody>
          <a:bodyPr wrap="square" lIns="0" tIns="0" rIns="0" bIns="0" rtlCol="0"/>
          <a:lstStyle/>
          <a:p>
            <a:endParaRPr sz="1350">
              <a:solidFill>
                <a:prstClr val="black"/>
              </a:solidFill>
              <a:latin typeface="Calibri" panose="020F0502020204030204"/>
            </a:endParaRPr>
          </a:p>
        </p:txBody>
      </p:sp>
      <p:sp>
        <p:nvSpPr>
          <p:cNvPr id="5" name="object 5"/>
          <p:cNvSpPr txBox="1"/>
          <p:nvPr/>
        </p:nvSpPr>
        <p:spPr>
          <a:xfrm>
            <a:off x="3188733" y="3839052"/>
            <a:ext cx="5488305" cy="471283"/>
          </a:xfrm>
          <a:prstGeom prst="rect">
            <a:avLst/>
          </a:prstGeom>
        </p:spPr>
        <p:txBody>
          <a:bodyPr vert="horz" wrap="square" lIns="0" tIns="9525" rIns="0" bIns="0" rtlCol="0">
            <a:spAutoFit/>
          </a:bodyPr>
          <a:lstStyle/>
          <a:p>
            <a:pPr>
              <a:spcBef>
                <a:spcPts val="75"/>
              </a:spcBef>
            </a:pPr>
            <a:r>
              <a:rPr sz="1500" spc="-4" dirty="0">
                <a:solidFill>
                  <a:srgbClr val="001F5F"/>
                </a:solidFill>
                <a:latin typeface="Tahoma"/>
                <a:cs typeface="Tahoma"/>
              </a:rPr>
              <a:t>Alt = </a:t>
            </a:r>
            <a:r>
              <a:rPr sz="1500" spc="-26" dirty="0">
                <a:solidFill>
                  <a:srgbClr val="001F5F"/>
                </a:solidFill>
                <a:latin typeface="Tahoma"/>
                <a:cs typeface="Tahoma"/>
              </a:rPr>
              <a:t>67.90 </a:t>
            </a:r>
            <a:r>
              <a:rPr sz="1500" spc="-4" dirty="0">
                <a:solidFill>
                  <a:srgbClr val="001F5F"/>
                </a:solidFill>
                <a:latin typeface="Tahoma"/>
                <a:cs typeface="Tahoma"/>
              </a:rPr>
              <a:t>+ </a:t>
            </a:r>
            <a:r>
              <a:rPr sz="1500" spc="4" dirty="0">
                <a:solidFill>
                  <a:srgbClr val="001F5F"/>
                </a:solidFill>
                <a:latin typeface="Tahoma"/>
                <a:cs typeface="Tahoma"/>
              </a:rPr>
              <a:t>0.664182·AB </a:t>
            </a:r>
            <a:r>
              <a:rPr sz="1500" dirty="0">
                <a:solidFill>
                  <a:srgbClr val="001F5F"/>
                </a:solidFill>
                <a:latin typeface="Tahoma"/>
                <a:cs typeface="Tahoma"/>
              </a:rPr>
              <a:t>- </a:t>
            </a:r>
            <a:r>
              <a:rPr sz="1500" spc="4" dirty="0">
                <a:solidFill>
                  <a:srgbClr val="001F5F"/>
                </a:solidFill>
                <a:latin typeface="Tahoma"/>
                <a:cs typeface="Tahoma"/>
              </a:rPr>
              <a:t>2.816·Sex </a:t>
            </a:r>
            <a:r>
              <a:rPr sz="1500" dirty="0">
                <a:solidFill>
                  <a:srgbClr val="001F5F"/>
                </a:solidFill>
                <a:latin typeface="Tahoma"/>
                <a:cs typeface="Tahoma"/>
              </a:rPr>
              <a:t>- </a:t>
            </a:r>
            <a:r>
              <a:rPr sz="1500" spc="4" dirty="0">
                <a:solidFill>
                  <a:srgbClr val="001F5F"/>
                </a:solidFill>
                <a:latin typeface="Tahoma"/>
                <a:cs typeface="Tahoma"/>
              </a:rPr>
              <a:t>4.05·Race </a:t>
            </a:r>
            <a:r>
              <a:rPr sz="1500" dirty="0">
                <a:solidFill>
                  <a:srgbClr val="001F5F"/>
                </a:solidFill>
                <a:latin typeface="Tahoma"/>
                <a:cs typeface="Tahoma"/>
              </a:rPr>
              <a:t>-</a:t>
            </a:r>
            <a:r>
              <a:rPr sz="1500" spc="4" dirty="0">
                <a:solidFill>
                  <a:srgbClr val="001F5F"/>
                </a:solidFill>
                <a:latin typeface="Tahoma"/>
                <a:cs typeface="Tahoma"/>
              </a:rPr>
              <a:t> 0.0709·Age</a:t>
            </a:r>
            <a:endParaRPr sz="1500" dirty="0">
              <a:solidFill>
                <a:prstClr val="black"/>
              </a:solidFill>
              <a:latin typeface="Tahoma"/>
              <a:cs typeface="Tahoma"/>
            </a:endParaRPr>
          </a:p>
        </p:txBody>
      </p:sp>
      <p:sp>
        <p:nvSpPr>
          <p:cNvPr id="6" name="object 6"/>
          <p:cNvSpPr txBox="1"/>
          <p:nvPr/>
        </p:nvSpPr>
        <p:spPr>
          <a:xfrm>
            <a:off x="3188732" y="4296537"/>
            <a:ext cx="1664970" cy="656270"/>
          </a:xfrm>
          <a:prstGeom prst="rect">
            <a:avLst/>
          </a:prstGeom>
        </p:spPr>
        <p:txBody>
          <a:bodyPr vert="horz" wrap="square" lIns="0" tIns="9525" rIns="0" bIns="0" rtlCol="0">
            <a:spAutoFit/>
          </a:bodyPr>
          <a:lstStyle/>
          <a:p>
            <a:pPr>
              <a:lnSpc>
                <a:spcPts val="1260"/>
              </a:lnSpc>
              <a:spcBef>
                <a:spcPts val="75"/>
              </a:spcBef>
              <a:tabLst>
                <a:tab pos="902970" algn="l"/>
              </a:tabLst>
            </a:pPr>
            <a:r>
              <a:rPr sz="1050" spc="-4" dirty="0">
                <a:solidFill>
                  <a:srgbClr val="001F5F"/>
                </a:solidFill>
                <a:latin typeface="Tahoma"/>
                <a:cs typeface="Tahoma"/>
              </a:rPr>
              <a:t>Sex: </a:t>
            </a:r>
            <a:r>
              <a:rPr sz="1050" dirty="0">
                <a:solidFill>
                  <a:srgbClr val="001F5F"/>
                </a:solidFill>
                <a:latin typeface="Tahoma"/>
                <a:cs typeface="Tahoma"/>
              </a:rPr>
              <a:t>1</a:t>
            </a:r>
            <a:r>
              <a:rPr sz="1050" spc="-8" dirty="0">
                <a:solidFill>
                  <a:srgbClr val="001F5F"/>
                </a:solidFill>
                <a:latin typeface="Tahoma"/>
                <a:cs typeface="Tahoma"/>
              </a:rPr>
              <a:t> </a:t>
            </a:r>
            <a:r>
              <a:rPr sz="1050" spc="-4" dirty="0">
                <a:solidFill>
                  <a:srgbClr val="001F5F"/>
                </a:solidFill>
                <a:latin typeface="Tahoma"/>
                <a:cs typeface="Tahoma"/>
              </a:rPr>
              <a:t>= M	</a:t>
            </a:r>
            <a:r>
              <a:rPr sz="1050" dirty="0">
                <a:solidFill>
                  <a:srgbClr val="001F5F"/>
                </a:solidFill>
                <a:latin typeface="Tahoma"/>
                <a:cs typeface="Tahoma"/>
              </a:rPr>
              <a:t>2 </a:t>
            </a:r>
            <a:r>
              <a:rPr sz="1050" spc="-4" dirty="0">
                <a:solidFill>
                  <a:srgbClr val="001F5F"/>
                </a:solidFill>
                <a:latin typeface="Tahoma"/>
                <a:cs typeface="Tahoma"/>
              </a:rPr>
              <a:t>=</a:t>
            </a:r>
            <a:r>
              <a:rPr sz="1050" spc="-19" dirty="0">
                <a:solidFill>
                  <a:srgbClr val="001F5F"/>
                </a:solidFill>
                <a:latin typeface="Tahoma"/>
                <a:cs typeface="Tahoma"/>
              </a:rPr>
              <a:t> </a:t>
            </a:r>
            <a:r>
              <a:rPr sz="1050" dirty="0">
                <a:solidFill>
                  <a:srgbClr val="001F5F"/>
                </a:solidFill>
                <a:latin typeface="Tahoma"/>
                <a:cs typeface="Tahoma"/>
              </a:rPr>
              <a:t>F</a:t>
            </a:r>
            <a:endParaRPr sz="1050" dirty="0">
              <a:solidFill>
                <a:prstClr val="black"/>
              </a:solidFill>
              <a:latin typeface="Tahoma"/>
              <a:cs typeface="Tahoma"/>
            </a:endParaRPr>
          </a:p>
          <a:p>
            <a:pPr marR="3810" algn="just">
              <a:lnSpc>
                <a:spcPct val="99100"/>
              </a:lnSpc>
              <a:spcBef>
                <a:spcPts val="11"/>
              </a:spcBef>
            </a:pPr>
            <a:r>
              <a:rPr sz="1050" spc="-4" dirty="0">
                <a:solidFill>
                  <a:srgbClr val="001F5F"/>
                </a:solidFill>
                <a:latin typeface="Tahoma"/>
                <a:cs typeface="Tahoma"/>
              </a:rPr>
              <a:t>Race: 1= Caucasici 2=Neri  </a:t>
            </a:r>
            <a:r>
              <a:rPr sz="1050" dirty="0">
                <a:solidFill>
                  <a:srgbClr val="001F5F"/>
                </a:solidFill>
                <a:latin typeface="Tahoma"/>
                <a:cs typeface="Tahoma"/>
              </a:rPr>
              <a:t>AB </a:t>
            </a:r>
            <a:r>
              <a:rPr sz="1050" spc="-4" dirty="0">
                <a:solidFill>
                  <a:srgbClr val="001F5F"/>
                </a:solidFill>
                <a:latin typeface="Tahoma"/>
                <a:cs typeface="Tahoma"/>
              </a:rPr>
              <a:t>= </a:t>
            </a:r>
            <a:r>
              <a:rPr sz="1050" spc="-8" dirty="0">
                <a:solidFill>
                  <a:srgbClr val="001F5F"/>
                </a:solidFill>
                <a:latin typeface="Tahoma"/>
                <a:cs typeface="Tahoma"/>
              </a:rPr>
              <a:t>apertura braccia </a:t>
            </a:r>
            <a:r>
              <a:rPr sz="1050" spc="-4" dirty="0">
                <a:solidFill>
                  <a:srgbClr val="001F5F"/>
                </a:solidFill>
                <a:latin typeface="Tahoma"/>
                <a:cs typeface="Tahoma"/>
              </a:rPr>
              <a:t>in </a:t>
            </a:r>
            <a:r>
              <a:rPr sz="1050" dirty="0">
                <a:solidFill>
                  <a:srgbClr val="001F5F"/>
                </a:solidFill>
                <a:latin typeface="Tahoma"/>
                <a:cs typeface="Tahoma"/>
              </a:rPr>
              <a:t>cm  </a:t>
            </a:r>
            <a:r>
              <a:rPr sz="1050" spc="-4" dirty="0">
                <a:solidFill>
                  <a:srgbClr val="001F5F"/>
                </a:solidFill>
                <a:latin typeface="Tahoma"/>
                <a:cs typeface="Tahoma"/>
              </a:rPr>
              <a:t>Age: età in anni</a:t>
            </a:r>
            <a:endParaRPr sz="1050" dirty="0">
              <a:solidFill>
                <a:prstClr val="black"/>
              </a:solidFill>
              <a:latin typeface="Tahoma"/>
              <a:cs typeface="Tahoma"/>
            </a:endParaRPr>
          </a:p>
        </p:txBody>
      </p:sp>
      <p:sp>
        <p:nvSpPr>
          <p:cNvPr id="7" name="object 7"/>
          <p:cNvSpPr txBox="1"/>
          <p:nvPr/>
        </p:nvSpPr>
        <p:spPr>
          <a:xfrm>
            <a:off x="6336222" y="4678014"/>
            <a:ext cx="2444115" cy="188032"/>
          </a:xfrm>
          <a:prstGeom prst="rect">
            <a:avLst/>
          </a:prstGeom>
          <a:ln w="12700">
            <a:solidFill>
              <a:srgbClr val="000000"/>
            </a:solidFill>
          </a:ln>
        </p:spPr>
        <p:txBody>
          <a:bodyPr vert="horz" wrap="square" lIns="0" tIns="26194" rIns="0" bIns="0" rtlCol="0">
            <a:spAutoFit/>
          </a:bodyPr>
          <a:lstStyle/>
          <a:p>
            <a:pPr marL="69056">
              <a:spcBef>
                <a:spcPts val="206"/>
              </a:spcBef>
            </a:pPr>
            <a:r>
              <a:rPr sz="1050" i="1" spc="-23" dirty="0">
                <a:solidFill>
                  <a:prstClr val="black"/>
                </a:solidFill>
                <a:latin typeface="Arial"/>
                <a:cs typeface="Arial"/>
                <a:hlinkClick r:id="rId4"/>
              </a:rPr>
              <a:t>http://www.spirxpert.com/refvalues2.htm</a:t>
            </a:r>
            <a:endParaRPr sz="1050">
              <a:solidFill>
                <a:prstClr val="black"/>
              </a:solidFill>
              <a:latin typeface="Arial"/>
              <a:cs typeface="Arial"/>
            </a:endParaRPr>
          </a:p>
        </p:txBody>
      </p:sp>
      <p:sp>
        <p:nvSpPr>
          <p:cNvPr id="12" name="object 12"/>
          <p:cNvSpPr/>
          <p:nvPr/>
        </p:nvSpPr>
        <p:spPr>
          <a:xfrm>
            <a:off x="3466862" y="330554"/>
            <a:ext cx="4932044" cy="614363"/>
          </a:xfrm>
          <a:prstGeom prst="rect">
            <a:avLst/>
          </a:prstGeom>
          <a:blipFill>
            <a:blip r:embed="rId5"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8" name="CasellaDiTesto 7">
            <a:extLst>
              <a:ext uri="{FF2B5EF4-FFF2-40B4-BE49-F238E27FC236}">
                <a16:creationId xmlns:a16="http://schemas.microsoft.com/office/drawing/2014/main" id="{5CCAFE94-CFD6-432D-A222-92F95480D839}"/>
              </a:ext>
            </a:extLst>
          </p:cNvPr>
          <p:cNvSpPr txBox="1"/>
          <p:nvPr/>
        </p:nvSpPr>
        <p:spPr>
          <a:xfrm>
            <a:off x="2480441" y="5612525"/>
            <a:ext cx="6926318" cy="646331"/>
          </a:xfrm>
          <a:prstGeom prst="rect">
            <a:avLst/>
          </a:prstGeom>
          <a:solidFill>
            <a:schemeClr val="accent5">
              <a:lumMod val="50000"/>
            </a:schemeClr>
          </a:solidFill>
        </p:spPr>
        <p:txBody>
          <a:bodyPr wrap="square" rtlCol="0">
            <a:spAutoFit/>
          </a:bodyPr>
          <a:lstStyle/>
          <a:p>
            <a:pPr algn="ctr"/>
            <a:r>
              <a:rPr lang="it-IT" b="1" dirty="0">
                <a:solidFill>
                  <a:prstClr val="white"/>
                </a:solidFill>
                <a:latin typeface="Calibri" panose="020F0502020204030204"/>
              </a:rPr>
              <a:t>Correzione in soggetti con deformità della gabbia toracica o di altra natura che compromettano una misurazione reale di altezza. </a:t>
            </a:r>
            <a:endParaRPr lang="it-IT" sz="2800" b="1" dirty="0">
              <a:solidFill>
                <a:prstClr val="white"/>
              </a:solidFill>
              <a:latin typeface="Calibri" panose="020F0502020204030204"/>
            </a:endParaRPr>
          </a:p>
        </p:txBody>
      </p:sp>
    </p:spTree>
    <p:extLst>
      <p:ext uri="{BB962C8B-B14F-4D97-AF65-F5344CB8AC3E}">
        <p14:creationId xmlns:p14="http://schemas.microsoft.com/office/powerpoint/2010/main" val="47233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97209" y="988369"/>
            <a:ext cx="6748707" cy="923330"/>
          </a:xfrm>
          <a:prstGeom prst="rect">
            <a:avLst/>
          </a:prstGeom>
          <a:solidFill>
            <a:schemeClr val="accent5">
              <a:lumMod val="50000"/>
            </a:schemeClr>
          </a:solidFill>
        </p:spPr>
        <p:txBody>
          <a:bodyPr wrap="none" rtlCol="0">
            <a:spAutoFit/>
          </a:bodyPr>
          <a:lstStyle/>
          <a:p>
            <a:r>
              <a:rPr lang="it-IT" sz="2700" b="1" dirty="0">
                <a:solidFill>
                  <a:prstClr val="white"/>
                </a:solidFill>
                <a:latin typeface="Calibri" panose="020F0502020204030204" pitchFamily="34" charset="0"/>
                <a:cs typeface="Calibri" panose="020F0502020204030204" pitchFamily="34" charset="0"/>
              </a:rPr>
              <a:t>SE NON E’ POSSIBILE MISURARE IL SOGGETTO</a:t>
            </a:r>
          </a:p>
          <a:p>
            <a:r>
              <a:rPr lang="it-IT" sz="2700" b="1" dirty="0">
                <a:solidFill>
                  <a:prstClr val="white"/>
                </a:solidFill>
                <a:latin typeface="Calibri" panose="020F0502020204030204" pitchFamily="34" charset="0"/>
                <a:cs typeface="Calibri" panose="020F0502020204030204" pitchFamily="34" charset="0"/>
              </a:rPr>
              <a:t>	       IN POSIZIONE ERETTA</a:t>
            </a:r>
          </a:p>
        </p:txBody>
      </p:sp>
      <p:pic>
        <p:nvPicPr>
          <p:cNvPr id="5" name="Immagine 4"/>
          <p:cNvPicPr>
            <a:picLocks noChangeAspect="1"/>
          </p:cNvPicPr>
          <p:nvPr/>
        </p:nvPicPr>
        <p:blipFill>
          <a:blip r:embed="rId2"/>
          <a:stretch>
            <a:fillRect/>
          </a:stretch>
        </p:blipFill>
        <p:spPr>
          <a:xfrm>
            <a:off x="2887645" y="2276000"/>
            <a:ext cx="6133050" cy="567000"/>
          </a:xfrm>
          <a:prstGeom prst="rect">
            <a:avLst/>
          </a:prstGeom>
        </p:spPr>
      </p:pic>
      <p:pic>
        <p:nvPicPr>
          <p:cNvPr id="6" name="Immagine 5"/>
          <p:cNvPicPr>
            <a:picLocks noChangeAspect="1"/>
          </p:cNvPicPr>
          <p:nvPr/>
        </p:nvPicPr>
        <p:blipFill>
          <a:blip r:embed="rId3"/>
          <a:stretch>
            <a:fillRect/>
          </a:stretch>
        </p:blipFill>
        <p:spPr>
          <a:xfrm>
            <a:off x="4953056" y="2843004"/>
            <a:ext cx="2285888" cy="1172000"/>
          </a:xfrm>
          <a:prstGeom prst="rect">
            <a:avLst/>
          </a:prstGeom>
        </p:spPr>
      </p:pic>
      <p:pic>
        <p:nvPicPr>
          <p:cNvPr id="7" name="Immagine 6"/>
          <p:cNvPicPr>
            <a:picLocks noChangeAspect="1"/>
          </p:cNvPicPr>
          <p:nvPr/>
        </p:nvPicPr>
        <p:blipFill>
          <a:blip r:embed="rId4"/>
          <a:stretch>
            <a:fillRect/>
          </a:stretch>
        </p:blipFill>
        <p:spPr>
          <a:xfrm>
            <a:off x="7066059" y="3805021"/>
            <a:ext cx="2123682" cy="2079000"/>
          </a:xfrm>
          <a:prstGeom prst="rect">
            <a:avLst/>
          </a:prstGeom>
        </p:spPr>
      </p:pic>
      <p:cxnSp>
        <p:nvCxnSpPr>
          <p:cNvPr id="9" name="Connettore 2 8"/>
          <p:cNvCxnSpPr>
            <a:stCxn id="7" idx="1"/>
          </p:cNvCxnSpPr>
          <p:nvPr/>
        </p:nvCxnSpPr>
        <p:spPr>
          <a:xfrm>
            <a:off x="7066059" y="4844522"/>
            <a:ext cx="1954637" cy="34011"/>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A50A49C6-01F0-4889-9E47-37810B23D520}"/>
              </a:ext>
            </a:extLst>
          </p:cNvPr>
          <p:cNvPicPr>
            <a:picLocks noChangeAspect="1"/>
          </p:cNvPicPr>
          <p:nvPr/>
        </p:nvPicPr>
        <p:blipFill>
          <a:blip r:embed="rId5">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74642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3217" name="Group 129"/>
          <p:cNvGraphicFramePr>
            <a:graphicFrameLocks noGrp="1"/>
          </p:cNvGraphicFramePr>
          <p:nvPr/>
        </p:nvGraphicFramePr>
        <p:xfrm>
          <a:off x="2560320" y="1470794"/>
          <a:ext cx="7205472" cy="3284086"/>
        </p:xfrm>
        <a:graphic>
          <a:graphicData uri="http://schemas.openxmlformats.org/drawingml/2006/table">
            <a:tbl>
              <a:tblPr/>
              <a:tblGrid>
                <a:gridCol w="1390431">
                  <a:extLst>
                    <a:ext uri="{9D8B030D-6E8A-4147-A177-3AD203B41FA5}">
                      <a16:colId xmlns:a16="http://schemas.microsoft.com/office/drawing/2014/main" val="20000"/>
                    </a:ext>
                  </a:extLst>
                </a:gridCol>
                <a:gridCol w="1390433">
                  <a:extLst>
                    <a:ext uri="{9D8B030D-6E8A-4147-A177-3AD203B41FA5}">
                      <a16:colId xmlns:a16="http://schemas.microsoft.com/office/drawing/2014/main" val="20001"/>
                    </a:ext>
                  </a:extLst>
                </a:gridCol>
                <a:gridCol w="1360406">
                  <a:extLst>
                    <a:ext uri="{9D8B030D-6E8A-4147-A177-3AD203B41FA5}">
                      <a16:colId xmlns:a16="http://schemas.microsoft.com/office/drawing/2014/main" val="20002"/>
                    </a:ext>
                  </a:extLst>
                </a:gridCol>
                <a:gridCol w="1617478">
                  <a:extLst>
                    <a:ext uri="{9D8B030D-6E8A-4147-A177-3AD203B41FA5}">
                      <a16:colId xmlns:a16="http://schemas.microsoft.com/office/drawing/2014/main" val="20003"/>
                    </a:ext>
                  </a:extLst>
                </a:gridCol>
                <a:gridCol w="1446724">
                  <a:extLst>
                    <a:ext uri="{9D8B030D-6E8A-4147-A177-3AD203B41FA5}">
                      <a16:colId xmlns:a16="http://schemas.microsoft.com/office/drawing/2014/main" val="20004"/>
                    </a:ext>
                  </a:extLst>
                </a:gridCol>
              </a:tblGrid>
              <a:tr h="580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chemeClr val="tx1"/>
                        </a:solidFill>
                        <a:effectLst/>
                        <a:latin typeface="+mn-lt"/>
                        <a:cs typeface="Arial" charset="0"/>
                      </a:endParaRPr>
                    </a:p>
                  </a:txBody>
                  <a:tcPr marL="50625" marR="50625" marT="26325" marB="263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BMI</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weight</a:t>
                      </a:r>
                    </a:p>
                  </a:txBody>
                  <a:tcPr marL="50625" marR="50625" marT="26325" marB="263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88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mn-lt"/>
                        <a:cs typeface="Arial" charset="0"/>
                      </a:endParaRPr>
                    </a:p>
                  </a:txBody>
                  <a:tcPr marL="50625" marR="50625" marT="26325" marB="263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+1 unit</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+1 kg</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mn-lt"/>
                          <a:cs typeface="Arial" charset="0"/>
                        </a:rPr>
                        <a:t>+5kg</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+10kg</a:t>
                      </a:r>
                    </a:p>
                  </a:txBody>
                  <a:tcPr marL="50625" marR="50625" marT="26325" marB="263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5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mn-lt"/>
                          <a:cs typeface="Arial" charset="0"/>
                        </a:rPr>
                        <a:t>men</a:t>
                      </a:r>
                    </a:p>
                  </a:txBody>
                  <a:tcPr marL="50625" marR="50625" marT="26325" marB="263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-20ml</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-12ml</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mn-lt"/>
                          <a:cs typeface="Arial" charset="0"/>
                        </a:rPr>
                        <a:t>-60ml</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-120ml</a:t>
                      </a:r>
                    </a:p>
                  </a:txBody>
                  <a:tcPr marL="50625" marR="50625" marT="26325" marB="263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88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mn-lt"/>
                          <a:cs typeface="Arial" charset="0"/>
                        </a:rPr>
                        <a:t>women</a:t>
                      </a:r>
                    </a:p>
                  </a:txBody>
                  <a:tcPr marL="50625" marR="50625" marT="26325" marB="263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a:ln>
                            <a:noFill/>
                          </a:ln>
                          <a:solidFill>
                            <a:schemeClr val="tx1"/>
                          </a:solidFill>
                          <a:effectLst/>
                          <a:latin typeface="+mn-lt"/>
                          <a:cs typeface="Arial" charset="0"/>
                        </a:rPr>
                        <a:t>-15ml</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-4ml</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-20ml</a:t>
                      </a:r>
                    </a:p>
                  </a:txBody>
                  <a:tcPr marL="50625" marR="50625" marT="26325" marB="263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a:ln>
                            <a:noFill/>
                          </a:ln>
                          <a:solidFill>
                            <a:schemeClr val="tx1"/>
                          </a:solidFill>
                          <a:effectLst/>
                          <a:latin typeface="+mn-lt"/>
                          <a:cs typeface="Arial" charset="0"/>
                        </a:rPr>
                        <a:t>-40ml</a:t>
                      </a:r>
                    </a:p>
                  </a:txBody>
                  <a:tcPr marL="50625" marR="50625" marT="26325" marB="263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3"/>
                  </a:ext>
                </a:extLst>
              </a:tr>
            </a:tbl>
          </a:graphicData>
        </a:graphic>
      </p:graphicFrame>
      <p:sp>
        <p:nvSpPr>
          <p:cNvPr id="3" name="CasellaDiTesto 2"/>
          <p:cNvSpPr txBox="1"/>
          <p:nvPr/>
        </p:nvSpPr>
        <p:spPr>
          <a:xfrm>
            <a:off x="2242882" y="477229"/>
            <a:ext cx="7840351" cy="553998"/>
          </a:xfrm>
          <a:prstGeom prst="rect">
            <a:avLst/>
          </a:prstGeom>
          <a:solidFill>
            <a:schemeClr val="accent5">
              <a:lumMod val="50000"/>
            </a:schemeClr>
          </a:solidFill>
        </p:spPr>
        <p:txBody>
          <a:bodyPr wrap="none" rtlCol="0">
            <a:spAutoFit/>
          </a:bodyPr>
          <a:lstStyle/>
          <a:p>
            <a:r>
              <a:rPr lang="it-IT" sz="3000" b="1" dirty="0">
                <a:solidFill>
                  <a:prstClr val="white"/>
                </a:solidFill>
                <a:latin typeface="Calibri" panose="020F0502020204030204"/>
              </a:rPr>
              <a:t>INFLUENZA DEL PESO SUI VALORI SPIROMETRICI</a:t>
            </a:r>
          </a:p>
        </p:txBody>
      </p:sp>
      <p:sp>
        <p:nvSpPr>
          <p:cNvPr id="2" name="Rettangolo 1"/>
          <p:cNvSpPr/>
          <p:nvPr/>
        </p:nvSpPr>
        <p:spPr>
          <a:xfrm>
            <a:off x="2242881" y="5474864"/>
            <a:ext cx="7985760" cy="1015663"/>
          </a:xfrm>
          <a:prstGeom prst="rect">
            <a:avLst/>
          </a:prstGeom>
          <a:solidFill>
            <a:schemeClr val="accent1">
              <a:lumMod val="50000"/>
            </a:schemeClr>
          </a:solidFill>
        </p:spPr>
        <p:txBody>
          <a:bodyPr wrap="square">
            <a:spAutoFit/>
          </a:bodyPr>
          <a:lstStyle/>
          <a:p>
            <a:pPr algn="ctr"/>
            <a:r>
              <a:rPr lang="it-IT" sz="2000" dirty="0">
                <a:solidFill>
                  <a:prstClr val="white"/>
                </a:solidFill>
                <a:latin typeface="Calibri" panose="020F0502020204030204"/>
              </a:rPr>
              <a:t>C’è una influenza del peso sui valori spirometrici, ma nella determinazione dei valori teorici di riferimento questo parametro non fa parte delle equazioni di predizione</a:t>
            </a:r>
          </a:p>
        </p:txBody>
      </p:sp>
      <p:pic>
        <p:nvPicPr>
          <p:cNvPr id="6" name="Immagine 5">
            <a:extLst>
              <a:ext uri="{FF2B5EF4-FFF2-40B4-BE49-F238E27FC236}">
                <a16:creationId xmlns:a16="http://schemas.microsoft.com/office/drawing/2014/main" id="{87161BE7-3032-43BC-86C1-391E9E306C7A}"/>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13154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5658" y="281940"/>
            <a:ext cx="4932044" cy="614363"/>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4" name="object 4"/>
          <p:cNvSpPr txBox="1"/>
          <p:nvPr/>
        </p:nvSpPr>
        <p:spPr>
          <a:xfrm>
            <a:off x="5168074" y="2001870"/>
            <a:ext cx="5307902" cy="2769348"/>
          </a:xfrm>
          <a:prstGeom prst="rect">
            <a:avLst/>
          </a:prstGeom>
        </p:spPr>
        <p:txBody>
          <a:bodyPr vert="horz" wrap="square" lIns="0" tIns="9525" rIns="0" bIns="0" rtlCol="0">
            <a:spAutoFit/>
          </a:bodyPr>
          <a:lstStyle/>
          <a:p>
            <a:pPr marL="280988" marR="61436" indent="-271463">
              <a:spcBef>
                <a:spcPts val="75"/>
              </a:spcBef>
              <a:buClr>
                <a:srgbClr val="0F243E"/>
              </a:buClr>
              <a:buFont typeface="Arial"/>
              <a:buChar char="•"/>
              <a:tabLst>
                <a:tab pos="280511" algn="l"/>
                <a:tab pos="280988" algn="l"/>
              </a:tabLst>
            </a:pPr>
            <a:r>
              <a:rPr sz="2000" b="1" i="1" spc="-8" dirty="0">
                <a:solidFill>
                  <a:srgbClr val="FF0000"/>
                </a:solidFill>
                <a:latin typeface="Tahoma"/>
                <a:cs typeface="Tahoma"/>
              </a:rPr>
              <a:t>Misurare </a:t>
            </a:r>
            <a:r>
              <a:rPr sz="2000" b="1" i="1" spc="-4" dirty="0">
                <a:solidFill>
                  <a:srgbClr val="FF0000"/>
                </a:solidFill>
                <a:latin typeface="Tahoma"/>
                <a:cs typeface="Tahoma"/>
              </a:rPr>
              <a:t>con </a:t>
            </a:r>
            <a:r>
              <a:rPr sz="2000" b="1" i="1" spc="-8" dirty="0">
                <a:solidFill>
                  <a:srgbClr val="FF0000"/>
                </a:solidFill>
                <a:latin typeface="Tahoma"/>
                <a:cs typeface="Tahoma"/>
              </a:rPr>
              <a:t>attenzione </a:t>
            </a:r>
            <a:r>
              <a:rPr sz="2000" b="1" i="1" spc="-4" dirty="0">
                <a:solidFill>
                  <a:srgbClr val="FF0000"/>
                </a:solidFill>
                <a:latin typeface="Tahoma"/>
                <a:cs typeface="Tahoma"/>
              </a:rPr>
              <a:t>altezza </a:t>
            </a:r>
            <a:r>
              <a:rPr sz="2000" b="1" i="1" dirty="0">
                <a:solidFill>
                  <a:srgbClr val="FF0000"/>
                </a:solidFill>
                <a:latin typeface="Tahoma"/>
                <a:cs typeface="Tahoma"/>
              </a:rPr>
              <a:t>e  peso (senza</a:t>
            </a:r>
            <a:r>
              <a:rPr sz="2000" b="1" i="1" spc="-11" dirty="0">
                <a:solidFill>
                  <a:srgbClr val="FF0000"/>
                </a:solidFill>
                <a:latin typeface="Tahoma"/>
                <a:cs typeface="Tahoma"/>
              </a:rPr>
              <a:t> </a:t>
            </a:r>
            <a:r>
              <a:rPr sz="2000" b="1" i="1" spc="-4" dirty="0">
                <a:solidFill>
                  <a:srgbClr val="FF0000"/>
                </a:solidFill>
                <a:latin typeface="Tahoma"/>
                <a:cs typeface="Tahoma"/>
              </a:rPr>
              <a:t>scarpe)</a:t>
            </a:r>
            <a:endParaRPr sz="2000" b="1" i="1" dirty="0">
              <a:solidFill>
                <a:srgbClr val="FF0000"/>
              </a:solidFill>
              <a:latin typeface="Tahoma"/>
              <a:cs typeface="Tahoma"/>
            </a:endParaRPr>
          </a:p>
          <a:p>
            <a:pPr marL="280988" indent="-271463">
              <a:spcBef>
                <a:spcPts val="428"/>
              </a:spcBef>
              <a:buClr>
                <a:srgbClr val="0F243E"/>
              </a:buClr>
              <a:buFont typeface="Arial"/>
              <a:buChar char="•"/>
              <a:tabLst>
                <a:tab pos="280511" algn="l"/>
                <a:tab pos="280988" algn="l"/>
              </a:tabLst>
            </a:pPr>
            <a:r>
              <a:rPr b="1" i="1" spc="-23" dirty="0">
                <a:solidFill>
                  <a:srgbClr val="001F5F"/>
                </a:solidFill>
                <a:latin typeface="Tahoma"/>
                <a:cs typeface="Tahoma"/>
              </a:rPr>
              <a:t>L’esame </a:t>
            </a:r>
            <a:r>
              <a:rPr b="1" i="1" spc="-19" dirty="0">
                <a:solidFill>
                  <a:srgbClr val="001F5F"/>
                </a:solidFill>
                <a:latin typeface="Tahoma"/>
                <a:cs typeface="Tahoma"/>
              </a:rPr>
              <a:t>va </a:t>
            </a:r>
            <a:r>
              <a:rPr b="1" i="1" spc="-4" dirty="0">
                <a:solidFill>
                  <a:srgbClr val="001F5F"/>
                </a:solidFill>
                <a:latin typeface="Tahoma"/>
                <a:cs typeface="Tahoma"/>
              </a:rPr>
              <a:t>eseguito in</a:t>
            </a:r>
            <a:r>
              <a:rPr b="1" i="1" spc="49" dirty="0">
                <a:solidFill>
                  <a:srgbClr val="001F5F"/>
                </a:solidFill>
                <a:latin typeface="Tahoma"/>
                <a:cs typeface="Tahoma"/>
              </a:rPr>
              <a:t> </a:t>
            </a:r>
            <a:r>
              <a:rPr b="1" i="1" spc="-4" dirty="0">
                <a:solidFill>
                  <a:srgbClr val="001F5F"/>
                </a:solidFill>
                <a:latin typeface="Tahoma"/>
                <a:cs typeface="Tahoma"/>
              </a:rPr>
              <a:t>posizione</a:t>
            </a:r>
            <a:endParaRPr b="1" i="1" dirty="0">
              <a:solidFill>
                <a:prstClr val="black"/>
              </a:solidFill>
              <a:latin typeface="Tahoma"/>
              <a:cs typeface="Tahoma"/>
            </a:endParaRPr>
          </a:p>
          <a:p>
            <a:pPr marL="280988"/>
            <a:r>
              <a:rPr b="1" i="1" spc="-4" dirty="0">
                <a:solidFill>
                  <a:srgbClr val="001F5F"/>
                </a:solidFill>
                <a:latin typeface="Tahoma"/>
                <a:cs typeface="Tahoma"/>
              </a:rPr>
              <a:t>seduta</a:t>
            </a:r>
            <a:endParaRPr b="1" i="1" dirty="0">
              <a:solidFill>
                <a:prstClr val="black"/>
              </a:solidFill>
              <a:latin typeface="Tahoma"/>
              <a:cs typeface="Tahoma"/>
            </a:endParaRPr>
          </a:p>
          <a:p>
            <a:pPr marL="280988" marR="60960" indent="-271463">
              <a:spcBef>
                <a:spcPts val="435"/>
              </a:spcBef>
              <a:buClr>
                <a:srgbClr val="0F243E"/>
              </a:buClr>
              <a:buFont typeface="Arial"/>
              <a:buChar char="•"/>
              <a:tabLst>
                <a:tab pos="280511" algn="l"/>
                <a:tab pos="280988" algn="l"/>
              </a:tabLst>
            </a:pPr>
            <a:r>
              <a:rPr b="1" i="1" spc="-4" dirty="0">
                <a:solidFill>
                  <a:srgbClr val="001F5F"/>
                </a:solidFill>
                <a:latin typeface="Tahoma"/>
                <a:cs typeface="Tahoma"/>
              </a:rPr>
              <a:t>Non </a:t>
            </a:r>
            <a:r>
              <a:rPr b="1" i="1" dirty="0">
                <a:solidFill>
                  <a:srgbClr val="001F5F"/>
                </a:solidFill>
                <a:latin typeface="Tahoma"/>
                <a:cs typeface="Tahoma"/>
              </a:rPr>
              <a:t>è </a:t>
            </a:r>
            <a:r>
              <a:rPr b="1" i="1" spc="-4" dirty="0">
                <a:solidFill>
                  <a:srgbClr val="001F5F"/>
                </a:solidFill>
                <a:latin typeface="Tahoma"/>
                <a:cs typeface="Tahoma"/>
              </a:rPr>
              <a:t>necessario il digiuno, </a:t>
            </a:r>
            <a:r>
              <a:rPr b="1" i="1" spc="-8" dirty="0">
                <a:solidFill>
                  <a:srgbClr val="001F5F"/>
                </a:solidFill>
                <a:latin typeface="Tahoma"/>
                <a:cs typeface="Tahoma"/>
              </a:rPr>
              <a:t>salvo  </a:t>
            </a:r>
            <a:r>
              <a:rPr b="1" i="1" spc="-4" dirty="0">
                <a:solidFill>
                  <a:srgbClr val="001F5F"/>
                </a:solidFill>
                <a:latin typeface="Tahoma"/>
                <a:cs typeface="Tahoma"/>
              </a:rPr>
              <a:t>intolleranze al</a:t>
            </a:r>
            <a:r>
              <a:rPr b="1" i="1" spc="-26" dirty="0">
                <a:solidFill>
                  <a:srgbClr val="001F5F"/>
                </a:solidFill>
                <a:latin typeface="Tahoma"/>
                <a:cs typeface="Tahoma"/>
              </a:rPr>
              <a:t> </a:t>
            </a:r>
            <a:r>
              <a:rPr b="1" i="1" spc="-4" dirty="0">
                <a:solidFill>
                  <a:srgbClr val="001F5F"/>
                </a:solidFill>
                <a:latin typeface="Tahoma"/>
                <a:cs typeface="Tahoma"/>
              </a:rPr>
              <a:t>boccaglio</a:t>
            </a:r>
            <a:endParaRPr b="1" i="1" dirty="0">
              <a:solidFill>
                <a:prstClr val="black"/>
              </a:solidFill>
              <a:latin typeface="Tahoma"/>
              <a:cs typeface="Tahoma"/>
            </a:endParaRPr>
          </a:p>
          <a:p>
            <a:pPr marL="280988" marR="3810" indent="-271463">
              <a:spcBef>
                <a:spcPts val="435"/>
              </a:spcBef>
              <a:buClr>
                <a:srgbClr val="0F243E"/>
              </a:buClr>
              <a:buFont typeface="Arial"/>
              <a:buChar char="•"/>
              <a:tabLst>
                <a:tab pos="280511" algn="l"/>
                <a:tab pos="280988" algn="l"/>
              </a:tabLst>
            </a:pPr>
            <a:r>
              <a:rPr b="1" i="1" dirty="0">
                <a:solidFill>
                  <a:srgbClr val="001F5F"/>
                </a:solidFill>
                <a:latin typeface="Tahoma"/>
                <a:cs typeface="Tahoma"/>
              </a:rPr>
              <a:t>Astensione </a:t>
            </a:r>
            <a:r>
              <a:rPr b="1" i="1" spc="-4" dirty="0">
                <a:solidFill>
                  <a:srgbClr val="001F5F"/>
                </a:solidFill>
                <a:latin typeface="Tahoma"/>
                <a:cs typeface="Tahoma"/>
              </a:rPr>
              <a:t>dal </a:t>
            </a:r>
            <a:r>
              <a:rPr b="1" i="1" spc="-8" dirty="0">
                <a:solidFill>
                  <a:srgbClr val="001F5F"/>
                </a:solidFill>
                <a:latin typeface="Tahoma"/>
                <a:cs typeface="Tahoma"/>
              </a:rPr>
              <a:t>fumo </a:t>
            </a:r>
            <a:r>
              <a:rPr b="1" i="1" dirty="0">
                <a:solidFill>
                  <a:srgbClr val="001F5F"/>
                </a:solidFill>
                <a:latin typeface="Tahoma"/>
                <a:cs typeface="Tahoma"/>
              </a:rPr>
              <a:t>nelle </a:t>
            </a:r>
            <a:r>
              <a:rPr b="1" i="1" spc="-8" dirty="0">
                <a:solidFill>
                  <a:srgbClr val="001F5F"/>
                </a:solidFill>
                <a:latin typeface="Tahoma"/>
                <a:cs typeface="Tahoma"/>
              </a:rPr>
              <a:t>ore</a:t>
            </a:r>
            <a:r>
              <a:rPr b="1" i="1" spc="-45" dirty="0">
                <a:solidFill>
                  <a:srgbClr val="001F5F"/>
                </a:solidFill>
                <a:latin typeface="Tahoma"/>
                <a:cs typeface="Tahoma"/>
              </a:rPr>
              <a:t> </a:t>
            </a:r>
            <a:r>
              <a:rPr b="1" i="1" dirty="0">
                <a:solidFill>
                  <a:srgbClr val="001F5F"/>
                </a:solidFill>
                <a:latin typeface="Tahoma"/>
                <a:cs typeface="Tahoma"/>
              </a:rPr>
              <a:t>che  </a:t>
            </a:r>
            <a:r>
              <a:rPr b="1" i="1" spc="-4" dirty="0">
                <a:solidFill>
                  <a:srgbClr val="001F5F"/>
                </a:solidFill>
                <a:latin typeface="Tahoma"/>
                <a:cs typeface="Tahoma"/>
              </a:rPr>
              <a:t>precedono il</a:t>
            </a:r>
            <a:r>
              <a:rPr b="1" i="1" spc="-15" dirty="0">
                <a:solidFill>
                  <a:srgbClr val="001F5F"/>
                </a:solidFill>
                <a:latin typeface="Tahoma"/>
                <a:cs typeface="Tahoma"/>
              </a:rPr>
              <a:t> </a:t>
            </a:r>
            <a:r>
              <a:rPr b="1" i="1" spc="-4" dirty="0">
                <a:solidFill>
                  <a:srgbClr val="001F5F"/>
                </a:solidFill>
                <a:latin typeface="Tahoma"/>
                <a:cs typeface="Tahoma"/>
              </a:rPr>
              <a:t>test</a:t>
            </a:r>
            <a:endParaRPr b="1" i="1" dirty="0">
              <a:solidFill>
                <a:prstClr val="black"/>
              </a:solidFill>
              <a:latin typeface="Tahoma"/>
              <a:cs typeface="Tahoma"/>
            </a:endParaRPr>
          </a:p>
          <a:p>
            <a:pPr marL="280988" indent="-271463">
              <a:spcBef>
                <a:spcPts val="431"/>
              </a:spcBef>
              <a:buClr>
                <a:srgbClr val="0F243E"/>
              </a:buClr>
              <a:buFont typeface="Arial"/>
              <a:buChar char="•"/>
              <a:tabLst>
                <a:tab pos="280511" algn="l"/>
                <a:tab pos="280988" algn="l"/>
              </a:tabLst>
            </a:pPr>
            <a:r>
              <a:rPr b="1" i="1" spc="-34" dirty="0">
                <a:solidFill>
                  <a:srgbClr val="001F5F"/>
                </a:solidFill>
                <a:latin typeface="Tahoma"/>
                <a:cs typeface="Tahoma"/>
              </a:rPr>
              <a:t>Terapia </a:t>
            </a:r>
            <a:r>
              <a:rPr b="1" i="1" spc="-4" dirty="0">
                <a:solidFill>
                  <a:srgbClr val="001F5F"/>
                </a:solidFill>
                <a:latin typeface="Tahoma"/>
                <a:cs typeface="Tahoma"/>
              </a:rPr>
              <a:t>sì, </a:t>
            </a:r>
            <a:r>
              <a:rPr b="1" i="1" spc="-8" dirty="0">
                <a:solidFill>
                  <a:srgbClr val="001F5F"/>
                </a:solidFill>
                <a:latin typeface="Tahoma"/>
                <a:cs typeface="Tahoma"/>
              </a:rPr>
              <a:t>terapia</a:t>
            </a:r>
            <a:r>
              <a:rPr b="1" i="1" spc="30" dirty="0">
                <a:solidFill>
                  <a:srgbClr val="001F5F"/>
                </a:solidFill>
                <a:latin typeface="Tahoma"/>
                <a:cs typeface="Tahoma"/>
              </a:rPr>
              <a:t> </a:t>
            </a:r>
            <a:r>
              <a:rPr b="1" i="1" spc="-8" dirty="0">
                <a:solidFill>
                  <a:srgbClr val="001F5F"/>
                </a:solidFill>
                <a:latin typeface="Tahoma"/>
                <a:cs typeface="Tahoma"/>
              </a:rPr>
              <a:t>no…</a:t>
            </a:r>
            <a:endParaRPr b="1" i="1" dirty="0">
              <a:solidFill>
                <a:prstClr val="black"/>
              </a:solidFill>
              <a:latin typeface="Tahoma"/>
              <a:cs typeface="Tahoma"/>
            </a:endParaRPr>
          </a:p>
        </p:txBody>
      </p:sp>
      <p:sp>
        <p:nvSpPr>
          <p:cNvPr id="5" name="object 5"/>
          <p:cNvSpPr/>
          <p:nvPr/>
        </p:nvSpPr>
        <p:spPr>
          <a:xfrm>
            <a:off x="1606297" y="1353312"/>
            <a:ext cx="3382517" cy="3986784"/>
          </a:xfrm>
          <a:prstGeom prst="rect">
            <a:avLst/>
          </a:prstGeom>
          <a:blipFill>
            <a:blip r:embed="rId4" cstate="print"/>
            <a:stretch>
              <a:fillRect/>
            </a:stretch>
          </a:blipFill>
        </p:spPr>
        <p:txBody>
          <a:bodyPr wrap="square" lIns="0" tIns="0" rIns="0" bIns="0" rtlCol="0"/>
          <a:lstStyle/>
          <a:p>
            <a:endParaRPr sz="1350">
              <a:solidFill>
                <a:prstClr val="black"/>
              </a:solidFill>
              <a:latin typeface="Calibri" panose="020F0502020204030204"/>
            </a:endParaRPr>
          </a:p>
        </p:txBody>
      </p:sp>
      <p:pic>
        <p:nvPicPr>
          <p:cNvPr id="7" name="Immagine 6">
            <a:extLst>
              <a:ext uri="{FF2B5EF4-FFF2-40B4-BE49-F238E27FC236}">
                <a16:creationId xmlns:a16="http://schemas.microsoft.com/office/drawing/2014/main" id="{8BB6FBDC-AC34-459F-9431-EE77359902DC}"/>
              </a:ext>
            </a:extLst>
          </p:cNvPr>
          <p:cNvPicPr>
            <a:picLocks noChangeAspect="1"/>
          </p:cNvPicPr>
          <p:nvPr/>
        </p:nvPicPr>
        <p:blipFill>
          <a:blip r:embed="rId5">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2558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3" name="Object 2"/>
          <p:cNvGraphicFramePr>
            <a:graphicFrameLocks noChangeAspect="1"/>
          </p:cNvGraphicFramePr>
          <p:nvPr/>
        </p:nvGraphicFramePr>
        <p:xfrm>
          <a:off x="1504950" y="-15577"/>
          <a:ext cx="4987924" cy="6842937"/>
        </p:xfrm>
        <a:graphic>
          <a:graphicData uri="http://schemas.openxmlformats.org/presentationml/2006/ole">
            <mc:AlternateContent xmlns:mc="http://schemas.openxmlformats.org/markup-compatibility/2006">
              <mc:Choice xmlns:v="urn:schemas-microsoft-com:vml" Requires="v">
                <p:oleObj name="Acrobat Document" r:id="rId3" imgW="0" imgH="0" progId="AcroExch.Document.7">
                  <p:embed/>
                </p:oleObj>
              </mc:Choice>
              <mc:Fallback>
                <p:oleObj name="Acrobat Document" r:id="rId3" imgW="0" imgH="0" progId="AcroExch.Document.7">
                  <p:embed/>
                  <p:pic>
                    <p:nvPicPr>
                      <p:cNvPr id="2867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5577"/>
                        <a:ext cx="4987924" cy="6842937"/>
                      </a:xfrm>
                      <a:prstGeom prst="rect">
                        <a:avLst/>
                      </a:prstGeom>
                      <a:noFill/>
                      <a:ln>
                        <a:noFill/>
                      </a:ln>
                      <a:effectLst/>
                    </p:spPr>
                  </p:pic>
                </p:oleObj>
              </mc:Fallback>
            </mc:AlternateContent>
          </a:graphicData>
        </a:graphic>
      </p:graphicFrame>
      <p:cxnSp>
        <p:nvCxnSpPr>
          <p:cNvPr id="5" name="Connettore 2 4">
            <a:extLst>
              <a:ext uri="{FF2B5EF4-FFF2-40B4-BE49-F238E27FC236}">
                <a16:creationId xmlns:a16="http://schemas.microsoft.com/office/drawing/2014/main" id="{B7C6BC31-91A6-7F48-880E-3B33CC5D423A}"/>
              </a:ext>
            </a:extLst>
          </p:cNvPr>
          <p:cNvCxnSpPr/>
          <p:nvPr/>
        </p:nvCxnSpPr>
        <p:spPr>
          <a:xfrm rot="10800000">
            <a:off x="5275264" y="2500314"/>
            <a:ext cx="3000375" cy="1500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F4E20E05-BD62-1A44-B6C1-1E9EE4BC2F1A}"/>
              </a:ext>
            </a:extLst>
          </p:cNvPr>
          <p:cNvCxnSpPr/>
          <p:nvPr/>
        </p:nvCxnSpPr>
        <p:spPr>
          <a:xfrm rot="10800000">
            <a:off x="5275263" y="3643313"/>
            <a:ext cx="3249612"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Esplosione 1 7">
            <a:extLst>
              <a:ext uri="{FF2B5EF4-FFF2-40B4-BE49-F238E27FC236}">
                <a16:creationId xmlns:a16="http://schemas.microsoft.com/office/drawing/2014/main" id="{E238219C-8D52-7B40-9E65-9017E94C90C0}"/>
              </a:ext>
            </a:extLst>
          </p:cNvPr>
          <p:cNvSpPr/>
          <p:nvPr/>
        </p:nvSpPr>
        <p:spPr>
          <a:xfrm>
            <a:off x="3804794" y="1101536"/>
            <a:ext cx="714375" cy="428625"/>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9" name="Ovale 8">
            <a:extLst>
              <a:ext uri="{FF2B5EF4-FFF2-40B4-BE49-F238E27FC236}">
                <a16:creationId xmlns:a16="http://schemas.microsoft.com/office/drawing/2014/main" id="{199F6D0B-1D88-D340-8E22-6626840DF3EC}"/>
              </a:ext>
            </a:extLst>
          </p:cNvPr>
          <p:cNvSpPr/>
          <p:nvPr/>
        </p:nvSpPr>
        <p:spPr>
          <a:xfrm>
            <a:off x="5025230" y="2400301"/>
            <a:ext cx="500063" cy="200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10" name="Ovale 9">
            <a:extLst>
              <a:ext uri="{FF2B5EF4-FFF2-40B4-BE49-F238E27FC236}">
                <a16:creationId xmlns:a16="http://schemas.microsoft.com/office/drawing/2014/main" id="{C8C79681-CB3C-C245-89BC-64D77214919A}"/>
              </a:ext>
            </a:extLst>
          </p:cNvPr>
          <p:cNvSpPr/>
          <p:nvPr/>
        </p:nvSpPr>
        <p:spPr>
          <a:xfrm>
            <a:off x="5025229" y="3642280"/>
            <a:ext cx="500063" cy="200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28679" name="CasellaDiTesto 11"/>
          <p:cNvSpPr txBox="1">
            <a:spLocks noChangeArrowheads="1"/>
          </p:cNvSpPr>
          <p:nvPr/>
        </p:nvSpPr>
        <p:spPr bwMode="auto">
          <a:xfrm>
            <a:off x="6492875" y="4143376"/>
            <a:ext cx="3635354" cy="461665"/>
          </a:xfrm>
          <a:prstGeom prst="rect">
            <a:avLst/>
          </a:prstGeom>
          <a:solidFill>
            <a:schemeClr val="accent5">
              <a:lumMod val="5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2400" b="1" dirty="0">
                <a:solidFill>
                  <a:prstClr val="white"/>
                </a:solidFill>
                <a:latin typeface="Calibri" panose="020F0502020204030204" pitchFamily="34" charset="0"/>
              </a:rPr>
              <a:t>Ostruzione di medio grado </a:t>
            </a:r>
          </a:p>
        </p:txBody>
      </p:sp>
      <p:sp>
        <p:nvSpPr>
          <p:cNvPr id="11" name="Rettangolo 10">
            <a:extLst>
              <a:ext uri="{FF2B5EF4-FFF2-40B4-BE49-F238E27FC236}">
                <a16:creationId xmlns:a16="http://schemas.microsoft.com/office/drawing/2014/main" id="{C5BA633E-C492-7F43-B548-5965E809252E}"/>
              </a:ext>
            </a:extLst>
          </p:cNvPr>
          <p:cNvSpPr/>
          <p:nvPr/>
        </p:nvSpPr>
        <p:spPr>
          <a:xfrm>
            <a:off x="2392364" y="1154114"/>
            <a:ext cx="331787" cy="460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2" name="Rettangolo 1"/>
          <p:cNvSpPr/>
          <p:nvPr/>
        </p:nvSpPr>
        <p:spPr>
          <a:xfrm>
            <a:off x="6114257" y="1122997"/>
            <a:ext cx="4572000" cy="1631216"/>
          </a:xfrm>
          <a:prstGeom prst="rect">
            <a:avLst/>
          </a:prstGeom>
          <a:solidFill>
            <a:schemeClr val="accent1">
              <a:lumMod val="50000"/>
            </a:schemeClr>
          </a:solidFill>
        </p:spPr>
        <p:txBody>
          <a:bodyPr>
            <a:spAutoFit/>
          </a:bodyPr>
          <a:lstStyle/>
          <a:p>
            <a:pPr algn="ctr"/>
            <a:r>
              <a:rPr lang="it-IT" sz="2000" b="1" dirty="0">
                <a:solidFill>
                  <a:prstClr val="white"/>
                </a:solidFill>
                <a:latin typeface="Calibri" panose="020F0502020204030204"/>
              </a:rPr>
              <a:t>un errore di 5 cm nella determinazione dell’altezza può provocare un effetto sui valori teorici di riferimento tale da cambiare il referto spirometrico finale: da deficit medio a ………. </a:t>
            </a:r>
          </a:p>
        </p:txBody>
      </p:sp>
      <p:pic>
        <p:nvPicPr>
          <p:cNvPr id="13" name="Immagine 12">
            <a:extLst>
              <a:ext uri="{FF2B5EF4-FFF2-40B4-BE49-F238E27FC236}">
                <a16:creationId xmlns:a16="http://schemas.microsoft.com/office/drawing/2014/main" id="{E92408D9-9D50-4F9E-A927-BB8030A6FE8D}"/>
              </a:ext>
            </a:extLst>
          </p:cNvPr>
          <p:cNvPicPr>
            <a:picLocks noChangeAspect="1"/>
          </p:cNvPicPr>
          <p:nvPr/>
        </p:nvPicPr>
        <p:blipFill>
          <a:blip r:embed="rId5">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61472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24E9730-12C3-FC0D-9E14-40E453D575D1}"/>
              </a:ext>
            </a:extLst>
          </p:cNvPr>
          <p:cNvSpPr>
            <a:spLocks noGrp="1"/>
          </p:cNvSpPr>
          <p:nvPr>
            <p:ph type="body" idx="1"/>
          </p:nvPr>
        </p:nvSpPr>
        <p:spPr>
          <a:xfrm>
            <a:off x="2152650" y="1846265"/>
            <a:ext cx="7886700" cy="1500187"/>
          </a:xfrm>
          <a:solidFill>
            <a:srgbClr val="002060"/>
          </a:solidFill>
        </p:spPr>
        <p:txBody>
          <a:bodyPr>
            <a:normAutofit/>
          </a:bodyPr>
          <a:lstStyle/>
          <a:p>
            <a:pPr algn="ctr"/>
            <a:r>
              <a:rPr lang="it-IT" sz="2800" b="1" dirty="0">
                <a:solidFill>
                  <a:schemeClr val="bg1"/>
                </a:solidFill>
              </a:rPr>
              <a:t>MANOVRE ED ERRORI DI ESECUZIONE - 1° PARTE</a:t>
            </a:r>
          </a:p>
          <a:p>
            <a:pPr algn="ctr"/>
            <a:r>
              <a:rPr lang="it-IT" sz="2400" b="1" i="1" dirty="0">
                <a:solidFill>
                  <a:schemeClr val="bg1"/>
                </a:solidFill>
              </a:rPr>
              <a:t>PREPARAZIONE DELLO SPIROMETRO E DEL  PAZIENTE</a:t>
            </a:r>
          </a:p>
        </p:txBody>
      </p:sp>
    </p:spTree>
    <p:extLst>
      <p:ext uri="{BB962C8B-B14F-4D97-AF65-F5344CB8AC3E}">
        <p14:creationId xmlns:p14="http://schemas.microsoft.com/office/powerpoint/2010/main" val="141822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Object 2"/>
          <p:cNvGraphicFramePr>
            <a:graphicFrameLocks noChangeAspect="1"/>
          </p:cNvGraphicFramePr>
          <p:nvPr/>
        </p:nvGraphicFramePr>
        <p:xfrm>
          <a:off x="1524000" y="136526"/>
          <a:ext cx="4905721" cy="6721475"/>
        </p:xfrm>
        <a:graphic>
          <a:graphicData uri="http://schemas.openxmlformats.org/presentationml/2006/ole">
            <mc:AlternateContent xmlns:mc="http://schemas.openxmlformats.org/markup-compatibility/2006">
              <mc:Choice xmlns:v="urn:schemas-microsoft-com:vml" Requires="v">
                <p:oleObj name="Acrobat Document" r:id="rId2" imgW="0" imgH="0" progId="AcroExch.Document.7">
                  <p:embed/>
                </p:oleObj>
              </mc:Choice>
              <mc:Fallback>
                <p:oleObj name="Acrobat Document" r:id="rId2" imgW="0" imgH="0" progId="AcroExch.Document.7">
                  <p:embed/>
                  <p:pic>
                    <p:nvPicPr>
                      <p:cNvPr id="2969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6526"/>
                        <a:ext cx="4905721" cy="6721475"/>
                      </a:xfrm>
                      <a:prstGeom prst="rect">
                        <a:avLst/>
                      </a:prstGeom>
                      <a:noFill/>
                      <a:ln>
                        <a:noFill/>
                      </a:ln>
                      <a:effectLst/>
                    </p:spPr>
                  </p:pic>
                </p:oleObj>
              </mc:Fallback>
            </mc:AlternateContent>
          </a:graphicData>
        </a:graphic>
      </p:graphicFrame>
      <p:sp>
        <p:nvSpPr>
          <p:cNvPr id="3" name="Ovale 2">
            <a:extLst>
              <a:ext uri="{FF2B5EF4-FFF2-40B4-BE49-F238E27FC236}">
                <a16:creationId xmlns:a16="http://schemas.microsoft.com/office/drawing/2014/main" id="{4FE855E7-01D3-CB44-8272-75F98CA0A9D8}"/>
              </a:ext>
            </a:extLst>
          </p:cNvPr>
          <p:cNvSpPr/>
          <p:nvPr/>
        </p:nvSpPr>
        <p:spPr>
          <a:xfrm>
            <a:off x="5106194" y="2397920"/>
            <a:ext cx="357188" cy="35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6" name="Ovale 5">
            <a:extLst>
              <a:ext uri="{FF2B5EF4-FFF2-40B4-BE49-F238E27FC236}">
                <a16:creationId xmlns:a16="http://schemas.microsoft.com/office/drawing/2014/main" id="{89BEB5CD-1279-6A46-B367-3A123E1E5255}"/>
              </a:ext>
            </a:extLst>
          </p:cNvPr>
          <p:cNvSpPr/>
          <p:nvPr/>
        </p:nvSpPr>
        <p:spPr>
          <a:xfrm>
            <a:off x="5143517" y="3636836"/>
            <a:ext cx="285750" cy="3286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it-IT" sz="2000">
              <a:solidFill>
                <a:prstClr val="white"/>
              </a:solidFill>
              <a:latin typeface="Calibri" panose="020F0502020204030204"/>
            </a:endParaRPr>
          </a:p>
        </p:txBody>
      </p:sp>
      <p:cxnSp>
        <p:nvCxnSpPr>
          <p:cNvPr id="8" name="Connettore 2 7">
            <a:extLst>
              <a:ext uri="{FF2B5EF4-FFF2-40B4-BE49-F238E27FC236}">
                <a16:creationId xmlns:a16="http://schemas.microsoft.com/office/drawing/2014/main" id="{F23C189E-67AF-B842-95C7-2E0EE28645F0}"/>
              </a:ext>
            </a:extLst>
          </p:cNvPr>
          <p:cNvCxnSpPr>
            <a:endCxn id="3" idx="6"/>
          </p:cNvCxnSpPr>
          <p:nvPr/>
        </p:nvCxnSpPr>
        <p:spPr>
          <a:xfrm rot="10800000">
            <a:off x="5463383" y="2577306"/>
            <a:ext cx="3863975" cy="140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D19CC882-7F92-7C4D-A569-5DAC23D24FF9}"/>
              </a:ext>
            </a:extLst>
          </p:cNvPr>
          <p:cNvCxnSpPr/>
          <p:nvPr/>
        </p:nvCxnSpPr>
        <p:spPr>
          <a:xfrm rot="10800000">
            <a:off x="4999039" y="3406776"/>
            <a:ext cx="3811587" cy="379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Esplosione 1 16">
            <a:extLst>
              <a:ext uri="{FF2B5EF4-FFF2-40B4-BE49-F238E27FC236}">
                <a16:creationId xmlns:a16="http://schemas.microsoft.com/office/drawing/2014/main" id="{3DFA78A8-7DC2-B648-BAD4-EAB33D97C9F8}"/>
              </a:ext>
            </a:extLst>
          </p:cNvPr>
          <p:cNvSpPr/>
          <p:nvPr/>
        </p:nvSpPr>
        <p:spPr>
          <a:xfrm>
            <a:off x="3807080" y="1227012"/>
            <a:ext cx="714375" cy="428625"/>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13" name="Rettangolo 12">
            <a:extLst>
              <a:ext uri="{FF2B5EF4-FFF2-40B4-BE49-F238E27FC236}">
                <a16:creationId xmlns:a16="http://schemas.microsoft.com/office/drawing/2014/main" id="{37C418E4-3627-B64A-A3BA-A9F45CCEDA73}"/>
              </a:ext>
            </a:extLst>
          </p:cNvPr>
          <p:cNvSpPr/>
          <p:nvPr/>
        </p:nvSpPr>
        <p:spPr>
          <a:xfrm>
            <a:off x="2381251" y="1093789"/>
            <a:ext cx="549275" cy="4603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2" name="Rettangolo 1"/>
          <p:cNvSpPr/>
          <p:nvPr/>
        </p:nvSpPr>
        <p:spPr>
          <a:xfrm>
            <a:off x="6123486" y="3857867"/>
            <a:ext cx="4544514" cy="523220"/>
          </a:xfrm>
          <a:prstGeom prst="rect">
            <a:avLst/>
          </a:prstGeom>
          <a:solidFill>
            <a:schemeClr val="accent1">
              <a:lumMod val="50000"/>
            </a:schemeClr>
          </a:solidFill>
        </p:spPr>
        <p:txBody>
          <a:bodyPr wrap="none">
            <a:spAutoFit/>
          </a:bodyPr>
          <a:lstStyle/>
          <a:p>
            <a:r>
              <a:rPr lang="it-IT" sz="2800" b="1" dirty="0">
                <a:solidFill>
                  <a:prstClr val="white"/>
                </a:solidFill>
                <a:latin typeface="Calibri" panose="020F0502020204030204"/>
              </a:rPr>
              <a:t>……….deficit di grado elevato </a:t>
            </a:r>
          </a:p>
        </p:txBody>
      </p:sp>
      <p:pic>
        <p:nvPicPr>
          <p:cNvPr id="11" name="Immagine 10">
            <a:extLst>
              <a:ext uri="{FF2B5EF4-FFF2-40B4-BE49-F238E27FC236}">
                <a16:creationId xmlns:a16="http://schemas.microsoft.com/office/drawing/2014/main" id="{5D3BC0C8-D7B9-4372-8F20-ED603B6F034A}"/>
              </a:ext>
            </a:extLst>
          </p:cNvPr>
          <p:cNvPicPr>
            <a:picLocks noChangeAspect="1"/>
          </p:cNvPicPr>
          <p:nvPr/>
        </p:nvPicPr>
        <p:blipFill>
          <a:blip r:embed="rId4">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56339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5658" y="281940"/>
            <a:ext cx="4932044" cy="614363"/>
          </a:xfrm>
          <a:prstGeom prst="rect">
            <a:avLst/>
          </a:prstGeom>
          <a:blipFill>
            <a:blip r:embed="rId2"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4" name="object 4"/>
          <p:cNvSpPr txBox="1"/>
          <p:nvPr/>
        </p:nvSpPr>
        <p:spPr>
          <a:xfrm>
            <a:off x="5168074" y="2001870"/>
            <a:ext cx="5307902" cy="2769348"/>
          </a:xfrm>
          <a:prstGeom prst="rect">
            <a:avLst/>
          </a:prstGeom>
        </p:spPr>
        <p:txBody>
          <a:bodyPr vert="horz" wrap="square" lIns="0" tIns="9525" rIns="0" bIns="0" rtlCol="0">
            <a:spAutoFit/>
          </a:bodyPr>
          <a:lstStyle/>
          <a:p>
            <a:pPr marL="280988" marR="61436" indent="-271463">
              <a:spcBef>
                <a:spcPts val="75"/>
              </a:spcBef>
              <a:buClr>
                <a:srgbClr val="0F243E"/>
              </a:buClr>
              <a:buFont typeface="Arial"/>
              <a:buChar char="•"/>
              <a:tabLst>
                <a:tab pos="280511" algn="l"/>
                <a:tab pos="280988" algn="l"/>
              </a:tabLst>
            </a:pPr>
            <a:r>
              <a:rPr b="1" i="1" spc="-8" dirty="0">
                <a:solidFill>
                  <a:srgbClr val="001F5F"/>
                </a:solidFill>
                <a:latin typeface="Tahoma"/>
                <a:cs typeface="Tahoma"/>
              </a:rPr>
              <a:t>Misurare </a:t>
            </a:r>
            <a:r>
              <a:rPr b="1" i="1" spc="-4" dirty="0">
                <a:solidFill>
                  <a:srgbClr val="001F5F"/>
                </a:solidFill>
                <a:latin typeface="Tahoma"/>
                <a:cs typeface="Tahoma"/>
              </a:rPr>
              <a:t>con </a:t>
            </a:r>
            <a:r>
              <a:rPr b="1" i="1" spc="-8" dirty="0">
                <a:solidFill>
                  <a:srgbClr val="001F5F"/>
                </a:solidFill>
                <a:latin typeface="Tahoma"/>
                <a:cs typeface="Tahoma"/>
              </a:rPr>
              <a:t>attenzione </a:t>
            </a:r>
            <a:r>
              <a:rPr b="1" i="1" spc="-4" dirty="0">
                <a:solidFill>
                  <a:srgbClr val="001F5F"/>
                </a:solidFill>
                <a:latin typeface="Tahoma"/>
                <a:cs typeface="Tahoma"/>
              </a:rPr>
              <a:t>altezza </a:t>
            </a:r>
            <a:r>
              <a:rPr b="1" i="1" dirty="0">
                <a:solidFill>
                  <a:srgbClr val="001F5F"/>
                </a:solidFill>
                <a:latin typeface="Tahoma"/>
                <a:cs typeface="Tahoma"/>
              </a:rPr>
              <a:t>e  peso (senza</a:t>
            </a:r>
            <a:r>
              <a:rPr b="1" i="1" spc="-11" dirty="0">
                <a:solidFill>
                  <a:srgbClr val="001F5F"/>
                </a:solidFill>
                <a:latin typeface="Tahoma"/>
                <a:cs typeface="Tahoma"/>
              </a:rPr>
              <a:t> </a:t>
            </a:r>
            <a:r>
              <a:rPr b="1" i="1" spc="-4" dirty="0">
                <a:solidFill>
                  <a:srgbClr val="001F5F"/>
                </a:solidFill>
                <a:latin typeface="Tahoma"/>
                <a:cs typeface="Tahoma"/>
              </a:rPr>
              <a:t>scarpe)</a:t>
            </a:r>
            <a:endParaRPr b="1" i="1" dirty="0">
              <a:solidFill>
                <a:prstClr val="black"/>
              </a:solidFill>
              <a:latin typeface="Tahoma"/>
              <a:cs typeface="Tahoma"/>
            </a:endParaRPr>
          </a:p>
          <a:p>
            <a:pPr marL="280988" indent="-271463">
              <a:spcBef>
                <a:spcPts val="428"/>
              </a:spcBef>
              <a:buClr>
                <a:srgbClr val="0F243E"/>
              </a:buClr>
              <a:buFont typeface="Arial"/>
              <a:buChar char="•"/>
              <a:tabLst>
                <a:tab pos="280511" algn="l"/>
                <a:tab pos="280988" algn="l"/>
              </a:tabLst>
            </a:pPr>
            <a:r>
              <a:rPr sz="2000" b="1" i="1" spc="-23" dirty="0">
                <a:solidFill>
                  <a:srgbClr val="FF0000"/>
                </a:solidFill>
                <a:latin typeface="Tahoma"/>
                <a:cs typeface="Tahoma"/>
              </a:rPr>
              <a:t>L’esame </a:t>
            </a:r>
            <a:r>
              <a:rPr sz="2000" b="1" i="1" spc="-19" dirty="0">
                <a:solidFill>
                  <a:srgbClr val="FF0000"/>
                </a:solidFill>
                <a:latin typeface="Tahoma"/>
                <a:cs typeface="Tahoma"/>
              </a:rPr>
              <a:t>va </a:t>
            </a:r>
            <a:r>
              <a:rPr sz="2000" b="1" i="1" spc="-4" dirty="0">
                <a:solidFill>
                  <a:srgbClr val="FF0000"/>
                </a:solidFill>
                <a:latin typeface="Tahoma"/>
                <a:cs typeface="Tahoma"/>
              </a:rPr>
              <a:t>eseguito in</a:t>
            </a:r>
            <a:r>
              <a:rPr sz="2000" b="1" i="1" spc="49" dirty="0">
                <a:solidFill>
                  <a:srgbClr val="FF0000"/>
                </a:solidFill>
                <a:latin typeface="Tahoma"/>
                <a:cs typeface="Tahoma"/>
              </a:rPr>
              <a:t> </a:t>
            </a:r>
            <a:r>
              <a:rPr sz="2000" b="1" i="1" spc="-4" dirty="0">
                <a:solidFill>
                  <a:srgbClr val="FF0000"/>
                </a:solidFill>
                <a:latin typeface="Tahoma"/>
                <a:cs typeface="Tahoma"/>
              </a:rPr>
              <a:t>posizione</a:t>
            </a:r>
            <a:endParaRPr sz="2000" b="1" i="1" dirty="0">
              <a:solidFill>
                <a:srgbClr val="FF0000"/>
              </a:solidFill>
              <a:latin typeface="Tahoma"/>
              <a:cs typeface="Tahoma"/>
            </a:endParaRPr>
          </a:p>
          <a:p>
            <a:pPr marL="280988"/>
            <a:r>
              <a:rPr lang="it-IT" sz="2000" b="1" i="1" spc="-4" dirty="0">
                <a:solidFill>
                  <a:srgbClr val="FF0000"/>
                </a:solidFill>
                <a:latin typeface="Tahoma"/>
                <a:cs typeface="Tahoma"/>
              </a:rPr>
              <a:t>S</a:t>
            </a:r>
            <a:r>
              <a:rPr sz="2000" b="1" i="1" spc="-4" dirty="0" err="1">
                <a:solidFill>
                  <a:srgbClr val="FF0000"/>
                </a:solidFill>
                <a:latin typeface="Tahoma"/>
                <a:cs typeface="Tahoma"/>
              </a:rPr>
              <a:t>eduta</a:t>
            </a:r>
            <a:r>
              <a:rPr lang="it-IT" sz="2000" b="1" i="1" spc="-4" dirty="0">
                <a:solidFill>
                  <a:srgbClr val="FF0000"/>
                </a:solidFill>
                <a:latin typeface="Tahoma"/>
                <a:cs typeface="Tahoma"/>
              </a:rPr>
              <a:t> Eretta</a:t>
            </a:r>
            <a:endParaRPr sz="2000" b="1" i="1" dirty="0">
              <a:solidFill>
                <a:srgbClr val="FF0000"/>
              </a:solidFill>
              <a:latin typeface="Tahoma"/>
              <a:cs typeface="Tahoma"/>
            </a:endParaRPr>
          </a:p>
          <a:p>
            <a:pPr marL="280988" marR="60960" indent="-271463">
              <a:spcBef>
                <a:spcPts val="435"/>
              </a:spcBef>
              <a:buClr>
                <a:srgbClr val="0F243E"/>
              </a:buClr>
              <a:buFont typeface="Arial"/>
              <a:buChar char="•"/>
              <a:tabLst>
                <a:tab pos="280511" algn="l"/>
                <a:tab pos="280988" algn="l"/>
              </a:tabLst>
            </a:pPr>
            <a:r>
              <a:rPr b="1" i="1" spc="-4" dirty="0">
                <a:solidFill>
                  <a:srgbClr val="001F5F"/>
                </a:solidFill>
                <a:latin typeface="Tahoma"/>
                <a:cs typeface="Tahoma"/>
              </a:rPr>
              <a:t>Non </a:t>
            </a:r>
            <a:r>
              <a:rPr b="1" i="1" dirty="0">
                <a:solidFill>
                  <a:srgbClr val="001F5F"/>
                </a:solidFill>
                <a:latin typeface="Tahoma"/>
                <a:cs typeface="Tahoma"/>
              </a:rPr>
              <a:t>è </a:t>
            </a:r>
            <a:r>
              <a:rPr b="1" i="1" spc="-4" dirty="0">
                <a:solidFill>
                  <a:srgbClr val="001F5F"/>
                </a:solidFill>
                <a:latin typeface="Tahoma"/>
                <a:cs typeface="Tahoma"/>
              </a:rPr>
              <a:t>necessario il digiuno, </a:t>
            </a:r>
            <a:r>
              <a:rPr b="1" i="1" spc="-8" dirty="0">
                <a:solidFill>
                  <a:srgbClr val="001F5F"/>
                </a:solidFill>
                <a:latin typeface="Tahoma"/>
                <a:cs typeface="Tahoma"/>
              </a:rPr>
              <a:t>salvo  </a:t>
            </a:r>
            <a:r>
              <a:rPr b="1" i="1" spc="-4" dirty="0">
                <a:solidFill>
                  <a:srgbClr val="001F5F"/>
                </a:solidFill>
                <a:latin typeface="Tahoma"/>
                <a:cs typeface="Tahoma"/>
              </a:rPr>
              <a:t>intolleranze al</a:t>
            </a:r>
            <a:r>
              <a:rPr b="1" i="1" spc="-26" dirty="0">
                <a:solidFill>
                  <a:srgbClr val="001F5F"/>
                </a:solidFill>
                <a:latin typeface="Tahoma"/>
                <a:cs typeface="Tahoma"/>
              </a:rPr>
              <a:t> </a:t>
            </a:r>
            <a:r>
              <a:rPr b="1" i="1" spc="-4" dirty="0">
                <a:solidFill>
                  <a:srgbClr val="001F5F"/>
                </a:solidFill>
                <a:latin typeface="Tahoma"/>
                <a:cs typeface="Tahoma"/>
              </a:rPr>
              <a:t>boccaglio</a:t>
            </a:r>
            <a:endParaRPr b="1" i="1" dirty="0">
              <a:solidFill>
                <a:prstClr val="black"/>
              </a:solidFill>
              <a:latin typeface="Tahoma"/>
              <a:cs typeface="Tahoma"/>
            </a:endParaRPr>
          </a:p>
          <a:p>
            <a:pPr marL="280988" marR="3810" indent="-271463">
              <a:spcBef>
                <a:spcPts val="435"/>
              </a:spcBef>
              <a:buClr>
                <a:srgbClr val="0F243E"/>
              </a:buClr>
              <a:buFont typeface="Arial"/>
              <a:buChar char="•"/>
              <a:tabLst>
                <a:tab pos="280511" algn="l"/>
                <a:tab pos="280988" algn="l"/>
              </a:tabLst>
            </a:pPr>
            <a:r>
              <a:rPr b="1" i="1" dirty="0">
                <a:solidFill>
                  <a:srgbClr val="001F5F"/>
                </a:solidFill>
                <a:latin typeface="Tahoma"/>
                <a:cs typeface="Tahoma"/>
              </a:rPr>
              <a:t>Astensione </a:t>
            </a:r>
            <a:r>
              <a:rPr b="1" i="1" spc="-4" dirty="0">
                <a:solidFill>
                  <a:srgbClr val="001F5F"/>
                </a:solidFill>
                <a:latin typeface="Tahoma"/>
                <a:cs typeface="Tahoma"/>
              </a:rPr>
              <a:t>dal </a:t>
            </a:r>
            <a:r>
              <a:rPr b="1" i="1" spc="-8" dirty="0">
                <a:solidFill>
                  <a:srgbClr val="001F5F"/>
                </a:solidFill>
                <a:latin typeface="Tahoma"/>
                <a:cs typeface="Tahoma"/>
              </a:rPr>
              <a:t>fumo </a:t>
            </a:r>
            <a:r>
              <a:rPr b="1" i="1" dirty="0">
                <a:solidFill>
                  <a:srgbClr val="001F5F"/>
                </a:solidFill>
                <a:latin typeface="Tahoma"/>
                <a:cs typeface="Tahoma"/>
              </a:rPr>
              <a:t>nelle </a:t>
            </a:r>
            <a:r>
              <a:rPr b="1" i="1" spc="-8" dirty="0">
                <a:solidFill>
                  <a:srgbClr val="001F5F"/>
                </a:solidFill>
                <a:latin typeface="Tahoma"/>
                <a:cs typeface="Tahoma"/>
              </a:rPr>
              <a:t>ore</a:t>
            </a:r>
            <a:r>
              <a:rPr b="1" i="1" spc="-45" dirty="0">
                <a:solidFill>
                  <a:srgbClr val="001F5F"/>
                </a:solidFill>
                <a:latin typeface="Tahoma"/>
                <a:cs typeface="Tahoma"/>
              </a:rPr>
              <a:t> </a:t>
            </a:r>
            <a:r>
              <a:rPr b="1" i="1" dirty="0">
                <a:solidFill>
                  <a:srgbClr val="001F5F"/>
                </a:solidFill>
                <a:latin typeface="Tahoma"/>
                <a:cs typeface="Tahoma"/>
              </a:rPr>
              <a:t>che  </a:t>
            </a:r>
            <a:r>
              <a:rPr b="1" i="1" spc="-4" dirty="0">
                <a:solidFill>
                  <a:srgbClr val="001F5F"/>
                </a:solidFill>
                <a:latin typeface="Tahoma"/>
                <a:cs typeface="Tahoma"/>
              </a:rPr>
              <a:t>precedono il</a:t>
            </a:r>
            <a:r>
              <a:rPr b="1" i="1" spc="-15" dirty="0">
                <a:solidFill>
                  <a:srgbClr val="001F5F"/>
                </a:solidFill>
                <a:latin typeface="Tahoma"/>
                <a:cs typeface="Tahoma"/>
              </a:rPr>
              <a:t> </a:t>
            </a:r>
            <a:r>
              <a:rPr b="1" i="1" spc="-4" dirty="0">
                <a:solidFill>
                  <a:srgbClr val="001F5F"/>
                </a:solidFill>
                <a:latin typeface="Tahoma"/>
                <a:cs typeface="Tahoma"/>
              </a:rPr>
              <a:t>test</a:t>
            </a:r>
            <a:endParaRPr b="1" i="1" dirty="0">
              <a:solidFill>
                <a:prstClr val="black"/>
              </a:solidFill>
              <a:latin typeface="Tahoma"/>
              <a:cs typeface="Tahoma"/>
            </a:endParaRPr>
          </a:p>
          <a:p>
            <a:pPr marL="280988" indent="-271463">
              <a:spcBef>
                <a:spcPts val="431"/>
              </a:spcBef>
              <a:buClr>
                <a:srgbClr val="0F243E"/>
              </a:buClr>
              <a:buFont typeface="Arial"/>
              <a:buChar char="•"/>
              <a:tabLst>
                <a:tab pos="280511" algn="l"/>
                <a:tab pos="280988" algn="l"/>
              </a:tabLst>
            </a:pPr>
            <a:r>
              <a:rPr b="1" i="1" spc="-34" dirty="0">
                <a:solidFill>
                  <a:srgbClr val="001F5F"/>
                </a:solidFill>
                <a:latin typeface="Tahoma"/>
                <a:cs typeface="Tahoma"/>
              </a:rPr>
              <a:t>Terapia </a:t>
            </a:r>
            <a:r>
              <a:rPr b="1" i="1" spc="-4" dirty="0">
                <a:solidFill>
                  <a:srgbClr val="001F5F"/>
                </a:solidFill>
                <a:latin typeface="Tahoma"/>
                <a:cs typeface="Tahoma"/>
              </a:rPr>
              <a:t>sì, </a:t>
            </a:r>
            <a:r>
              <a:rPr b="1" i="1" spc="-8" dirty="0">
                <a:solidFill>
                  <a:srgbClr val="001F5F"/>
                </a:solidFill>
                <a:latin typeface="Tahoma"/>
                <a:cs typeface="Tahoma"/>
              </a:rPr>
              <a:t>terapia</a:t>
            </a:r>
            <a:r>
              <a:rPr b="1" i="1" spc="30" dirty="0">
                <a:solidFill>
                  <a:srgbClr val="001F5F"/>
                </a:solidFill>
                <a:latin typeface="Tahoma"/>
                <a:cs typeface="Tahoma"/>
              </a:rPr>
              <a:t> </a:t>
            </a:r>
            <a:r>
              <a:rPr b="1" i="1" spc="-8" dirty="0">
                <a:solidFill>
                  <a:srgbClr val="001F5F"/>
                </a:solidFill>
                <a:latin typeface="Tahoma"/>
                <a:cs typeface="Tahoma"/>
              </a:rPr>
              <a:t>no…</a:t>
            </a:r>
            <a:endParaRPr b="1" i="1" dirty="0">
              <a:solidFill>
                <a:prstClr val="black"/>
              </a:solidFill>
              <a:latin typeface="Tahoma"/>
              <a:cs typeface="Tahoma"/>
            </a:endParaRPr>
          </a:p>
        </p:txBody>
      </p:sp>
      <p:sp>
        <p:nvSpPr>
          <p:cNvPr id="5" name="object 5"/>
          <p:cNvSpPr/>
          <p:nvPr/>
        </p:nvSpPr>
        <p:spPr>
          <a:xfrm>
            <a:off x="1606297" y="1353312"/>
            <a:ext cx="3382517" cy="3986784"/>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panose="020F0502020204030204"/>
            </a:endParaRPr>
          </a:p>
        </p:txBody>
      </p:sp>
      <p:pic>
        <p:nvPicPr>
          <p:cNvPr id="7" name="Immagine 6">
            <a:extLst>
              <a:ext uri="{FF2B5EF4-FFF2-40B4-BE49-F238E27FC236}">
                <a16:creationId xmlns:a16="http://schemas.microsoft.com/office/drawing/2014/main" id="{17B61C29-3A78-49C6-9937-6D4B90229810}"/>
              </a:ext>
            </a:extLst>
          </p:cNvPr>
          <p:cNvPicPr>
            <a:picLocks noChangeAspect="1"/>
          </p:cNvPicPr>
          <p:nvPr/>
        </p:nvPicPr>
        <p:blipFill>
          <a:blip r:embed="rId4">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4836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48911" y="651642"/>
            <a:ext cx="2223923" cy="2798791"/>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3" name="object 3"/>
          <p:cNvSpPr txBox="1"/>
          <p:nvPr/>
        </p:nvSpPr>
        <p:spPr>
          <a:xfrm>
            <a:off x="3129916" y="2452498"/>
            <a:ext cx="1312069" cy="840615"/>
          </a:xfrm>
          <a:prstGeom prst="rect">
            <a:avLst/>
          </a:prstGeom>
        </p:spPr>
        <p:txBody>
          <a:bodyPr vert="horz" wrap="square" lIns="0" tIns="9525" rIns="0" bIns="0" rtlCol="0">
            <a:spAutoFit/>
          </a:bodyPr>
          <a:lstStyle/>
          <a:p>
            <a:pPr marL="9525">
              <a:spcBef>
                <a:spcPts val="75"/>
              </a:spcBef>
            </a:pPr>
            <a:r>
              <a:rPr sz="5400" b="1" dirty="0">
                <a:solidFill>
                  <a:srgbClr val="FFFF66"/>
                </a:solidFill>
                <a:latin typeface="Tahoma"/>
                <a:cs typeface="Tahoma"/>
              </a:rPr>
              <a:t>NO!</a:t>
            </a:r>
            <a:endParaRPr sz="5400" dirty="0">
              <a:solidFill>
                <a:prstClr val="black"/>
              </a:solidFill>
              <a:latin typeface="Tahoma"/>
              <a:cs typeface="Tahoma"/>
            </a:endParaRPr>
          </a:p>
        </p:txBody>
      </p:sp>
      <p:sp>
        <p:nvSpPr>
          <p:cNvPr id="4" name="object 4"/>
          <p:cNvSpPr/>
          <p:nvPr/>
        </p:nvSpPr>
        <p:spPr>
          <a:xfrm>
            <a:off x="4447412" y="388884"/>
            <a:ext cx="2056258" cy="2934009"/>
          </a:xfrm>
          <a:prstGeom prst="rect">
            <a:avLst/>
          </a:prstGeom>
          <a:blipFill>
            <a:blip r:embed="rId4"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5" name="object 5"/>
          <p:cNvSpPr txBox="1"/>
          <p:nvPr/>
        </p:nvSpPr>
        <p:spPr>
          <a:xfrm>
            <a:off x="4953955" y="1806608"/>
            <a:ext cx="1312069" cy="840615"/>
          </a:xfrm>
          <a:prstGeom prst="rect">
            <a:avLst/>
          </a:prstGeom>
        </p:spPr>
        <p:txBody>
          <a:bodyPr vert="horz" wrap="square" lIns="0" tIns="9525" rIns="0" bIns="0" rtlCol="0">
            <a:spAutoFit/>
          </a:bodyPr>
          <a:lstStyle/>
          <a:p>
            <a:pPr marL="9525">
              <a:spcBef>
                <a:spcPts val="75"/>
              </a:spcBef>
            </a:pPr>
            <a:r>
              <a:rPr sz="5400" b="1" dirty="0">
                <a:solidFill>
                  <a:srgbClr val="FFFF66"/>
                </a:solidFill>
                <a:latin typeface="Tahoma"/>
                <a:cs typeface="Tahoma"/>
              </a:rPr>
              <a:t>NO!</a:t>
            </a:r>
            <a:endParaRPr sz="5400" dirty="0">
              <a:solidFill>
                <a:prstClr val="black"/>
              </a:solidFill>
              <a:latin typeface="Tahoma"/>
              <a:cs typeface="Tahoma"/>
            </a:endParaRPr>
          </a:p>
        </p:txBody>
      </p:sp>
      <p:sp>
        <p:nvSpPr>
          <p:cNvPr id="6" name="object 6"/>
          <p:cNvSpPr/>
          <p:nvPr/>
        </p:nvSpPr>
        <p:spPr>
          <a:xfrm>
            <a:off x="6370798" y="388884"/>
            <a:ext cx="2888817" cy="2823425"/>
          </a:xfrm>
          <a:prstGeom prst="rect">
            <a:avLst/>
          </a:prstGeom>
          <a:blipFill>
            <a:blip r:embed="rId5"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7" name="object 7"/>
          <p:cNvSpPr txBox="1"/>
          <p:nvPr/>
        </p:nvSpPr>
        <p:spPr>
          <a:xfrm>
            <a:off x="7514751" y="2217898"/>
            <a:ext cx="1312069" cy="840615"/>
          </a:xfrm>
          <a:prstGeom prst="rect">
            <a:avLst/>
          </a:prstGeom>
        </p:spPr>
        <p:txBody>
          <a:bodyPr vert="horz" wrap="square" lIns="0" tIns="9525" rIns="0" bIns="0" rtlCol="0">
            <a:spAutoFit/>
          </a:bodyPr>
          <a:lstStyle/>
          <a:p>
            <a:pPr marL="9525">
              <a:spcBef>
                <a:spcPts val="75"/>
              </a:spcBef>
            </a:pPr>
            <a:r>
              <a:rPr sz="5400" b="1" dirty="0">
                <a:solidFill>
                  <a:srgbClr val="FFFF66"/>
                </a:solidFill>
                <a:latin typeface="Tahoma"/>
                <a:cs typeface="Tahoma"/>
              </a:rPr>
              <a:t>NO!</a:t>
            </a:r>
            <a:endParaRPr sz="5400">
              <a:solidFill>
                <a:prstClr val="black"/>
              </a:solidFill>
              <a:latin typeface="Tahoma"/>
              <a:cs typeface="Tahoma"/>
            </a:endParaRPr>
          </a:p>
        </p:txBody>
      </p:sp>
      <p:sp>
        <p:nvSpPr>
          <p:cNvPr id="8" name="object 8"/>
          <p:cNvSpPr/>
          <p:nvPr/>
        </p:nvSpPr>
        <p:spPr>
          <a:xfrm>
            <a:off x="2724678" y="3369298"/>
            <a:ext cx="2615184" cy="2214563"/>
          </a:xfrm>
          <a:prstGeom prst="rect">
            <a:avLst/>
          </a:prstGeom>
          <a:blipFill>
            <a:blip r:embed="rId6"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9" name="object 9"/>
          <p:cNvSpPr txBox="1"/>
          <p:nvPr/>
        </p:nvSpPr>
        <p:spPr>
          <a:xfrm>
            <a:off x="3461625" y="4633914"/>
            <a:ext cx="1312069" cy="840615"/>
          </a:xfrm>
          <a:prstGeom prst="rect">
            <a:avLst/>
          </a:prstGeom>
        </p:spPr>
        <p:txBody>
          <a:bodyPr vert="horz" wrap="square" lIns="0" tIns="9525" rIns="0" bIns="0" rtlCol="0">
            <a:spAutoFit/>
          </a:bodyPr>
          <a:lstStyle/>
          <a:p>
            <a:pPr marL="9525">
              <a:spcBef>
                <a:spcPts val="75"/>
              </a:spcBef>
            </a:pPr>
            <a:r>
              <a:rPr sz="5400" b="1" dirty="0">
                <a:solidFill>
                  <a:srgbClr val="FFFF66"/>
                </a:solidFill>
                <a:latin typeface="Tahoma"/>
                <a:cs typeface="Tahoma"/>
              </a:rPr>
              <a:t>NO!</a:t>
            </a:r>
            <a:endParaRPr sz="5400">
              <a:solidFill>
                <a:prstClr val="black"/>
              </a:solidFill>
              <a:latin typeface="Tahoma"/>
              <a:cs typeface="Tahoma"/>
            </a:endParaRPr>
          </a:p>
        </p:txBody>
      </p:sp>
      <p:sp>
        <p:nvSpPr>
          <p:cNvPr id="10" name="object 10"/>
          <p:cNvSpPr/>
          <p:nvPr/>
        </p:nvSpPr>
        <p:spPr>
          <a:xfrm>
            <a:off x="7019734" y="3212355"/>
            <a:ext cx="1810226" cy="2322862"/>
          </a:xfrm>
          <a:prstGeom prst="rect">
            <a:avLst/>
          </a:prstGeom>
          <a:blipFill>
            <a:blip r:embed="rId7"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11" name="object 11"/>
          <p:cNvSpPr txBox="1"/>
          <p:nvPr/>
        </p:nvSpPr>
        <p:spPr>
          <a:xfrm>
            <a:off x="7344538" y="4705351"/>
            <a:ext cx="1312069" cy="840615"/>
          </a:xfrm>
          <a:prstGeom prst="rect">
            <a:avLst/>
          </a:prstGeom>
        </p:spPr>
        <p:txBody>
          <a:bodyPr vert="horz" wrap="square" lIns="0" tIns="9525" rIns="0" bIns="0" rtlCol="0">
            <a:spAutoFit/>
          </a:bodyPr>
          <a:lstStyle/>
          <a:p>
            <a:pPr marL="9525">
              <a:spcBef>
                <a:spcPts val="75"/>
              </a:spcBef>
            </a:pPr>
            <a:r>
              <a:rPr sz="5400" b="1" dirty="0">
                <a:solidFill>
                  <a:srgbClr val="FFFF66"/>
                </a:solidFill>
                <a:latin typeface="Tahoma"/>
                <a:cs typeface="Tahoma"/>
              </a:rPr>
              <a:t>NO!</a:t>
            </a:r>
            <a:endParaRPr sz="5400">
              <a:solidFill>
                <a:prstClr val="black"/>
              </a:solidFill>
              <a:latin typeface="Tahoma"/>
              <a:cs typeface="Tahoma"/>
            </a:endParaRPr>
          </a:p>
        </p:txBody>
      </p:sp>
      <p:sp>
        <p:nvSpPr>
          <p:cNvPr id="12" name="object 12"/>
          <p:cNvSpPr/>
          <p:nvPr/>
        </p:nvSpPr>
        <p:spPr>
          <a:xfrm>
            <a:off x="4672776" y="3088501"/>
            <a:ext cx="2556795" cy="2504218"/>
          </a:xfrm>
          <a:prstGeom prst="rect">
            <a:avLst/>
          </a:prstGeom>
          <a:blipFill>
            <a:blip r:embed="rId8"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13" name="object 13"/>
          <p:cNvSpPr txBox="1"/>
          <p:nvPr/>
        </p:nvSpPr>
        <p:spPr>
          <a:xfrm>
            <a:off x="5483542" y="4714162"/>
            <a:ext cx="1020128" cy="840615"/>
          </a:xfrm>
          <a:prstGeom prst="rect">
            <a:avLst/>
          </a:prstGeom>
        </p:spPr>
        <p:txBody>
          <a:bodyPr vert="horz" wrap="square" lIns="0" tIns="9525" rIns="0" bIns="0" rtlCol="0">
            <a:spAutoFit/>
          </a:bodyPr>
          <a:lstStyle/>
          <a:p>
            <a:pPr marL="9525">
              <a:spcBef>
                <a:spcPts val="75"/>
              </a:spcBef>
            </a:pPr>
            <a:r>
              <a:rPr sz="5400" b="1" dirty="0">
                <a:solidFill>
                  <a:srgbClr val="FF0000"/>
                </a:solidFill>
                <a:latin typeface="Tahoma"/>
                <a:cs typeface="Tahoma"/>
              </a:rPr>
              <a:t>SI!</a:t>
            </a:r>
            <a:endParaRPr sz="5400" dirty="0">
              <a:solidFill>
                <a:srgbClr val="FF0000"/>
              </a:solidFill>
              <a:latin typeface="Tahoma"/>
              <a:cs typeface="Tahoma"/>
            </a:endParaRPr>
          </a:p>
        </p:txBody>
      </p:sp>
      <p:sp>
        <p:nvSpPr>
          <p:cNvPr id="14" name="CasellaDiTesto 13">
            <a:extLst>
              <a:ext uri="{FF2B5EF4-FFF2-40B4-BE49-F238E27FC236}">
                <a16:creationId xmlns:a16="http://schemas.microsoft.com/office/drawing/2014/main" id="{0BEE7738-1551-4B76-B66F-FC8A053B88D3}"/>
              </a:ext>
            </a:extLst>
          </p:cNvPr>
          <p:cNvSpPr txBox="1"/>
          <p:nvPr/>
        </p:nvSpPr>
        <p:spPr>
          <a:xfrm>
            <a:off x="1869688" y="5734679"/>
            <a:ext cx="8619892" cy="923330"/>
          </a:xfrm>
          <a:prstGeom prst="rect">
            <a:avLst/>
          </a:prstGeom>
          <a:solidFill>
            <a:schemeClr val="accent5">
              <a:lumMod val="50000"/>
            </a:schemeClr>
          </a:solidFill>
          <a:ln>
            <a:solidFill>
              <a:schemeClr val="accent1"/>
            </a:solidFill>
          </a:ln>
        </p:spPr>
        <p:txBody>
          <a:bodyPr wrap="square" rtlCol="0">
            <a:spAutoFit/>
          </a:bodyPr>
          <a:lstStyle/>
          <a:p>
            <a:pPr algn="ctr"/>
            <a:r>
              <a:rPr lang="it-IT" b="1" dirty="0">
                <a:solidFill>
                  <a:prstClr val="white"/>
                </a:solidFill>
                <a:latin typeface="Calibri" panose="020F0502020204030204"/>
              </a:rPr>
              <a:t>La posizione corretta è quella seduta/eretta cioè il paziente deve sedersi su una sedia sufficientemente alta / sgabello che non obblighi ad una posizione «rannicchiata» o in iperestensione</a:t>
            </a:r>
          </a:p>
        </p:txBody>
      </p:sp>
      <p:pic>
        <p:nvPicPr>
          <p:cNvPr id="16" name="Immagine 15">
            <a:extLst>
              <a:ext uri="{FF2B5EF4-FFF2-40B4-BE49-F238E27FC236}">
                <a16:creationId xmlns:a16="http://schemas.microsoft.com/office/drawing/2014/main" id="{9A54162F-9918-4B98-9B57-45CB80522B65}"/>
              </a:ext>
            </a:extLst>
          </p:cNvPr>
          <p:cNvPicPr>
            <a:picLocks noChangeAspect="1"/>
          </p:cNvPicPr>
          <p:nvPr/>
        </p:nvPicPr>
        <p:blipFill>
          <a:blip r:embed="rId9">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416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5658" y="281940"/>
            <a:ext cx="4932044" cy="614363"/>
          </a:xfrm>
          <a:prstGeom prst="rect">
            <a:avLst/>
          </a:prstGeom>
          <a:blipFill>
            <a:blip r:embed="rId3" cstate="print"/>
            <a:stretch>
              <a:fillRect/>
            </a:stretch>
          </a:blipFill>
        </p:spPr>
        <p:txBody>
          <a:bodyPr wrap="square" lIns="0" tIns="0" rIns="0" bIns="0" rtlCol="0"/>
          <a:lstStyle/>
          <a:p>
            <a:endParaRPr sz="1350">
              <a:solidFill>
                <a:prstClr val="black"/>
              </a:solidFill>
              <a:latin typeface="Calibri" panose="020F0502020204030204"/>
            </a:endParaRPr>
          </a:p>
        </p:txBody>
      </p:sp>
      <p:sp>
        <p:nvSpPr>
          <p:cNvPr id="4" name="object 4"/>
          <p:cNvSpPr txBox="1"/>
          <p:nvPr/>
        </p:nvSpPr>
        <p:spPr>
          <a:xfrm>
            <a:off x="5168074" y="2001871"/>
            <a:ext cx="5307902" cy="2861681"/>
          </a:xfrm>
          <a:prstGeom prst="rect">
            <a:avLst/>
          </a:prstGeom>
        </p:spPr>
        <p:txBody>
          <a:bodyPr vert="horz" wrap="square" lIns="0" tIns="9525" rIns="0" bIns="0" rtlCol="0">
            <a:spAutoFit/>
          </a:bodyPr>
          <a:lstStyle/>
          <a:p>
            <a:pPr marL="280988" marR="61436" indent="-271463">
              <a:spcBef>
                <a:spcPts val="75"/>
              </a:spcBef>
              <a:buClr>
                <a:srgbClr val="0F243E"/>
              </a:buClr>
              <a:buFont typeface="Arial"/>
              <a:buChar char="•"/>
              <a:tabLst>
                <a:tab pos="280511" algn="l"/>
                <a:tab pos="280988" algn="l"/>
              </a:tabLst>
            </a:pPr>
            <a:r>
              <a:rPr b="1" i="1" spc="-8" dirty="0">
                <a:solidFill>
                  <a:srgbClr val="001F5F"/>
                </a:solidFill>
                <a:latin typeface="Tahoma"/>
                <a:cs typeface="Tahoma"/>
              </a:rPr>
              <a:t>Misurare </a:t>
            </a:r>
            <a:r>
              <a:rPr b="1" i="1" spc="-4" dirty="0">
                <a:solidFill>
                  <a:srgbClr val="001F5F"/>
                </a:solidFill>
                <a:latin typeface="Tahoma"/>
                <a:cs typeface="Tahoma"/>
              </a:rPr>
              <a:t>con </a:t>
            </a:r>
            <a:r>
              <a:rPr b="1" i="1" spc="-8" dirty="0">
                <a:solidFill>
                  <a:srgbClr val="001F5F"/>
                </a:solidFill>
                <a:latin typeface="Tahoma"/>
                <a:cs typeface="Tahoma"/>
              </a:rPr>
              <a:t>attenzione </a:t>
            </a:r>
            <a:r>
              <a:rPr b="1" i="1" spc="-4" dirty="0">
                <a:solidFill>
                  <a:srgbClr val="001F5F"/>
                </a:solidFill>
                <a:latin typeface="Tahoma"/>
                <a:cs typeface="Tahoma"/>
              </a:rPr>
              <a:t>altezza </a:t>
            </a:r>
            <a:r>
              <a:rPr b="1" i="1" dirty="0">
                <a:solidFill>
                  <a:srgbClr val="001F5F"/>
                </a:solidFill>
                <a:latin typeface="Tahoma"/>
                <a:cs typeface="Tahoma"/>
              </a:rPr>
              <a:t>e  peso (senza</a:t>
            </a:r>
            <a:r>
              <a:rPr b="1" i="1" spc="-11" dirty="0">
                <a:solidFill>
                  <a:srgbClr val="001F5F"/>
                </a:solidFill>
                <a:latin typeface="Tahoma"/>
                <a:cs typeface="Tahoma"/>
              </a:rPr>
              <a:t> </a:t>
            </a:r>
            <a:r>
              <a:rPr b="1" i="1" spc="-4" dirty="0">
                <a:solidFill>
                  <a:srgbClr val="001F5F"/>
                </a:solidFill>
                <a:latin typeface="Tahoma"/>
                <a:cs typeface="Tahoma"/>
              </a:rPr>
              <a:t>scarpe)</a:t>
            </a:r>
            <a:endParaRPr b="1" i="1" dirty="0">
              <a:solidFill>
                <a:prstClr val="black"/>
              </a:solidFill>
              <a:latin typeface="Tahoma"/>
              <a:cs typeface="Tahoma"/>
            </a:endParaRPr>
          </a:p>
          <a:p>
            <a:pPr marL="280988" indent="-271463">
              <a:spcBef>
                <a:spcPts val="428"/>
              </a:spcBef>
              <a:buClr>
                <a:srgbClr val="0F243E"/>
              </a:buClr>
              <a:buFont typeface="Arial"/>
              <a:buChar char="•"/>
              <a:tabLst>
                <a:tab pos="280511" algn="l"/>
                <a:tab pos="280988" algn="l"/>
              </a:tabLst>
            </a:pPr>
            <a:r>
              <a:rPr b="1" i="1" spc="-23" dirty="0">
                <a:solidFill>
                  <a:prstClr val="black"/>
                </a:solidFill>
                <a:latin typeface="Tahoma"/>
                <a:cs typeface="Tahoma"/>
              </a:rPr>
              <a:t>L’esame </a:t>
            </a:r>
            <a:r>
              <a:rPr b="1" i="1" spc="-19" dirty="0">
                <a:solidFill>
                  <a:prstClr val="black"/>
                </a:solidFill>
                <a:latin typeface="Tahoma"/>
                <a:cs typeface="Tahoma"/>
              </a:rPr>
              <a:t>va </a:t>
            </a:r>
            <a:r>
              <a:rPr b="1" i="1" spc="-4" dirty="0">
                <a:solidFill>
                  <a:prstClr val="black"/>
                </a:solidFill>
                <a:latin typeface="Tahoma"/>
                <a:cs typeface="Tahoma"/>
              </a:rPr>
              <a:t>eseguito in</a:t>
            </a:r>
            <a:r>
              <a:rPr b="1" i="1" spc="49" dirty="0">
                <a:solidFill>
                  <a:prstClr val="black"/>
                </a:solidFill>
                <a:latin typeface="Tahoma"/>
                <a:cs typeface="Tahoma"/>
              </a:rPr>
              <a:t> </a:t>
            </a:r>
            <a:r>
              <a:rPr b="1" i="1" spc="-4" dirty="0">
                <a:solidFill>
                  <a:prstClr val="black"/>
                </a:solidFill>
                <a:latin typeface="Tahoma"/>
                <a:cs typeface="Tahoma"/>
              </a:rPr>
              <a:t>posizione</a:t>
            </a:r>
            <a:endParaRPr b="1" i="1" dirty="0">
              <a:solidFill>
                <a:prstClr val="black"/>
              </a:solidFill>
              <a:latin typeface="Tahoma"/>
              <a:cs typeface="Tahoma"/>
            </a:endParaRPr>
          </a:p>
          <a:p>
            <a:pPr marL="280988"/>
            <a:r>
              <a:rPr b="1" i="1" spc="-4" dirty="0">
                <a:solidFill>
                  <a:prstClr val="black"/>
                </a:solidFill>
                <a:latin typeface="Tahoma"/>
                <a:cs typeface="Tahoma"/>
              </a:rPr>
              <a:t>seduta</a:t>
            </a:r>
            <a:endParaRPr b="1" i="1" dirty="0">
              <a:solidFill>
                <a:prstClr val="black"/>
              </a:solidFill>
              <a:latin typeface="Tahoma"/>
              <a:cs typeface="Tahoma"/>
            </a:endParaRPr>
          </a:p>
          <a:p>
            <a:pPr marL="280988" marR="60960" indent="-271463">
              <a:spcBef>
                <a:spcPts val="435"/>
              </a:spcBef>
              <a:buClr>
                <a:srgbClr val="0F243E"/>
              </a:buClr>
              <a:buFont typeface="Arial"/>
              <a:buChar char="•"/>
              <a:tabLst>
                <a:tab pos="280511" algn="l"/>
                <a:tab pos="280988" algn="l"/>
              </a:tabLst>
            </a:pPr>
            <a:r>
              <a:rPr sz="2000" b="1" i="1" spc="-4" dirty="0">
                <a:solidFill>
                  <a:srgbClr val="FF0000"/>
                </a:solidFill>
                <a:latin typeface="Tahoma"/>
                <a:cs typeface="Tahoma"/>
              </a:rPr>
              <a:t>Non </a:t>
            </a:r>
            <a:r>
              <a:rPr sz="2000" b="1" i="1" dirty="0">
                <a:solidFill>
                  <a:srgbClr val="FF0000"/>
                </a:solidFill>
                <a:latin typeface="Tahoma"/>
                <a:cs typeface="Tahoma"/>
              </a:rPr>
              <a:t>è </a:t>
            </a:r>
            <a:r>
              <a:rPr sz="2000" b="1" i="1" spc="-4" dirty="0">
                <a:solidFill>
                  <a:srgbClr val="FF0000"/>
                </a:solidFill>
                <a:latin typeface="Tahoma"/>
                <a:cs typeface="Tahoma"/>
              </a:rPr>
              <a:t>necessario il digiuno, </a:t>
            </a:r>
            <a:r>
              <a:rPr sz="2000" b="1" i="1" spc="-8" dirty="0">
                <a:solidFill>
                  <a:srgbClr val="FF0000"/>
                </a:solidFill>
                <a:latin typeface="Tahoma"/>
                <a:cs typeface="Tahoma"/>
              </a:rPr>
              <a:t>salvo  </a:t>
            </a:r>
            <a:r>
              <a:rPr sz="2000" b="1" i="1" spc="-4" dirty="0">
                <a:solidFill>
                  <a:srgbClr val="FF0000"/>
                </a:solidFill>
                <a:latin typeface="Tahoma"/>
                <a:cs typeface="Tahoma"/>
              </a:rPr>
              <a:t>intolleranze al</a:t>
            </a:r>
            <a:r>
              <a:rPr sz="2000" b="1" i="1" spc="-26" dirty="0">
                <a:solidFill>
                  <a:srgbClr val="FF0000"/>
                </a:solidFill>
                <a:latin typeface="Tahoma"/>
                <a:cs typeface="Tahoma"/>
              </a:rPr>
              <a:t> </a:t>
            </a:r>
            <a:r>
              <a:rPr sz="2000" b="1" i="1" spc="-4" dirty="0">
                <a:solidFill>
                  <a:srgbClr val="FF0000"/>
                </a:solidFill>
                <a:latin typeface="Tahoma"/>
                <a:cs typeface="Tahoma"/>
              </a:rPr>
              <a:t>boccaglio</a:t>
            </a:r>
            <a:endParaRPr sz="2000" b="1" i="1" dirty="0">
              <a:solidFill>
                <a:srgbClr val="FF0000"/>
              </a:solidFill>
              <a:latin typeface="Tahoma"/>
              <a:cs typeface="Tahoma"/>
            </a:endParaRPr>
          </a:p>
          <a:p>
            <a:pPr marL="280988" marR="3810" indent="-271463">
              <a:spcBef>
                <a:spcPts val="435"/>
              </a:spcBef>
              <a:buClr>
                <a:srgbClr val="0F243E"/>
              </a:buClr>
              <a:buFont typeface="Arial"/>
              <a:buChar char="•"/>
              <a:tabLst>
                <a:tab pos="280511" algn="l"/>
                <a:tab pos="280988" algn="l"/>
              </a:tabLst>
            </a:pPr>
            <a:r>
              <a:rPr sz="2000" b="1" i="1" dirty="0">
                <a:solidFill>
                  <a:srgbClr val="FF0000"/>
                </a:solidFill>
                <a:latin typeface="Tahoma"/>
                <a:cs typeface="Tahoma"/>
              </a:rPr>
              <a:t>Astensione </a:t>
            </a:r>
            <a:r>
              <a:rPr sz="2000" b="1" i="1" spc="-4" dirty="0">
                <a:solidFill>
                  <a:srgbClr val="FF0000"/>
                </a:solidFill>
                <a:latin typeface="Tahoma"/>
                <a:cs typeface="Tahoma"/>
              </a:rPr>
              <a:t>dal </a:t>
            </a:r>
            <a:r>
              <a:rPr sz="2000" b="1" i="1" spc="-8" dirty="0">
                <a:solidFill>
                  <a:srgbClr val="FF0000"/>
                </a:solidFill>
                <a:latin typeface="Tahoma"/>
                <a:cs typeface="Tahoma"/>
              </a:rPr>
              <a:t>fumo </a:t>
            </a:r>
            <a:r>
              <a:rPr sz="2000" b="1" i="1" dirty="0">
                <a:solidFill>
                  <a:srgbClr val="FF0000"/>
                </a:solidFill>
                <a:latin typeface="Tahoma"/>
                <a:cs typeface="Tahoma"/>
              </a:rPr>
              <a:t>nelle </a:t>
            </a:r>
            <a:r>
              <a:rPr sz="2000" b="1" i="1" spc="-8" dirty="0">
                <a:solidFill>
                  <a:srgbClr val="FF0000"/>
                </a:solidFill>
                <a:latin typeface="Tahoma"/>
                <a:cs typeface="Tahoma"/>
              </a:rPr>
              <a:t>ore</a:t>
            </a:r>
            <a:r>
              <a:rPr sz="2000" b="1" i="1" spc="-45" dirty="0">
                <a:solidFill>
                  <a:srgbClr val="FF0000"/>
                </a:solidFill>
                <a:latin typeface="Tahoma"/>
                <a:cs typeface="Tahoma"/>
              </a:rPr>
              <a:t> </a:t>
            </a:r>
            <a:r>
              <a:rPr sz="2000" b="1" i="1" dirty="0">
                <a:solidFill>
                  <a:srgbClr val="FF0000"/>
                </a:solidFill>
                <a:latin typeface="Tahoma"/>
                <a:cs typeface="Tahoma"/>
              </a:rPr>
              <a:t>che  </a:t>
            </a:r>
            <a:r>
              <a:rPr sz="2000" b="1" i="1" spc="-4" dirty="0">
                <a:solidFill>
                  <a:srgbClr val="FF0000"/>
                </a:solidFill>
                <a:latin typeface="Tahoma"/>
                <a:cs typeface="Tahoma"/>
              </a:rPr>
              <a:t>precedono il</a:t>
            </a:r>
            <a:r>
              <a:rPr sz="2000" b="1" i="1" spc="-15" dirty="0">
                <a:solidFill>
                  <a:srgbClr val="FF0000"/>
                </a:solidFill>
                <a:latin typeface="Tahoma"/>
                <a:cs typeface="Tahoma"/>
              </a:rPr>
              <a:t> </a:t>
            </a:r>
            <a:r>
              <a:rPr sz="2000" b="1" i="1" spc="-4" dirty="0">
                <a:solidFill>
                  <a:srgbClr val="FF0000"/>
                </a:solidFill>
                <a:latin typeface="Tahoma"/>
                <a:cs typeface="Tahoma"/>
              </a:rPr>
              <a:t>test</a:t>
            </a:r>
            <a:endParaRPr sz="2000" b="1" i="1" dirty="0">
              <a:solidFill>
                <a:srgbClr val="FF0000"/>
              </a:solidFill>
              <a:latin typeface="Tahoma"/>
              <a:cs typeface="Tahoma"/>
            </a:endParaRPr>
          </a:p>
          <a:p>
            <a:pPr marL="280988" indent="-271463">
              <a:spcBef>
                <a:spcPts val="431"/>
              </a:spcBef>
              <a:buClr>
                <a:srgbClr val="0F243E"/>
              </a:buClr>
              <a:buFont typeface="Arial"/>
              <a:buChar char="•"/>
              <a:tabLst>
                <a:tab pos="280511" algn="l"/>
                <a:tab pos="280988" algn="l"/>
              </a:tabLst>
            </a:pPr>
            <a:r>
              <a:rPr sz="2000" b="1" i="1" spc="-34" dirty="0">
                <a:solidFill>
                  <a:srgbClr val="FF0000"/>
                </a:solidFill>
                <a:latin typeface="Tahoma"/>
                <a:cs typeface="Tahoma"/>
              </a:rPr>
              <a:t>Terapia </a:t>
            </a:r>
            <a:r>
              <a:rPr sz="2000" b="1" i="1" spc="-4" dirty="0">
                <a:solidFill>
                  <a:srgbClr val="FF0000"/>
                </a:solidFill>
                <a:latin typeface="Tahoma"/>
                <a:cs typeface="Tahoma"/>
              </a:rPr>
              <a:t>sì, </a:t>
            </a:r>
            <a:r>
              <a:rPr sz="2000" b="1" i="1" spc="-8" dirty="0">
                <a:solidFill>
                  <a:srgbClr val="FF0000"/>
                </a:solidFill>
                <a:latin typeface="Tahoma"/>
                <a:cs typeface="Tahoma"/>
              </a:rPr>
              <a:t>terapia</a:t>
            </a:r>
            <a:r>
              <a:rPr sz="2000" b="1" i="1" spc="30" dirty="0">
                <a:solidFill>
                  <a:srgbClr val="FF0000"/>
                </a:solidFill>
                <a:latin typeface="Tahoma"/>
                <a:cs typeface="Tahoma"/>
              </a:rPr>
              <a:t> </a:t>
            </a:r>
            <a:r>
              <a:rPr sz="2000" b="1" i="1" spc="-8" dirty="0">
                <a:solidFill>
                  <a:srgbClr val="FF0000"/>
                </a:solidFill>
                <a:latin typeface="Tahoma"/>
                <a:cs typeface="Tahoma"/>
              </a:rPr>
              <a:t>no…</a:t>
            </a:r>
            <a:endParaRPr sz="2000" b="1" i="1" dirty="0">
              <a:solidFill>
                <a:srgbClr val="FF0000"/>
              </a:solidFill>
              <a:latin typeface="Tahoma"/>
              <a:cs typeface="Tahoma"/>
            </a:endParaRPr>
          </a:p>
        </p:txBody>
      </p:sp>
      <p:sp>
        <p:nvSpPr>
          <p:cNvPr id="5" name="object 5"/>
          <p:cNvSpPr/>
          <p:nvPr/>
        </p:nvSpPr>
        <p:spPr>
          <a:xfrm>
            <a:off x="1606297" y="1353312"/>
            <a:ext cx="3382517" cy="3986784"/>
          </a:xfrm>
          <a:prstGeom prst="rect">
            <a:avLst/>
          </a:prstGeom>
          <a:blipFill>
            <a:blip r:embed="rId4" cstate="print"/>
            <a:stretch>
              <a:fillRect/>
            </a:stretch>
          </a:blipFill>
        </p:spPr>
        <p:txBody>
          <a:bodyPr wrap="square" lIns="0" tIns="0" rIns="0" bIns="0" rtlCol="0"/>
          <a:lstStyle/>
          <a:p>
            <a:endParaRPr sz="1350">
              <a:solidFill>
                <a:prstClr val="black"/>
              </a:solidFill>
              <a:latin typeface="Calibri" panose="020F0502020204030204"/>
            </a:endParaRPr>
          </a:p>
        </p:txBody>
      </p:sp>
      <p:pic>
        <p:nvPicPr>
          <p:cNvPr id="7" name="Immagine 6">
            <a:extLst>
              <a:ext uri="{FF2B5EF4-FFF2-40B4-BE49-F238E27FC236}">
                <a16:creationId xmlns:a16="http://schemas.microsoft.com/office/drawing/2014/main" id="{B89B63FB-D45A-4097-B5C1-D82054006D24}"/>
              </a:ext>
            </a:extLst>
          </p:cNvPr>
          <p:cNvPicPr>
            <a:picLocks noChangeAspect="1"/>
          </p:cNvPicPr>
          <p:nvPr/>
        </p:nvPicPr>
        <p:blipFill>
          <a:blip r:embed="rId5">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1666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asellaDiTesto 2"/>
          <p:cNvSpPr txBox="1">
            <a:spLocks noChangeArrowheads="1"/>
          </p:cNvSpPr>
          <p:nvPr/>
        </p:nvSpPr>
        <p:spPr bwMode="auto">
          <a:xfrm>
            <a:off x="1812424" y="117694"/>
            <a:ext cx="6500511"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pPr>
            <a:r>
              <a:rPr lang="it-IT" altLang="it-IT" sz="2400" b="1" dirty="0">
                <a:solidFill>
                  <a:prstClr val="black"/>
                </a:solidFill>
                <a:latin typeface="Calibri" panose="020F0502020204030204" pitchFamily="34" charset="0"/>
              </a:rPr>
              <a:t>Non  è necessario il digiuno</a:t>
            </a:r>
          </a:p>
          <a:p>
            <a:pPr defTabSz="457200" eaLnBrk="0" fontAlgn="base" hangingPunct="0">
              <a:spcBef>
                <a:spcPct val="0"/>
              </a:spcBef>
              <a:spcAft>
                <a:spcPct val="0"/>
              </a:spcAft>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buNone/>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pPr>
            <a:r>
              <a:rPr lang="it-IT" altLang="it-IT" sz="2400" b="1" dirty="0">
                <a:solidFill>
                  <a:prstClr val="black"/>
                </a:solidFill>
                <a:latin typeface="Calibri" panose="020F0502020204030204" pitchFamily="34" charset="0"/>
              </a:rPr>
              <a:t>Assumere la terapia “abituale “</a:t>
            </a:r>
          </a:p>
          <a:p>
            <a:pPr defTabSz="457200" eaLnBrk="0" fontAlgn="base" hangingPunct="0">
              <a:spcBef>
                <a:spcPct val="0"/>
              </a:spcBef>
              <a:spcAft>
                <a:spcPct val="0"/>
              </a:spcAft>
              <a:buNone/>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pPr>
            <a:r>
              <a:rPr lang="it-IT" altLang="it-IT" sz="2400" b="1" dirty="0">
                <a:solidFill>
                  <a:prstClr val="black"/>
                </a:solidFill>
                <a:latin typeface="Calibri" panose="020F0502020204030204" pitchFamily="34" charset="0"/>
              </a:rPr>
              <a:t>Astenersi dal fumo per almeno 8 ore</a:t>
            </a:r>
          </a:p>
          <a:p>
            <a:pPr defTabSz="457200" eaLnBrk="0" fontAlgn="base" hangingPunct="0">
              <a:spcBef>
                <a:spcPct val="0"/>
              </a:spcBef>
              <a:spcAft>
                <a:spcPct val="0"/>
              </a:spcAft>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buNone/>
            </a:pPr>
            <a:endParaRPr lang="it-IT" altLang="it-IT" sz="2400" b="1" dirty="0">
              <a:solidFill>
                <a:prstClr val="black"/>
              </a:solidFill>
              <a:latin typeface="Calibri" panose="020F0502020204030204" pitchFamily="34" charset="0"/>
            </a:endParaRPr>
          </a:p>
          <a:p>
            <a:pPr defTabSz="457200" eaLnBrk="0" fontAlgn="base" hangingPunct="0">
              <a:spcBef>
                <a:spcPct val="0"/>
              </a:spcBef>
              <a:spcAft>
                <a:spcPct val="0"/>
              </a:spcAft>
            </a:pPr>
            <a:r>
              <a:rPr lang="it-IT" altLang="it-IT" sz="2400" b="1" dirty="0">
                <a:solidFill>
                  <a:srgbClr val="FF0000"/>
                </a:solidFill>
                <a:latin typeface="Calibri" panose="020F0502020204030204" pitchFamily="34" charset="0"/>
              </a:rPr>
              <a:t>Terapia inalatoria ?</a:t>
            </a:r>
          </a:p>
          <a:p>
            <a:pPr defTabSz="457200" eaLnBrk="0" fontAlgn="base" hangingPunct="0">
              <a:spcBef>
                <a:spcPct val="0"/>
              </a:spcBef>
              <a:spcAft>
                <a:spcPct val="0"/>
              </a:spcAft>
            </a:pPr>
            <a:endParaRPr lang="it-IT" altLang="it-IT" sz="2400" b="1" dirty="0">
              <a:solidFill>
                <a:srgbClr val="FF0000"/>
              </a:solidFill>
              <a:latin typeface="Calibri" panose="020F0502020204030204" pitchFamily="34" charset="0"/>
            </a:endParaRPr>
          </a:p>
          <a:p>
            <a:pPr defTabSz="457200" eaLnBrk="0" fontAlgn="base" hangingPunct="0">
              <a:spcBef>
                <a:spcPct val="0"/>
              </a:spcBef>
              <a:spcAft>
                <a:spcPct val="0"/>
              </a:spcAft>
              <a:buNone/>
            </a:pPr>
            <a:endParaRPr lang="it-IT" altLang="it-IT" sz="2400" b="1" dirty="0">
              <a:solidFill>
                <a:srgbClr val="FF0000"/>
              </a:solidFill>
              <a:latin typeface="Calibri" panose="020F0502020204030204" pitchFamily="34" charset="0"/>
            </a:endParaRPr>
          </a:p>
          <a:p>
            <a:pPr defTabSz="457200" eaLnBrk="0" fontAlgn="base" hangingPunct="0">
              <a:spcBef>
                <a:spcPct val="0"/>
              </a:spcBef>
              <a:spcAft>
                <a:spcPct val="0"/>
              </a:spcAft>
            </a:pPr>
            <a:r>
              <a:rPr lang="it-IT" altLang="it-IT" sz="2400" b="1" dirty="0">
                <a:solidFill>
                  <a:srgbClr val="FF0000"/>
                </a:solidFill>
                <a:latin typeface="Calibri" panose="020F0502020204030204" pitchFamily="34" charset="0"/>
              </a:rPr>
              <a:t>Protesi dentarie (mobili)</a:t>
            </a:r>
          </a:p>
          <a:p>
            <a:pPr defTabSz="457200" eaLnBrk="0" fontAlgn="base" hangingPunct="0">
              <a:spcBef>
                <a:spcPct val="0"/>
              </a:spcBef>
              <a:spcAft>
                <a:spcPct val="0"/>
              </a:spcAft>
              <a:buNone/>
            </a:pPr>
            <a:endParaRPr lang="it-IT" altLang="it-IT" sz="2400" b="1" dirty="0">
              <a:solidFill>
                <a:srgbClr val="FF0000"/>
              </a:solidFill>
              <a:latin typeface="Calibri" panose="020F0502020204030204" pitchFamily="34" charset="0"/>
            </a:endParaRPr>
          </a:p>
          <a:p>
            <a:pPr defTabSz="457200" eaLnBrk="0" fontAlgn="base" hangingPunct="0">
              <a:spcBef>
                <a:spcPct val="0"/>
              </a:spcBef>
              <a:spcAft>
                <a:spcPct val="0"/>
              </a:spcAft>
              <a:buNone/>
            </a:pPr>
            <a:endParaRPr lang="it-IT" altLang="it-IT" sz="2400" b="1" dirty="0">
              <a:solidFill>
                <a:srgbClr val="FF0000"/>
              </a:solidFill>
              <a:latin typeface="Calibri" panose="020F0502020204030204" pitchFamily="34" charset="0"/>
            </a:endParaRPr>
          </a:p>
          <a:p>
            <a:pPr defTabSz="457200" eaLnBrk="0" fontAlgn="base" hangingPunct="0">
              <a:spcBef>
                <a:spcPct val="0"/>
              </a:spcBef>
              <a:spcAft>
                <a:spcPct val="0"/>
              </a:spcAft>
            </a:pPr>
            <a:r>
              <a:rPr lang="it-IT" altLang="it-IT" sz="2400" b="1" dirty="0">
                <a:solidFill>
                  <a:srgbClr val="FF0000"/>
                </a:solidFill>
                <a:latin typeface="Calibri" panose="020F0502020204030204" pitchFamily="34" charset="0"/>
              </a:rPr>
              <a:t>Busti o corpetti</a:t>
            </a:r>
          </a:p>
        </p:txBody>
      </p:sp>
      <p:sp>
        <p:nvSpPr>
          <p:cNvPr id="23554" name="CasellaDiTesto 2"/>
          <p:cNvSpPr txBox="1">
            <a:spLocks noChangeArrowheads="1"/>
          </p:cNvSpPr>
          <p:nvPr/>
        </p:nvSpPr>
        <p:spPr bwMode="auto">
          <a:xfrm rot="587636">
            <a:off x="7218377" y="587169"/>
            <a:ext cx="17891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7200" dirty="0">
                <a:solidFill>
                  <a:prstClr val="black"/>
                </a:solidFill>
                <a:latin typeface="Calibri" panose="020F0502020204030204" pitchFamily="34" charset="0"/>
              </a:rPr>
              <a:t>?</a:t>
            </a:r>
          </a:p>
        </p:txBody>
      </p:sp>
      <p:sp>
        <p:nvSpPr>
          <p:cNvPr id="23556" name="CasellaDiTesto 4"/>
          <p:cNvSpPr txBox="1">
            <a:spLocks noChangeArrowheads="1"/>
          </p:cNvSpPr>
          <p:nvPr/>
        </p:nvSpPr>
        <p:spPr bwMode="auto">
          <a:xfrm rot="-1758427">
            <a:off x="7810516" y="1442419"/>
            <a:ext cx="13573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7200" dirty="0">
                <a:solidFill>
                  <a:prstClr val="black"/>
                </a:solidFill>
                <a:latin typeface="Calibri" panose="020F0502020204030204" pitchFamily="34" charset="0"/>
              </a:rPr>
              <a:t>?</a:t>
            </a:r>
          </a:p>
        </p:txBody>
      </p:sp>
      <p:pic>
        <p:nvPicPr>
          <p:cNvPr id="23557" name="Picture 2" descr="http://www.studiobaldazzi.it/articoli/wp-content/uploads/vietato_fum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623" y="2898128"/>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www.disturbodaattacchidipanico.it/images/panic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30327"/>
            <a:ext cx="1428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http://www.quotidianosanita.it/img_prima/front2023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479" y="3898252"/>
            <a:ext cx="1000126" cy="100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http://benessere.guidone.it/wp-content/uploads/2012/02/digiun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8370" y="535438"/>
            <a:ext cx="15621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CasellaDiTesto 9"/>
          <p:cNvSpPr txBox="1">
            <a:spLocks noChangeArrowheads="1"/>
          </p:cNvSpPr>
          <p:nvPr/>
        </p:nvSpPr>
        <p:spPr bwMode="auto">
          <a:xfrm>
            <a:off x="7840749" y="2963627"/>
            <a:ext cx="114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7200" dirty="0">
                <a:solidFill>
                  <a:prstClr val="black"/>
                </a:solidFill>
                <a:latin typeface="Calibri" panose="020F0502020204030204" pitchFamily="34" charset="0"/>
              </a:rPr>
              <a:t>?</a:t>
            </a:r>
          </a:p>
        </p:txBody>
      </p:sp>
      <p:pic>
        <p:nvPicPr>
          <p:cNvPr id="6146" name="Picture 2" descr="dentista roma Protesi Mobile">
            <a:extLst>
              <a:ext uri="{FF2B5EF4-FFF2-40B4-BE49-F238E27FC236}">
                <a16:creationId xmlns:a16="http://schemas.microsoft.com/office/drawing/2014/main" id="{1DFE6268-4CD3-48A0-AD49-42557276BD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7030" y="4978829"/>
            <a:ext cx="1737659" cy="1000126"/>
          </a:xfrm>
          <a:prstGeom prst="rect">
            <a:avLst/>
          </a:prstGeom>
          <a:solidFill>
            <a:schemeClr val="accent2">
              <a:lumMod val="40000"/>
              <a:lumOff val="60000"/>
            </a:schemeClr>
          </a:solidFill>
        </p:spPr>
      </p:pic>
      <p:pic>
        <p:nvPicPr>
          <p:cNvPr id="6148" name="Picture 4" descr="Risultati immagini per busti ortopedici immagini">
            <a:extLst>
              <a:ext uri="{FF2B5EF4-FFF2-40B4-BE49-F238E27FC236}">
                <a16:creationId xmlns:a16="http://schemas.microsoft.com/office/drawing/2014/main" id="{FF183A39-1B5E-4604-BC3C-DEDCA3BA89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756" y="5660874"/>
            <a:ext cx="1197127" cy="1197127"/>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0984A421-D06A-4009-A2B2-0F80BAA7ED2D}"/>
              </a:ext>
            </a:extLst>
          </p:cNvPr>
          <p:cNvPicPr>
            <a:picLocks noChangeAspect="1"/>
          </p:cNvPicPr>
          <p:nvPr/>
        </p:nvPicPr>
        <p:blipFill>
          <a:blip r:embed="rId9">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23156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1666876" y="2271714"/>
            <a:ext cx="8715375" cy="3540125"/>
          </a:xfrm>
          <a:prstGeom prst="rect">
            <a:avLst/>
          </a:prstGeom>
          <a:solidFill>
            <a:schemeClr val="accent5">
              <a:lumMod val="5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2800" b="1" dirty="0">
                <a:solidFill>
                  <a:prstClr val="white"/>
                </a:solidFill>
                <a:latin typeface="Calibri" panose="020F0502020204030204" pitchFamily="34" charset="0"/>
              </a:rPr>
              <a:t>La spirometria necessita di collaborazione</a:t>
            </a:r>
          </a:p>
          <a:p>
            <a:pPr algn="ctr" defTabSz="457200" eaLnBrk="0" fontAlgn="base" hangingPunct="0">
              <a:spcBef>
                <a:spcPct val="0"/>
              </a:spcBef>
              <a:spcAft>
                <a:spcPct val="0"/>
              </a:spcAft>
              <a:buNone/>
            </a:pPr>
            <a:r>
              <a:rPr lang="it-IT" altLang="it-IT" sz="2800" b="1" dirty="0">
                <a:solidFill>
                  <a:prstClr val="white"/>
                </a:solidFill>
                <a:latin typeface="Calibri" panose="020F0502020204030204" pitchFamily="34" charset="0"/>
              </a:rPr>
              <a:t>da parte del soggetto esaminato</a:t>
            </a:r>
          </a:p>
          <a:p>
            <a:pPr algn="ctr" defTabSz="457200" eaLnBrk="0" fontAlgn="base" hangingPunct="0">
              <a:spcBef>
                <a:spcPct val="0"/>
              </a:spcBef>
              <a:spcAft>
                <a:spcPct val="0"/>
              </a:spcAft>
              <a:buNone/>
            </a:pPr>
            <a:endParaRPr lang="it-IT" altLang="it-IT" sz="2800" b="1" dirty="0">
              <a:solidFill>
                <a:prstClr val="black"/>
              </a:solidFill>
              <a:latin typeface="Calibri" panose="020F0502020204030204" pitchFamily="34" charset="0"/>
            </a:endParaRPr>
          </a:p>
          <a:p>
            <a:pPr algn="ctr" defTabSz="457200" eaLnBrk="0" fontAlgn="base" hangingPunct="0">
              <a:spcBef>
                <a:spcPct val="0"/>
              </a:spcBef>
              <a:spcAft>
                <a:spcPct val="0"/>
              </a:spcAft>
              <a:buNone/>
            </a:pPr>
            <a:endParaRPr lang="it-IT" altLang="it-IT" sz="2800" b="1" dirty="0">
              <a:solidFill>
                <a:prstClr val="black"/>
              </a:solidFill>
              <a:latin typeface="Calibri" panose="020F0502020204030204" pitchFamily="34" charset="0"/>
            </a:endParaRPr>
          </a:p>
          <a:p>
            <a:pPr algn="ctr" defTabSz="457200" eaLnBrk="0" fontAlgn="base" hangingPunct="0">
              <a:spcBef>
                <a:spcPct val="0"/>
              </a:spcBef>
              <a:spcAft>
                <a:spcPct val="0"/>
              </a:spcAft>
              <a:buNone/>
            </a:pPr>
            <a:r>
              <a:rPr lang="it-IT" altLang="it-IT" sz="2800" b="1" dirty="0">
                <a:solidFill>
                  <a:prstClr val="white"/>
                </a:solidFill>
                <a:latin typeface="Calibri" panose="020F0502020204030204" pitchFamily="34" charset="0"/>
              </a:rPr>
              <a:t>La collaborazione da parte del soggetto esaminato dipende da diversi fattori, molti </a:t>
            </a:r>
            <a:r>
              <a:rPr lang="it-IT" altLang="it-IT" sz="2800" b="1" dirty="0" err="1">
                <a:solidFill>
                  <a:prstClr val="white"/>
                </a:solidFill>
                <a:latin typeface="Calibri" panose="020F0502020204030204" pitchFamily="34" charset="0"/>
              </a:rPr>
              <a:t>intercorrelati</a:t>
            </a:r>
            <a:r>
              <a:rPr lang="it-IT" altLang="it-IT" sz="2800" b="1" dirty="0">
                <a:solidFill>
                  <a:prstClr val="white"/>
                </a:solidFill>
                <a:latin typeface="Calibri" panose="020F0502020204030204" pitchFamily="34" charset="0"/>
              </a:rPr>
              <a:t>, ognuno </a:t>
            </a:r>
          </a:p>
          <a:p>
            <a:pPr algn="ctr" defTabSz="457200" eaLnBrk="0" fontAlgn="base" hangingPunct="0">
              <a:spcBef>
                <a:spcPct val="0"/>
              </a:spcBef>
              <a:spcAft>
                <a:spcPct val="0"/>
              </a:spcAft>
              <a:buNone/>
            </a:pPr>
            <a:r>
              <a:rPr lang="it-IT" altLang="it-IT" sz="2800" b="1" dirty="0">
                <a:solidFill>
                  <a:prstClr val="white"/>
                </a:solidFill>
                <a:latin typeface="Calibri" panose="020F0502020204030204" pitchFamily="34" charset="0"/>
              </a:rPr>
              <a:t>dei quali deve essere tenuto presente</a:t>
            </a:r>
          </a:p>
          <a:p>
            <a:pPr algn="ctr" defTabSz="457200" eaLnBrk="0" fontAlgn="base" hangingPunct="0">
              <a:spcBef>
                <a:spcPct val="0"/>
              </a:spcBef>
              <a:spcAft>
                <a:spcPct val="0"/>
              </a:spcAft>
              <a:buNone/>
            </a:pPr>
            <a:r>
              <a:rPr lang="it-IT" altLang="it-IT" sz="2800" b="1" dirty="0">
                <a:solidFill>
                  <a:prstClr val="white"/>
                </a:solidFill>
                <a:latin typeface="Georgia" panose="02040502050405020303" pitchFamily="18" charset="0"/>
              </a:rPr>
              <a:t> </a:t>
            </a:r>
            <a:endParaRPr lang="it-IT" altLang="it-IT" sz="2400" dirty="0">
              <a:solidFill>
                <a:prstClr val="white"/>
              </a:solidFill>
              <a:latin typeface="Georgia" panose="02040502050405020303" pitchFamily="18" charset="0"/>
            </a:endParaRPr>
          </a:p>
        </p:txBody>
      </p:sp>
      <p:pic>
        <p:nvPicPr>
          <p:cNvPr id="4" name="Immagine 3">
            <a:extLst>
              <a:ext uri="{FF2B5EF4-FFF2-40B4-BE49-F238E27FC236}">
                <a16:creationId xmlns:a16="http://schemas.microsoft.com/office/drawing/2014/main" id="{B7098D53-E0B1-4FB8-B4B0-E8149DD6C0BC}"/>
              </a:ext>
            </a:extLst>
          </p:cNvPr>
          <p:cNvPicPr>
            <a:picLocks noChangeAspect="1"/>
          </p:cNvPicPr>
          <p:nvPr/>
        </p:nvPicPr>
        <p:blipFill>
          <a:blip r:embed="rId2">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06168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5"/>
          <p:cNvSpPr>
            <a:spLocks noGrp="1"/>
          </p:cNvSpPr>
          <p:nvPr>
            <p:ph type="title" idx="4294967295"/>
          </p:nvPr>
        </p:nvSpPr>
        <p:spPr>
          <a:xfrm>
            <a:off x="2238703" y="671294"/>
            <a:ext cx="8229600" cy="582612"/>
          </a:xfrm>
          <a:solidFill>
            <a:schemeClr val="accent5">
              <a:lumMod val="50000"/>
            </a:schemeClr>
          </a:solidFill>
        </p:spPr>
        <p:txBody>
          <a:bodyPr/>
          <a:lstStyle/>
          <a:p>
            <a:pPr eaLnBrk="1" hangingPunct="1"/>
            <a:r>
              <a:rPr lang="it-IT" altLang="it-IT" sz="3200" b="1" dirty="0">
                <a:solidFill>
                  <a:schemeClr val="bg1"/>
                </a:solidFill>
              </a:rPr>
              <a:t>Prima di iniziare l’esame</a:t>
            </a:r>
          </a:p>
        </p:txBody>
      </p:sp>
      <p:sp>
        <p:nvSpPr>
          <p:cNvPr id="33794" name="Segnaposto contenuto 6"/>
          <p:cNvSpPr>
            <a:spLocks noGrp="1"/>
          </p:cNvSpPr>
          <p:nvPr>
            <p:ph idx="4294967295"/>
          </p:nvPr>
        </p:nvSpPr>
        <p:spPr>
          <a:xfrm>
            <a:off x="1650125" y="1427983"/>
            <a:ext cx="8818179" cy="4846693"/>
          </a:xfrm>
          <a:solidFill>
            <a:schemeClr val="accent5">
              <a:lumMod val="50000"/>
            </a:schemeClr>
          </a:solidFill>
        </p:spPr>
        <p:txBody>
          <a:bodyPr>
            <a:normAutofit lnSpcReduction="10000"/>
          </a:bodyPr>
          <a:lstStyle/>
          <a:p>
            <a:pPr marL="0" indent="0">
              <a:buNone/>
            </a:pPr>
            <a:endParaRPr lang="it-IT" altLang="it-IT" sz="2400" b="1" dirty="0"/>
          </a:p>
          <a:p>
            <a:pPr eaLnBrk="1" hangingPunct="1"/>
            <a:r>
              <a:rPr lang="it-IT" altLang="it-IT" sz="2400" b="1" dirty="0">
                <a:solidFill>
                  <a:schemeClr val="bg1"/>
                </a:solidFill>
              </a:rPr>
              <a:t>Il paziente deve essere rassicurato sulla semplicità e sicurezza della prova da eseguire</a:t>
            </a:r>
          </a:p>
          <a:p>
            <a:pPr eaLnBrk="1" hangingPunct="1"/>
            <a:endParaRPr lang="it-IT" altLang="it-IT" sz="2400" b="1" dirty="0"/>
          </a:p>
          <a:p>
            <a:pPr lvl="0"/>
            <a:r>
              <a:rPr lang="it-IT" altLang="it-IT" sz="2400" b="1" dirty="0">
                <a:solidFill>
                  <a:schemeClr val="bg1"/>
                </a:solidFill>
              </a:rPr>
              <a:t>Spieghiamo al soggetto quale esame sta per fare</a:t>
            </a:r>
          </a:p>
          <a:p>
            <a:pPr eaLnBrk="1" hangingPunct="1">
              <a:buFont typeface="Arial" panose="020B0604020202020204" pitchFamily="34" charset="0"/>
              <a:buNone/>
            </a:pPr>
            <a:endParaRPr lang="it-IT" altLang="it-IT" sz="2400" b="1" dirty="0">
              <a:solidFill>
                <a:schemeClr val="bg1"/>
              </a:solidFill>
            </a:endParaRPr>
          </a:p>
          <a:p>
            <a:pPr eaLnBrk="1" hangingPunct="1"/>
            <a:r>
              <a:rPr lang="it-IT" altLang="it-IT" sz="2400" b="1" dirty="0">
                <a:solidFill>
                  <a:schemeClr val="bg1"/>
                </a:solidFill>
              </a:rPr>
              <a:t>Quali manovre gli chiederemo di eseguire</a:t>
            </a:r>
          </a:p>
          <a:p>
            <a:pPr eaLnBrk="1" hangingPunct="1">
              <a:buFont typeface="Arial" panose="020B0604020202020204" pitchFamily="34" charset="0"/>
              <a:buNone/>
            </a:pPr>
            <a:endParaRPr lang="it-IT" altLang="it-IT" sz="2400" b="1" dirty="0">
              <a:solidFill>
                <a:schemeClr val="bg1"/>
              </a:solidFill>
            </a:endParaRPr>
          </a:p>
          <a:p>
            <a:pPr eaLnBrk="1" hangingPunct="1"/>
            <a:r>
              <a:rPr lang="it-IT" altLang="it-IT" sz="2400" b="1" dirty="0">
                <a:solidFill>
                  <a:schemeClr val="bg1"/>
                </a:solidFill>
              </a:rPr>
              <a:t>Abituiamolo  al boccaglio e allo stringinaso</a:t>
            </a:r>
          </a:p>
          <a:p>
            <a:pPr eaLnBrk="1" hangingPunct="1"/>
            <a:endParaRPr lang="it-IT" altLang="it-IT" sz="2400" b="1" dirty="0">
              <a:solidFill>
                <a:schemeClr val="bg1"/>
              </a:solidFill>
            </a:endParaRPr>
          </a:p>
          <a:p>
            <a:pPr eaLnBrk="1" hangingPunct="1"/>
            <a:r>
              <a:rPr lang="it-IT" altLang="it-IT" sz="2400" b="1" dirty="0">
                <a:solidFill>
                  <a:schemeClr val="bg1"/>
                </a:solidFill>
              </a:rPr>
              <a:t>L’operatore dovrebbe simulare la prova  che poi il paziente è invitato ad eseguire</a:t>
            </a:r>
          </a:p>
        </p:txBody>
      </p:sp>
      <p:pic>
        <p:nvPicPr>
          <p:cNvPr id="5" name="Immagine 4">
            <a:extLst>
              <a:ext uri="{FF2B5EF4-FFF2-40B4-BE49-F238E27FC236}">
                <a16:creationId xmlns:a16="http://schemas.microsoft.com/office/drawing/2014/main" id="{5DEA3426-6806-4496-BD3F-73089A027FFD}"/>
              </a:ext>
            </a:extLst>
          </p:cNvPr>
          <p:cNvPicPr>
            <a:picLocks noChangeAspect="1"/>
          </p:cNvPicPr>
          <p:nvPr/>
        </p:nvPicPr>
        <p:blipFill>
          <a:blip r:embed="rId2">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4306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Effect transition="in" filter="fade">
                                      <p:cBhvr>
                                        <p:cTn id="7" dur="500"/>
                                        <p:tgtEl>
                                          <p:spTgt spid="337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xEl>
                                              <p:pRg st="3" end="3"/>
                                            </p:txEl>
                                          </p:spTgt>
                                        </p:tgtEl>
                                        <p:attrNameLst>
                                          <p:attrName>style.visibility</p:attrName>
                                        </p:attrNameLst>
                                      </p:cBhvr>
                                      <p:to>
                                        <p:strVal val="visible"/>
                                      </p:to>
                                    </p:set>
                                    <p:animEffect transition="in" filter="fade">
                                      <p:cBhvr>
                                        <p:cTn id="12" dur="500"/>
                                        <p:tgtEl>
                                          <p:spTgt spid="3379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4">
                                            <p:txEl>
                                              <p:pRg st="5" end="5"/>
                                            </p:txEl>
                                          </p:spTgt>
                                        </p:tgtEl>
                                        <p:attrNameLst>
                                          <p:attrName>style.visibility</p:attrName>
                                        </p:attrNameLst>
                                      </p:cBhvr>
                                      <p:to>
                                        <p:strVal val="visible"/>
                                      </p:to>
                                    </p:set>
                                    <p:animEffect transition="in" filter="fade">
                                      <p:cBhvr>
                                        <p:cTn id="17" dur="500"/>
                                        <p:tgtEl>
                                          <p:spTgt spid="3379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4">
                                            <p:txEl>
                                              <p:pRg st="7" end="7"/>
                                            </p:txEl>
                                          </p:spTgt>
                                        </p:tgtEl>
                                        <p:attrNameLst>
                                          <p:attrName>style.visibility</p:attrName>
                                        </p:attrNameLst>
                                      </p:cBhvr>
                                      <p:to>
                                        <p:strVal val="visible"/>
                                      </p:to>
                                    </p:set>
                                    <p:animEffect transition="in" filter="fade">
                                      <p:cBhvr>
                                        <p:cTn id="22" dur="500"/>
                                        <p:tgtEl>
                                          <p:spTgt spid="3379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4">
                                            <p:txEl>
                                              <p:pRg st="9" end="9"/>
                                            </p:txEl>
                                          </p:spTgt>
                                        </p:tgtEl>
                                        <p:attrNameLst>
                                          <p:attrName>style.visibility</p:attrName>
                                        </p:attrNameLst>
                                      </p:cBhvr>
                                      <p:to>
                                        <p:strVal val="visible"/>
                                      </p:to>
                                    </p:set>
                                    <p:animEffect transition="in" filter="fade">
                                      <p:cBhvr>
                                        <p:cTn id="27" dur="500"/>
                                        <p:tgtEl>
                                          <p:spTgt spid="3379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idx="4294967295"/>
          </p:nvPr>
        </p:nvSpPr>
        <p:spPr>
          <a:xfrm>
            <a:off x="1650124" y="366603"/>
            <a:ext cx="8229600" cy="1143000"/>
          </a:xfrm>
          <a:solidFill>
            <a:schemeClr val="accent5">
              <a:lumMod val="50000"/>
            </a:schemeClr>
          </a:solidFill>
        </p:spPr>
        <p:txBody>
          <a:bodyPr/>
          <a:lstStyle/>
          <a:p>
            <a:pPr eaLnBrk="1" hangingPunct="1"/>
            <a:r>
              <a:rPr lang="it-IT" altLang="it-IT" sz="3200" b="1" dirty="0">
                <a:solidFill>
                  <a:schemeClr val="bg1"/>
                </a:solidFill>
              </a:rPr>
              <a:t>Esecuzione del test (1)</a:t>
            </a:r>
          </a:p>
        </p:txBody>
      </p:sp>
      <p:sp>
        <p:nvSpPr>
          <p:cNvPr id="34818" name="Segnaposto contenuto 2"/>
          <p:cNvSpPr>
            <a:spLocks noGrp="1"/>
          </p:cNvSpPr>
          <p:nvPr>
            <p:ph idx="4294967295"/>
          </p:nvPr>
        </p:nvSpPr>
        <p:spPr>
          <a:xfrm>
            <a:off x="1797269" y="1754980"/>
            <a:ext cx="8229600" cy="4813986"/>
          </a:xfrm>
          <a:solidFill>
            <a:schemeClr val="accent5">
              <a:lumMod val="50000"/>
            </a:schemeClr>
          </a:solidFill>
        </p:spPr>
        <p:txBody>
          <a:bodyPr>
            <a:normAutofit fontScale="77500" lnSpcReduction="20000"/>
          </a:bodyPr>
          <a:lstStyle/>
          <a:p>
            <a:pPr eaLnBrk="1" hangingPunct="1"/>
            <a:endParaRPr lang="it-IT" altLang="it-IT" dirty="0"/>
          </a:p>
          <a:p>
            <a:pPr eaLnBrk="1" hangingPunct="1">
              <a:lnSpc>
                <a:spcPct val="120000"/>
              </a:lnSpc>
            </a:pPr>
            <a:r>
              <a:rPr lang="it-IT" altLang="it-IT" sz="2900" b="1" dirty="0">
                <a:solidFill>
                  <a:schemeClr val="bg1"/>
                </a:solidFill>
              </a:rPr>
              <a:t>Tutte le manovre andrebbero illustrate in modo comprensibile per paziente, anche con dimostrazione pratica</a:t>
            </a:r>
          </a:p>
          <a:p>
            <a:pPr eaLnBrk="1" hangingPunct="1">
              <a:lnSpc>
                <a:spcPct val="120000"/>
              </a:lnSpc>
            </a:pPr>
            <a:r>
              <a:rPr lang="it-IT" altLang="it-IT" sz="2900" b="1" dirty="0">
                <a:solidFill>
                  <a:schemeClr val="bg1"/>
                </a:solidFill>
              </a:rPr>
              <a:t>Eventualmente fare eseguire al paziente le manovre senza boccaglio</a:t>
            </a:r>
          </a:p>
          <a:p>
            <a:pPr eaLnBrk="1" hangingPunct="1">
              <a:lnSpc>
                <a:spcPct val="120000"/>
              </a:lnSpc>
            </a:pPr>
            <a:r>
              <a:rPr lang="it-IT" altLang="it-IT" sz="2900" b="1" dirty="0">
                <a:solidFill>
                  <a:schemeClr val="bg1"/>
                </a:solidFill>
              </a:rPr>
              <a:t>Spiegare che le ripetizioni non sono necessarie perché l’esame è inadeguato, ma sono insite nella procedura per ottenere il migliore risultato</a:t>
            </a:r>
          </a:p>
          <a:p>
            <a:pPr eaLnBrk="1" hangingPunct="1">
              <a:lnSpc>
                <a:spcPct val="120000"/>
              </a:lnSpc>
            </a:pPr>
            <a:r>
              <a:rPr lang="it-IT" altLang="it-IT" sz="2900" b="1" dirty="0">
                <a:solidFill>
                  <a:schemeClr val="bg1"/>
                </a:solidFill>
              </a:rPr>
              <a:t>Il tempo utilizzato per questa fase preparatoria viene guadagnato, riducendo il numero di prove che poi risulteranno necessarie</a:t>
            </a:r>
          </a:p>
        </p:txBody>
      </p:sp>
      <p:pic>
        <p:nvPicPr>
          <p:cNvPr id="5" name="Immagine 4">
            <a:extLst>
              <a:ext uri="{FF2B5EF4-FFF2-40B4-BE49-F238E27FC236}">
                <a16:creationId xmlns:a16="http://schemas.microsoft.com/office/drawing/2014/main" id="{71C6C5F7-F51C-40D8-8852-5B865BEE3646}"/>
              </a:ext>
            </a:extLst>
          </p:cNvPr>
          <p:cNvPicPr>
            <a:picLocks noChangeAspect="1"/>
          </p:cNvPicPr>
          <p:nvPr/>
        </p:nvPicPr>
        <p:blipFill>
          <a:blip r:embed="rId2">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455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animEffect transition="in" filter="fade">
                                      <p:cBhvr>
                                        <p:cTn id="7" dur="500"/>
                                        <p:tgtEl>
                                          <p:spTgt spid="348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8">
                                            <p:txEl>
                                              <p:pRg st="2" end="2"/>
                                            </p:txEl>
                                          </p:spTgt>
                                        </p:tgtEl>
                                        <p:attrNameLst>
                                          <p:attrName>style.visibility</p:attrName>
                                        </p:attrNameLst>
                                      </p:cBhvr>
                                      <p:to>
                                        <p:strVal val="visible"/>
                                      </p:to>
                                    </p:set>
                                    <p:animEffect transition="in" filter="fade">
                                      <p:cBhvr>
                                        <p:cTn id="12" dur="500"/>
                                        <p:tgtEl>
                                          <p:spTgt spid="348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818">
                                            <p:txEl>
                                              <p:pRg st="3" end="3"/>
                                            </p:txEl>
                                          </p:spTgt>
                                        </p:tgtEl>
                                        <p:attrNameLst>
                                          <p:attrName>style.visibility</p:attrName>
                                        </p:attrNameLst>
                                      </p:cBhvr>
                                      <p:to>
                                        <p:strVal val="visible"/>
                                      </p:to>
                                    </p:set>
                                    <p:animEffect transition="in" filter="fade">
                                      <p:cBhvr>
                                        <p:cTn id="17" dur="500"/>
                                        <p:tgtEl>
                                          <p:spTgt spid="3481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818">
                                            <p:txEl>
                                              <p:pRg st="4" end="4"/>
                                            </p:txEl>
                                          </p:spTgt>
                                        </p:tgtEl>
                                        <p:attrNameLst>
                                          <p:attrName>style.visibility</p:attrName>
                                        </p:attrNameLst>
                                      </p:cBhvr>
                                      <p:to>
                                        <p:strVal val="visible"/>
                                      </p:to>
                                    </p:set>
                                    <p:animEffect transition="in" filter="fade">
                                      <p:cBhvr>
                                        <p:cTn id="22" dur="500"/>
                                        <p:tgtEl>
                                          <p:spTgt spid="348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asellaDiTesto 2"/>
          <p:cNvSpPr txBox="1">
            <a:spLocks noChangeArrowheads="1"/>
          </p:cNvSpPr>
          <p:nvPr/>
        </p:nvSpPr>
        <p:spPr bwMode="auto">
          <a:xfrm>
            <a:off x="1811339" y="1958975"/>
            <a:ext cx="8624887" cy="3416320"/>
          </a:xfrm>
          <a:prstGeom prst="rect">
            <a:avLst/>
          </a:prstGeom>
          <a:solidFill>
            <a:schemeClr val="accent5">
              <a:lumMod val="5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pPr>
            <a:r>
              <a:rPr lang="it-IT" altLang="it-IT" sz="2400" b="1" dirty="0">
                <a:solidFill>
                  <a:prstClr val="white"/>
                </a:solidFill>
                <a:latin typeface="Calibri" panose="020F0502020204030204" pitchFamily="34" charset="0"/>
              </a:rPr>
              <a:t>Dare comandi chiari,  non contradditori in modo deciso e mai   </a:t>
            </a:r>
          </a:p>
          <a:p>
            <a:pPr defTabSz="457200" eaLnBrk="0" fontAlgn="base" hangingPunct="0">
              <a:spcBef>
                <a:spcPct val="0"/>
              </a:spcBef>
              <a:spcAft>
                <a:spcPct val="0"/>
              </a:spcAft>
              <a:buNone/>
            </a:pPr>
            <a:r>
              <a:rPr lang="it-IT" altLang="it-IT" sz="2400" b="1" dirty="0">
                <a:solidFill>
                  <a:prstClr val="white"/>
                </a:solidFill>
                <a:latin typeface="Calibri" panose="020F0502020204030204" pitchFamily="34" charset="0"/>
              </a:rPr>
              <a:t>  prevaricante</a:t>
            </a:r>
          </a:p>
          <a:p>
            <a:pPr defTabSz="457200" eaLnBrk="0" fontAlgn="base" hangingPunct="0">
              <a:spcBef>
                <a:spcPct val="0"/>
              </a:spcBef>
              <a:spcAft>
                <a:spcPct val="0"/>
              </a:spcAft>
              <a:buNone/>
            </a:pPr>
            <a:endParaRPr lang="it-IT" altLang="it-IT" sz="2400" dirty="0">
              <a:solidFill>
                <a:prstClr val="white"/>
              </a:solidFill>
              <a:latin typeface="Calibri" panose="020F0502020204030204" pitchFamily="34" charset="0"/>
            </a:endParaRPr>
          </a:p>
          <a:p>
            <a:pPr defTabSz="457200" eaLnBrk="0" fontAlgn="base" hangingPunct="0">
              <a:spcBef>
                <a:spcPct val="0"/>
              </a:spcBef>
              <a:spcAft>
                <a:spcPct val="0"/>
              </a:spcAft>
            </a:pPr>
            <a:r>
              <a:rPr lang="it-IT" altLang="it-IT" sz="2400" dirty="0">
                <a:solidFill>
                  <a:prstClr val="white"/>
                </a:solidFill>
                <a:latin typeface="Calibri" panose="020F0502020204030204" pitchFamily="34" charset="0"/>
              </a:rPr>
              <a:t> </a:t>
            </a:r>
            <a:r>
              <a:rPr lang="it-IT" altLang="it-IT" sz="2400" b="1" dirty="0">
                <a:solidFill>
                  <a:prstClr val="white"/>
                </a:solidFill>
                <a:latin typeface="Calibri" panose="020F0502020204030204" pitchFamily="34" charset="0"/>
              </a:rPr>
              <a:t>Incoraggiare il paziente per tutta la durata dell’esame cercando di  </a:t>
            </a:r>
          </a:p>
          <a:p>
            <a:pPr defTabSz="457200" eaLnBrk="0" fontAlgn="base" hangingPunct="0">
              <a:spcBef>
                <a:spcPct val="0"/>
              </a:spcBef>
              <a:spcAft>
                <a:spcPct val="0"/>
              </a:spcAft>
              <a:buNone/>
            </a:pPr>
            <a:r>
              <a:rPr lang="it-IT" altLang="it-IT" sz="2400" b="1" dirty="0">
                <a:solidFill>
                  <a:prstClr val="white"/>
                </a:solidFill>
                <a:latin typeface="Calibri" panose="020F0502020204030204" pitchFamily="34" charset="0"/>
              </a:rPr>
              <a:t>  lodare il  buon risultato raggiunto</a:t>
            </a:r>
          </a:p>
          <a:p>
            <a:pPr defTabSz="457200" eaLnBrk="0" fontAlgn="base" hangingPunct="0">
              <a:spcBef>
                <a:spcPct val="0"/>
              </a:spcBef>
              <a:spcAft>
                <a:spcPct val="0"/>
              </a:spcAft>
              <a:buNone/>
            </a:pPr>
            <a:endParaRPr lang="it-IT" altLang="it-IT" sz="2400" dirty="0">
              <a:solidFill>
                <a:prstClr val="white"/>
              </a:solidFill>
              <a:latin typeface="Calibri" panose="020F0502020204030204" pitchFamily="34" charset="0"/>
            </a:endParaRPr>
          </a:p>
          <a:p>
            <a:pPr defTabSz="457200" eaLnBrk="0" fontAlgn="base" hangingPunct="0">
              <a:spcBef>
                <a:spcPct val="0"/>
              </a:spcBef>
              <a:spcAft>
                <a:spcPct val="0"/>
              </a:spcAft>
            </a:pPr>
            <a:r>
              <a:rPr lang="it-IT" altLang="it-IT" sz="2400" b="1" dirty="0">
                <a:solidFill>
                  <a:prstClr val="white"/>
                </a:solidFill>
                <a:latin typeface="Calibri" panose="020F0502020204030204" pitchFamily="34" charset="0"/>
              </a:rPr>
              <a:t> Se non abbiamo raggiunto il risultato agognato evitiamo il </a:t>
            </a:r>
          </a:p>
          <a:p>
            <a:pPr defTabSz="457200" eaLnBrk="0" fontAlgn="base" hangingPunct="0">
              <a:spcBef>
                <a:spcPct val="0"/>
              </a:spcBef>
              <a:spcAft>
                <a:spcPct val="0"/>
              </a:spcAft>
              <a:buNone/>
            </a:pPr>
            <a:r>
              <a:rPr lang="it-IT" altLang="it-IT" sz="2400" b="1" dirty="0">
                <a:solidFill>
                  <a:prstClr val="white"/>
                </a:solidFill>
                <a:latin typeface="Calibri" panose="020F0502020204030204" pitchFamily="34" charset="0"/>
              </a:rPr>
              <a:t>   “congedo con disonore” </a:t>
            </a:r>
          </a:p>
          <a:p>
            <a:pPr defTabSz="457200" eaLnBrk="0" fontAlgn="base" hangingPunct="0">
              <a:spcBef>
                <a:spcPct val="0"/>
              </a:spcBef>
              <a:spcAft>
                <a:spcPct val="0"/>
              </a:spcAft>
              <a:buNone/>
            </a:pPr>
            <a:endParaRPr lang="it-IT" altLang="it-IT" sz="2400" dirty="0">
              <a:solidFill>
                <a:prstClr val="black"/>
              </a:solidFill>
              <a:latin typeface="Calibri" panose="020F0502020204030204" pitchFamily="34" charset="0"/>
            </a:endParaRPr>
          </a:p>
        </p:txBody>
      </p:sp>
      <p:sp>
        <p:nvSpPr>
          <p:cNvPr id="3" name="Titolo 1">
            <a:extLst>
              <a:ext uri="{FF2B5EF4-FFF2-40B4-BE49-F238E27FC236}">
                <a16:creationId xmlns:a16="http://schemas.microsoft.com/office/drawing/2014/main" id="{A566F487-E21B-428F-AF28-0508D20D191A}"/>
              </a:ext>
            </a:extLst>
          </p:cNvPr>
          <p:cNvSpPr txBox="1">
            <a:spLocks/>
          </p:cNvSpPr>
          <p:nvPr/>
        </p:nvSpPr>
        <p:spPr>
          <a:xfrm>
            <a:off x="1650124" y="366603"/>
            <a:ext cx="8229600" cy="1143000"/>
          </a:xfrm>
          <a:prstGeom prst="rect">
            <a:avLst/>
          </a:prstGeom>
          <a:solidFill>
            <a:schemeClr val="accent5">
              <a:lumMod val="50000"/>
            </a:schemeClr>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altLang="it-IT" sz="3200" b="1" dirty="0">
                <a:solidFill>
                  <a:prstClr val="white"/>
                </a:solidFill>
                <a:latin typeface="Calibri Light" panose="020F0302020204030204"/>
              </a:rPr>
              <a:t>Esecuzione del test (2)</a:t>
            </a:r>
          </a:p>
        </p:txBody>
      </p:sp>
      <p:pic>
        <p:nvPicPr>
          <p:cNvPr id="5" name="Immagine 4">
            <a:extLst>
              <a:ext uri="{FF2B5EF4-FFF2-40B4-BE49-F238E27FC236}">
                <a16:creationId xmlns:a16="http://schemas.microsoft.com/office/drawing/2014/main" id="{35D85B67-BC17-4890-A21B-F92E42166127}"/>
              </a:ext>
            </a:extLst>
          </p:cNvPr>
          <p:cNvPicPr>
            <a:picLocks noChangeAspect="1"/>
          </p:cNvPicPr>
          <p:nvPr/>
        </p:nvPicPr>
        <p:blipFill>
          <a:blip r:embed="rId2">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444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Effect transition="in" filter="fade">
                                      <p:cBhvr>
                                        <p:cTn id="7" dur="500"/>
                                        <p:tgtEl>
                                          <p:spTgt spid="409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61">
                                            <p:txEl>
                                              <p:pRg st="1" end="1"/>
                                            </p:txEl>
                                          </p:spTgt>
                                        </p:tgtEl>
                                        <p:attrNameLst>
                                          <p:attrName>style.visibility</p:attrName>
                                        </p:attrNameLst>
                                      </p:cBhvr>
                                      <p:to>
                                        <p:strVal val="visible"/>
                                      </p:to>
                                    </p:set>
                                    <p:animEffect transition="in" filter="fade">
                                      <p:cBhvr>
                                        <p:cTn id="10" dur="500"/>
                                        <p:tgtEl>
                                          <p:spTgt spid="4096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61">
                                            <p:txEl>
                                              <p:pRg st="3" end="3"/>
                                            </p:txEl>
                                          </p:spTgt>
                                        </p:tgtEl>
                                        <p:attrNameLst>
                                          <p:attrName>style.visibility</p:attrName>
                                        </p:attrNameLst>
                                      </p:cBhvr>
                                      <p:to>
                                        <p:strVal val="visible"/>
                                      </p:to>
                                    </p:set>
                                    <p:animEffect transition="in" filter="fade">
                                      <p:cBhvr>
                                        <p:cTn id="15" dur="500"/>
                                        <p:tgtEl>
                                          <p:spTgt spid="4096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61">
                                            <p:txEl>
                                              <p:pRg st="4" end="4"/>
                                            </p:txEl>
                                          </p:spTgt>
                                        </p:tgtEl>
                                        <p:attrNameLst>
                                          <p:attrName>style.visibility</p:attrName>
                                        </p:attrNameLst>
                                      </p:cBhvr>
                                      <p:to>
                                        <p:strVal val="visible"/>
                                      </p:to>
                                    </p:set>
                                    <p:animEffect transition="in" filter="fade">
                                      <p:cBhvr>
                                        <p:cTn id="18" dur="500"/>
                                        <p:tgtEl>
                                          <p:spTgt spid="4096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61">
                                            <p:txEl>
                                              <p:pRg st="6" end="6"/>
                                            </p:txEl>
                                          </p:spTgt>
                                        </p:tgtEl>
                                        <p:attrNameLst>
                                          <p:attrName>style.visibility</p:attrName>
                                        </p:attrNameLst>
                                      </p:cBhvr>
                                      <p:to>
                                        <p:strVal val="visible"/>
                                      </p:to>
                                    </p:set>
                                    <p:animEffect transition="in" filter="fade">
                                      <p:cBhvr>
                                        <p:cTn id="23" dur="500"/>
                                        <p:tgtEl>
                                          <p:spTgt spid="40961">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0961">
                                            <p:txEl>
                                              <p:pRg st="7" end="7"/>
                                            </p:txEl>
                                          </p:spTgt>
                                        </p:tgtEl>
                                        <p:attrNameLst>
                                          <p:attrName>style.visibility</p:attrName>
                                        </p:attrNameLst>
                                      </p:cBhvr>
                                      <p:to>
                                        <p:strVal val="visible"/>
                                      </p:to>
                                    </p:set>
                                    <p:animEffect transition="in" filter="fade">
                                      <p:cBhvr>
                                        <p:cTn id="26" dur="500"/>
                                        <p:tgtEl>
                                          <p:spTgt spid="409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439" y="2208545"/>
            <a:ext cx="5912452" cy="370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metto 1 2">
            <a:extLst>
              <a:ext uri="{FF2B5EF4-FFF2-40B4-BE49-F238E27FC236}">
                <a16:creationId xmlns:a16="http://schemas.microsoft.com/office/drawing/2014/main" id="{CA1A82A7-ACB2-944F-9854-D1E9610BA93D}"/>
              </a:ext>
            </a:extLst>
          </p:cNvPr>
          <p:cNvSpPr/>
          <p:nvPr/>
        </p:nvSpPr>
        <p:spPr>
          <a:xfrm>
            <a:off x="3929174" y="949326"/>
            <a:ext cx="2261420" cy="1259219"/>
          </a:xfrm>
          <a:prstGeom prst="wedgeRectCallout">
            <a:avLst>
              <a:gd name="adj1" fmla="val 56654"/>
              <a:gd name="adj2" fmla="val 80921"/>
            </a:avLst>
          </a:prstGeom>
        </p:spPr>
        <p:style>
          <a:lnRef idx="1">
            <a:schemeClr val="accent1"/>
          </a:lnRef>
          <a:fillRef idx="3">
            <a:schemeClr val="accent1"/>
          </a:fillRef>
          <a:effectRef idx="2">
            <a:schemeClr val="accent1"/>
          </a:effectRef>
          <a:fontRef idx="minor">
            <a:schemeClr val="lt1"/>
          </a:fontRef>
        </p:style>
        <p:txBody>
          <a:bodyPr anchor="ctr"/>
          <a:lstStyle/>
          <a:p>
            <a:pPr defTabSz="457200" eaLnBrk="0" hangingPunct="0">
              <a:defRPr/>
            </a:pPr>
            <a:r>
              <a:rPr lang="it-IT" b="1" i="1" dirty="0">
                <a:solidFill>
                  <a:prstClr val="black">
                    <a:lumMod val="85000"/>
                    <a:lumOff val="15000"/>
                  </a:prstClr>
                </a:solidFill>
                <a:latin typeface="Calibri" panose="020F0502020204030204"/>
              </a:rPr>
              <a:t>Fuori  tutta  l’aria , </a:t>
            </a:r>
            <a:r>
              <a:rPr lang="it-IT" sz="1600" b="1" i="1" dirty="0">
                <a:solidFill>
                  <a:prstClr val="black">
                    <a:lumMod val="85000"/>
                    <a:lumOff val="15000"/>
                  </a:prstClr>
                </a:solidFill>
                <a:latin typeface="Calibri" panose="020F0502020204030204"/>
              </a:rPr>
              <a:t>fuori …  </a:t>
            </a:r>
            <a:r>
              <a:rPr lang="it-IT" b="1" i="1" dirty="0" err="1">
                <a:solidFill>
                  <a:prstClr val="black">
                    <a:lumMod val="85000"/>
                    <a:lumOff val="15000"/>
                  </a:prstClr>
                </a:solidFill>
                <a:latin typeface="Calibri" panose="020F0502020204030204"/>
              </a:rPr>
              <a:t>fuori…</a:t>
            </a:r>
            <a:r>
              <a:rPr lang="it-IT" b="1" i="1" dirty="0">
                <a:solidFill>
                  <a:prstClr val="black">
                    <a:lumMod val="85000"/>
                    <a:lumOff val="15000"/>
                  </a:prstClr>
                </a:solidFill>
                <a:latin typeface="Calibri" panose="020F0502020204030204"/>
              </a:rPr>
              <a:t>   </a:t>
            </a:r>
            <a:r>
              <a:rPr lang="it-IT" sz="2000" b="1" i="1" dirty="0">
                <a:solidFill>
                  <a:prstClr val="black">
                    <a:lumMod val="85000"/>
                    <a:lumOff val="15000"/>
                  </a:prstClr>
                </a:solidFill>
                <a:latin typeface="Calibri" panose="020F0502020204030204"/>
              </a:rPr>
              <a:t>fuori   </a:t>
            </a:r>
          </a:p>
          <a:p>
            <a:pPr defTabSz="457200" eaLnBrk="0" hangingPunct="0">
              <a:defRPr/>
            </a:pPr>
            <a:r>
              <a:rPr lang="it-IT" sz="2400" i="1" dirty="0">
                <a:solidFill>
                  <a:prstClr val="black">
                    <a:lumMod val="85000"/>
                    <a:lumOff val="15000"/>
                  </a:prstClr>
                </a:solidFill>
                <a:latin typeface="Calibri" panose="020F0502020204030204"/>
              </a:rPr>
              <a:t>FUORI …. </a:t>
            </a:r>
            <a:r>
              <a:rPr lang="it-IT" sz="2800" b="1" i="1" dirty="0">
                <a:solidFill>
                  <a:prstClr val="black">
                    <a:lumMod val="85000"/>
                    <a:lumOff val="15000"/>
                  </a:prstClr>
                </a:solidFill>
                <a:latin typeface="Calibri" panose="020F0502020204030204"/>
              </a:rPr>
              <a:t>FUORI</a:t>
            </a:r>
            <a:r>
              <a:rPr lang="it-IT" sz="2000" b="1" i="1" dirty="0">
                <a:solidFill>
                  <a:prstClr val="black">
                    <a:lumMod val="85000"/>
                    <a:lumOff val="15000"/>
                  </a:prstClr>
                </a:solidFill>
                <a:latin typeface="Calibri" panose="020F0502020204030204"/>
              </a:rPr>
              <a:t>  </a:t>
            </a:r>
            <a:r>
              <a:rPr lang="it-IT" sz="2000" i="1" dirty="0">
                <a:solidFill>
                  <a:prstClr val="black">
                    <a:lumMod val="85000"/>
                    <a:lumOff val="15000"/>
                  </a:prstClr>
                </a:solidFill>
                <a:latin typeface="Calibri" panose="020F0502020204030204"/>
              </a:rPr>
              <a:t>  </a:t>
            </a:r>
          </a:p>
        </p:txBody>
      </p:sp>
      <p:sp>
        <p:nvSpPr>
          <p:cNvPr id="4" name="Fumetto 1 3">
            <a:extLst>
              <a:ext uri="{FF2B5EF4-FFF2-40B4-BE49-F238E27FC236}">
                <a16:creationId xmlns:a16="http://schemas.microsoft.com/office/drawing/2014/main" id="{4F2C2827-4C69-834E-8677-F2D12B95A543}"/>
              </a:ext>
            </a:extLst>
          </p:cNvPr>
          <p:cNvSpPr/>
          <p:nvPr/>
        </p:nvSpPr>
        <p:spPr>
          <a:xfrm>
            <a:off x="5169640" y="5751295"/>
            <a:ext cx="2041908" cy="838692"/>
          </a:xfrm>
          <a:prstGeom prst="wedgeRectCallout">
            <a:avLst>
              <a:gd name="adj1" fmla="val -76503"/>
              <a:gd name="adj2" fmla="val -273750"/>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r>
              <a:rPr lang="it-IT" sz="2000" b="1" i="1" dirty="0">
                <a:solidFill>
                  <a:prstClr val="black">
                    <a:lumMod val="85000"/>
                    <a:lumOff val="15000"/>
                  </a:prstClr>
                </a:solidFill>
                <a:latin typeface="Calibri" panose="020F0502020204030204"/>
              </a:rPr>
              <a:t>Non ce n’è </a:t>
            </a:r>
            <a:r>
              <a:rPr lang="it-IT" sz="2000" b="1" i="1" dirty="0" err="1">
                <a:solidFill>
                  <a:prstClr val="black">
                    <a:lumMod val="85000"/>
                    <a:lumOff val="15000"/>
                  </a:prstClr>
                </a:solidFill>
                <a:latin typeface="Calibri" panose="020F0502020204030204"/>
              </a:rPr>
              <a:t>piu</a:t>
            </a:r>
            <a:r>
              <a:rPr lang="it-IT" sz="2000" b="1" i="1" dirty="0">
                <a:solidFill>
                  <a:prstClr val="black">
                    <a:lumMod val="85000"/>
                    <a:lumOff val="15000"/>
                  </a:prstClr>
                </a:solidFill>
                <a:latin typeface="Calibri" panose="020F0502020204030204"/>
              </a:rPr>
              <a:t>!   </a:t>
            </a:r>
            <a:r>
              <a:rPr lang="it-IT" b="1" i="1" dirty="0">
                <a:solidFill>
                  <a:prstClr val="black">
                    <a:lumMod val="85000"/>
                    <a:lumOff val="15000"/>
                  </a:prstClr>
                </a:solidFill>
                <a:latin typeface="Calibri" panose="020F0502020204030204"/>
              </a:rPr>
              <a:t>ti dico che </a:t>
            </a:r>
            <a:r>
              <a:rPr lang="it-IT" sz="1600" b="1" i="1" dirty="0">
                <a:solidFill>
                  <a:prstClr val="black">
                    <a:lumMod val="85000"/>
                    <a:lumOff val="15000"/>
                  </a:prstClr>
                </a:solidFill>
                <a:latin typeface="Calibri" panose="020F0502020204030204"/>
              </a:rPr>
              <a:t>non ce </a:t>
            </a:r>
            <a:r>
              <a:rPr lang="it-IT" sz="1400" b="1" i="1" dirty="0">
                <a:solidFill>
                  <a:prstClr val="black">
                    <a:lumMod val="85000"/>
                    <a:lumOff val="15000"/>
                  </a:prstClr>
                </a:solidFill>
                <a:latin typeface="Calibri" panose="020F0502020204030204"/>
              </a:rPr>
              <a:t>né più</a:t>
            </a:r>
          </a:p>
        </p:txBody>
      </p:sp>
      <p:sp>
        <p:nvSpPr>
          <p:cNvPr id="6" name="Fumetto 3 5">
            <a:extLst>
              <a:ext uri="{FF2B5EF4-FFF2-40B4-BE49-F238E27FC236}">
                <a16:creationId xmlns:a16="http://schemas.microsoft.com/office/drawing/2014/main" id="{099D6CFE-BCC3-344A-965F-DECC000675CF}"/>
              </a:ext>
            </a:extLst>
          </p:cNvPr>
          <p:cNvSpPr/>
          <p:nvPr/>
        </p:nvSpPr>
        <p:spPr>
          <a:xfrm>
            <a:off x="13576300" y="1570039"/>
            <a:ext cx="914400" cy="611187"/>
          </a:xfrm>
          <a:prstGeom prst="wedgeEllipseCallou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eaLnBrk="0" hangingPunct="0">
              <a:defRPr/>
            </a:pPr>
            <a:endParaRPr lang="it-IT">
              <a:solidFill>
                <a:prstClr val="white"/>
              </a:solidFill>
              <a:latin typeface="Calibri" panose="020F0502020204030204"/>
            </a:endParaRPr>
          </a:p>
        </p:txBody>
      </p:sp>
      <p:sp>
        <p:nvSpPr>
          <p:cNvPr id="2" name="CasellaDiTesto 1">
            <a:extLst>
              <a:ext uri="{FF2B5EF4-FFF2-40B4-BE49-F238E27FC236}">
                <a16:creationId xmlns:a16="http://schemas.microsoft.com/office/drawing/2014/main" id="{D081CAFD-32BB-47EC-B0B9-20E1475827FB}"/>
              </a:ext>
            </a:extLst>
          </p:cNvPr>
          <p:cNvSpPr txBox="1"/>
          <p:nvPr/>
        </p:nvSpPr>
        <p:spPr>
          <a:xfrm>
            <a:off x="1797269" y="210207"/>
            <a:ext cx="8597462" cy="400110"/>
          </a:xfrm>
          <a:prstGeom prst="rect">
            <a:avLst/>
          </a:prstGeom>
          <a:solidFill>
            <a:schemeClr val="accent5">
              <a:lumMod val="50000"/>
            </a:schemeClr>
          </a:solidFill>
        </p:spPr>
        <p:txBody>
          <a:bodyPr wrap="square" rtlCol="0">
            <a:spAutoFit/>
          </a:bodyPr>
          <a:lstStyle/>
          <a:p>
            <a:pPr algn="ctr"/>
            <a:r>
              <a:rPr lang="it-IT" sz="2000" b="1" dirty="0">
                <a:solidFill>
                  <a:prstClr val="white"/>
                </a:solidFill>
                <a:latin typeface="Calibri" panose="020F0502020204030204"/>
              </a:rPr>
              <a:t>Il paziente deve essere incentivato durante la esecuzione dell’indagine</a:t>
            </a:r>
          </a:p>
        </p:txBody>
      </p:sp>
      <p:pic>
        <p:nvPicPr>
          <p:cNvPr id="8" name="Immagine 7">
            <a:extLst>
              <a:ext uri="{FF2B5EF4-FFF2-40B4-BE49-F238E27FC236}">
                <a16:creationId xmlns:a16="http://schemas.microsoft.com/office/drawing/2014/main" id="{92B2AD4B-1D1D-4873-B04F-17BEFC261050}"/>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62563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3364944" y="4956446"/>
            <a:ext cx="5148738" cy="1256113"/>
          </a:xfrm>
          <a:prstGeom prst="rect">
            <a:avLst/>
          </a:prstGeom>
          <a:solidFill>
            <a:schemeClr val="accent5">
              <a:lumMod val="50000"/>
            </a:schemeClr>
          </a:solidFill>
        </p:spPr>
        <p:txBody>
          <a:bodyPr vert="horz" wrap="square" lIns="0" tIns="9525" rIns="0" bIns="0" rtlCol="0">
            <a:spAutoFit/>
          </a:bodyPr>
          <a:lstStyle/>
          <a:p>
            <a:pPr marL="9525" marR="3810" algn="ctr">
              <a:spcBef>
                <a:spcPts val="75"/>
              </a:spcBef>
            </a:pPr>
            <a:r>
              <a:rPr sz="2700" b="1" dirty="0">
                <a:solidFill>
                  <a:prstClr val="white"/>
                </a:solidFill>
                <a:latin typeface="Tahoma"/>
                <a:cs typeface="Tahoma"/>
              </a:rPr>
              <a:t>insieme </a:t>
            </a:r>
            <a:r>
              <a:rPr sz="2700" b="1" spc="-4" dirty="0">
                <a:solidFill>
                  <a:prstClr val="white"/>
                </a:solidFill>
                <a:latin typeface="Tahoma"/>
                <a:cs typeface="Tahoma"/>
              </a:rPr>
              <a:t>di procedure  </a:t>
            </a:r>
            <a:r>
              <a:rPr sz="2700" b="1" spc="8" dirty="0">
                <a:solidFill>
                  <a:prstClr val="white"/>
                </a:solidFill>
                <a:latin typeface="Tahoma"/>
                <a:cs typeface="Tahoma"/>
              </a:rPr>
              <a:t>finalizzate </a:t>
            </a:r>
            <a:r>
              <a:rPr sz="2700" b="1" dirty="0">
                <a:solidFill>
                  <a:prstClr val="white"/>
                </a:solidFill>
                <a:latin typeface="Tahoma"/>
                <a:cs typeface="Tahoma"/>
              </a:rPr>
              <a:t>alla </a:t>
            </a:r>
            <a:r>
              <a:rPr sz="2700" b="1" spc="4" dirty="0">
                <a:solidFill>
                  <a:prstClr val="white"/>
                </a:solidFill>
                <a:latin typeface="Tahoma"/>
                <a:cs typeface="Tahoma"/>
              </a:rPr>
              <a:t>riduzione</a:t>
            </a:r>
            <a:r>
              <a:rPr sz="2700" b="1" spc="-94" dirty="0">
                <a:solidFill>
                  <a:prstClr val="white"/>
                </a:solidFill>
                <a:latin typeface="Tahoma"/>
                <a:cs typeface="Tahoma"/>
              </a:rPr>
              <a:t> </a:t>
            </a:r>
            <a:r>
              <a:rPr sz="2700" b="1" spc="-4" dirty="0">
                <a:solidFill>
                  <a:prstClr val="white"/>
                </a:solidFill>
                <a:latin typeface="Tahoma"/>
                <a:cs typeface="Tahoma"/>
              </a:rPr>
              <a:t>della  </a:t>
            </a:r>
            <a:r>
              <a:rPr sz="2700" b="1" dirty="0">
                <a:solidFill>
                  <a:prstClr val="white"/>
                </a:solidFill>
                <a:latin typeface="Tahoma"/>
                <a:cs typeface="Tahoma"/>
              </a:rPr>
              <a:t>variabilità</a:t>
            </a:r>
            <a:endParaRPr sz="2700" dirty="0">
              <a:solidFill>
                <a:prstClr val="white"/>
              </a:solidFill>
              <a:latin typeface="Tahoma"/>
              <a:cs typeface="Tahoma"/>
            </a:endParaRPr>
          </a:p>
        </p:txBody>
      </p:sp>
      <p:sp>
        <p:nvSpPr>
          <p:cNvPr id="3" name="CasellaDiTesto 2">
            <a:extLst>
              <a:ext uri="{FF2B5EF4-FFF2-40B4-BE49-F238E27FC236}">
                <a16:creationId xmlns:a16="http://schemas.microsoft.com/office/drawing/2014/main" id="{FF8C15F6-D788-4722-A12F-918364B2152B}"/>
              </a:ext>
            </a:extLst>
          </p:cNvPr>
          <p:cNvSpPr txBox="1"/>
          <p:nvPr/>
        </p:nvSpPr>
        <p:spPr>
          <a:xfrm>
            <a:off x="4038030" y="165215"/>
            <a:ext cx="3802566" cy="707886"/>
          </a:xfrm>
          <a:prstGeom prst="rect">
            <a:avLst/>
          </a:prstGeom>
          <a:solidFill>
            <a:schemeClr val="accent5">
              <a:lumMod val="50000"/>
            </a:schemeClr>
          </a:solidFill>
        </p:spPr>
        <p:txBody>
          <a:bodyPr wrap="square" rtlCol="0">
            <a:spAutoFit/>
          </a:bodyPr>
          <a:lstStyle/>
          <a:p>
            <a:pPr algn="ctr"/>
            <a:r>
              <a:rPr lang="it-IT" sz="4000" dirty="0">
                <a:solidFill>
                  <a:prstClr val="white"/>
                </a:solidFill>
                <a:latin typeface="Calibri" panose="020F0502020204030204"/>
              </a:rPr>
              <a:t>Parte Pratica</a:t>
            </a:r>
          </a:p>
        </p:txBody>
      </p:sp>
      <p:sp>
        <p:nvSpPr>
          <p:cNvPr id="7" name="Segnaposto testo 6">
            <a:extLst>
              <a:ext uri="{FF2B5EF4-FFF2-40B4-BE49-F238E27FC236}">
                <a16:creationId xmlns:a16="http://schemas.microsoft.com/office/drawing/2014/main" id="{48172263-C2FE-4B60-87FE-7EA2F202B9B7}"/>
              </a:ext>
            </a:extLst>
          </p:cNvPr>
          <p:cNvSpPr>
            <a:spLocks noGrp="1"/>
          </p:cNvSpPr>
          <p:nvPr>
            <p:ph type="body" idx="1"/>
          </p:nvPr>
        </p:nvSpPr>
        <p:spPr>
          <a:xfrm>
            <a:off x="1846805" y="998772"/>
            <a:ext cx="7886700" cy="3339053"/>
          </a:xfrm>
          <a:solidFill>
            <a:schemeClr val="accent5">
              <a:lumMod val="50000"/>
            </a:schemeClr>
          </a:solidFill>
        </p:spPr>
        <p:txBody>
          <a:bodyPr>
            <a:normAutofit lnSpcReduction="10000"/>
          </a:bodyPr>
          <a:lstStyle/>
          <a:p>
            <a:pPr>
              <a:lnSpc>
                <a:spcPct val="150000"/>
              </a:lnSpc>
            </a:pPr>
            <a:r>
              <a:rPr lang="it-IT" sz="3500" b="1" dirty="0">
                <a:solidFill>
                  <a:schemeClr val="bg1"/>
                </a:solidFill>
                <a:latin typeface="Calibri Light" panose="020F0302020204030204"/>
                <a:ea typeface="+mj-ea"/>
                <a:cs typeface="+mj-cs"/>
              </a:rPr>
              <a:t>Standardizzazione della spirometria</a:t>
            </a:r>
            <a:br>
              <a:rPr lang="it-IT" sz="2400" dirty="0">
                <a:solidFill>
                  <a:schemeClr val="bg1"/>
                </a:solidFill>
                <a:latin typeface="Calibri Light" panose="020F0302020204030204"/>
                <a:ea typeface="+mj-ea"/>
                <a:cs typeface="+mj-cs"/>
              </a:rPr>
            </a:br>
            <a:r>
              <a:rPr lang="it-IT" sz="2400" dirty="0">
                <a:solidFill>
                  <a:schemeClr val="bg1"/>
                </a:solidFill>
                <a:latin typeface="Calibri Light" panose="020F0302020204030204"/>
                <a:ea typeface="+mj-ea"/>
                <a:cs typeface="+mj-cs"/>
              </a:rPr>
              <a:t>1) preparazione dello strumento</a:t>
            </a:r>
            <a:br>
              <a:rPr lang="it-IT" sz="2400" dirty="0">
                <a:solidFill>
                  <a:schemeClr val="bg1"/>
                </a:solidFill>
                <a:latin typeface="Calibri Light" panose="020F0302020204030204"/>
                <a:ea typeface="+mj-ea"/>
                <a:cs typeface="+mj-cs"/>
              </a:rPr>
            </a:br>
            <a:r>
              <a:rPr lang="it-IT" sz="2400" dirty="0">
                <a:solidFill>
                  <a:schemeClr val="bg1"/>
                </a:solidFill>
                <a:latin typeface="Calibri Light" panose="020F0302020204030204"/>
                <a:ea typeface="+mj-ea"/>
                <a:cs typeface="+mj-cs"/>
              </a:rPr>
              <a:t>2) preparazione del paziente</a:t>
            </a:r>
            <a:br>
              <a:rPr lang="it-IT" sz="2400" dirty="0">
                <a:solidFill>
                  <a:schemeClr val="bg1"/>
                </a:solidFill>
                <a:latin typeface="Calibri Light" panose="020F0302020204030204"/>
                <a:ea typeface="+mj-ea"/>
                <a:cs typeface="+mj-cs"/>
              </a:rPr>
            </a:br>
            <a:r>
              <a:rPr lang="it-IT" sz="2400" dirty="0">
                <a:solidFill>
                  <a:schemeClr val="bg1"/>
                </a:solidFill>
                <a:latin typeface="Calibri Light" panose="020F0302020204030204"/>
                <a:ea typeface="+mj-ea"/>
                <a:cs typeface="+mj-cs"/>
              </a:rPr>
              <a:t>3) esecuzione corretta delle manovre ( lenta e forzata)</a:t>
            </a:r>
          </a:p>
          <a:p>
            <a:pPr>
              <a:lnSpc>
                <a:spcPct val="150000"/>
              </a:lnSpc>
            </a:pPr>
            <a:r>
              <a:rPr lang="it-IT" sz="2400" dirty="0">
                <a:solidFill>
                  <a:schemeClr val="bg1"/>
                </a:solidFill>
                <a:latin typeface="Calibri Light" panose="020F0302020204030204"/>
                <a:ea typeface="+mj-ea"/>
                <a:cs typeface="+mj-cs"/>
              </a:rPr>
              <a:t>4) errori da evitare</a:t>
            </a:r>
            <a:br>
              <a:rPr lang="it-IT" sz="2400" dirty="0">
                <a:solidFill>
                  <a:schemeClr val="bg1"/>
                </a:solidFill>
                <a:latin typeface="Calibri Light" panose="020F0302020204030204"/>
                <a:ea typeface="+mj-ea"/>
                <a:cs typeface="+mj-cs"/>
              </a:rPr>
            </a:br>
            <a:endParaRPr lang="it-IT" dirty="0">
              <a:solidFill>
                <a:schemeClr val="bg1"/>
              </a:solidFill>
            </a:endParaRPr>
          </a:p>
        </p:txBody>
      </p:sp>
      <p:pic>
        <p:nvPicPr>
          <p:cNvPr id="6" name="Immagine 5">
            <a:extLst>
              <a:ext uri="{FF2B5EF4-FFF2-40B4-BE49-F238E27FC236}">
                <a16:creationId xmlns:a16="http://schemas.microsoft.com/office/drawing/2014/main" id="{18BA577C-B221-4E38-9AE0-DE9A2968DA9C}"/>
              </a:ext>
            </a:extLst>
          </p:cNvPr>
          <p:cNvPicPr>
            <a:picLocks noChangeAspect="1"/>
          </p:cNvPicPr>
          <p:nvPr/>
        </p:nvPicPr>
        <p:blipFill>
          <a:blip r:embed="rId2">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2505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Object 2"/>
          <p:cNvGraphicFramePr>
            <a:graphicFrameLocks noChangeAspect="1"/>
          </p:cNvGraphicFramePr>
          <p:nvPr/>
        </p:nvGraphicFramePr>
        <p:xfrm>
          <a:off x="5570482" y="3980794"/>
          <a:ext cx="1282700" cy="2759075"/>
        </p:xfrm>
        <a:graphic>
          <a:graphicData uri="http://schemas.openxmlformats.org/presentationml/2006/ole">
            <mc:AlternateContent xmlns:mc="http://schemas.openxmlformats.org/markup-compatibility/2006">
              <mc:Choice xmlns:v="urn:schemas-microsoft-com:vml" Requires="v">
                <p:oleObj name="ClipArt" r:id="rId3" imgW="0" imgH="0" progId="MS_ClipArt_Gallery.2">
                  <p:embed/>
                </p:oleObj>
              </mc:Choice>
              <mc:Fallback>
                <p:oleObj name="ClipArt" r:id="rId3" imgW="0" imgH="0" progId="MS_ClipArt_Gallery.2">
                  <p:embed/>
                  <p:pic>
                    <p:nvPicPr>
                      <p:cNvPr id="1740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482" y="3980794"/>
                        <a:ext cx="1282700" cy="2759075"/>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AutoShape 7"/>
          <p:cNvSpPr>
            <a:spLocks noChangeArrowheads="1"/>
          </p:cNvSpPr>
          <p:nvPr/>
        </p:nvSpPr>
        <p:spPr bwMode="auto">
          <a:xfrm>
            <a:off x="6413938" y="2060347"/>
            <a:ext cx="3962400" cy="2057400"/>
          </a:xfrm>
          <a:prstGeom prst="wedgeEllipseCallout">
            <a:avLst>
              <a:gd name="adj1" fmla="val -43750"/>
              <a:gd name="adj2" fmla="val 70000"/>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endParaRPr lang="it-IT" altLang="it-IT" sz="2400">
              <a:solidFill>
                <a:prstClr val="black"/>
              </a:solidFill>
              <a:latin typeface="Times New Roman" panose="02020603050405020304" pitchFamily="18" charset="0"/>
            </a:endParaRPr>
          </a:p>
        </p:txBody>
      </p:sp>
      <p:sp>
        <p:nvSpPr>
          <p:cNvPr id="17415" name="Text Box 8"/>
          <p:cNvSpPr txBox="1">
            <a:spLocks noChangeArrowheads="1"/>
          </p:cNvSpPr>
          <p:nvPr/>
        </p:nvSpPr>
        <p:spPr bwMode="auto">
          <a:xfrm>
            <a:off x="6932718" y="2212747"/>
            <a:ext cx="31550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2400" dirty="0">
                <a:solidFill>
                  <a:prstClr val="black"/>
                </a:solidFill>
                <a:latin typeface="Times New Roman" panose="02020603050405020304" pitchFamily="18" charset="0"/>
              </a:rPr>
              <a:t>        OPPURE</a:t>
            </a:r>
          </a:p>
          <a:p>
            <a:pPr algn="ctr" defTabSz="457200" eaLnBrk="0" fontAlgn="base" hangingPunct="0">
              <a:spcBef>
                <a:spcPct val="0"/>
              </a:spcBef>
              <a:spcAft>
                <a:spcPct val="0"/>
              </a:spcAft>
              <a:buNone/>
            </a:pPr>
            <a:r>
              <a:rPr lang="it-IT" altLang="it-IT" sz="2400" dirty="0">
                <a:solidFill>
                  <a:prstClr val="black"/>
                </a:solidFill>
                <a:latin typeface="Times New Roman" panose="02020603050405020304" pitchFamily="18" charset="0"/>
              </a:rPr>
              <a:t>un test eseguito, </a:t>
            </a:r>
          </a:p>
          <a:p>
            <a:pPr algn="ctr" defTabSz="457200" eaLnBrk="0" fontAlgn="base" hangingPunct="0">
              <a:spcBef>
                <a:spcPct val="0"/>
              </a:spcBef>
              <a:spcAft>
                <a:spcPct val="0"/>
              </a:spcAft>
              <a:buNone/>
            </a:pPr>
            <a:r>
              <a:rPr lang="it-IT" altLang="it-IT" sz="2400" dirty="0">
                <a:solidFill>
                  <a:prstClr val="black"/>
                </a:solidFill>
                <a:latin typeface="Times New Roman" panose="02020603050405020304" pitchFamily="18" charset="0"/>
              </a:rPr>
              <a:t>in modo scorretto, </a:t>
            </a:r>
          </a:p>
          <a:p>
            <a:pPr algn="ctr" defTabSz="457200" eaLnBrk="0" fontAlgn="base" hangingPunct="0">
              <a:spcBef>
                <a:spcPct val="0"/>
              </a:spcBef>
              <a:spcAft>
                <a:spcPct val="0"/>
              </a:spcAft>
              <a:buNone/>
            </a:pPr>
            <a:r>
              <a:rPr lang="it-IT" altLang="it-IT" sz="2400" dirty="0">
                <a:solidFill>
                  <a:prstClr val="black"/>
                </a:solidFill>
                <a:latin typeface="Times New Roman" panose="02020603050405020304" pitchFamily="18" charset="0"/>
              </a:rPr>
              <a:t>ma comunque eseguito?</a:t>
            </a:r>
          </a:p>
          <a:p>
            <a:pPr algn="ctr" defTabSz="457200" eaLnBrk="0" fontAlgn="base" hangingPunct="0">
              <a:spcBef>
                <a:spcPct val="0"/>
              </a:spcBef>
              <a:spcAft>
                <a:spcPct val="0"/>
              </a:spcAft>
              <a:buNone/>
            </a:pPr>
            <a:endParaRPr lang="it-IT" altLang="it-IT" sz="2400" dirty="0">
              <a:solidFill>
                <a:prstClr val="black"/>
              </a:solidFill>
              <a:latin typeface="Times New Roman" panose="02020603050405020304" pitchFamily="18" charset="0"/>
            </a:endParaRPr>
          </a:p>
        </p:txBody>
      </p:sp>
      <p:sp>
        <p:nvSpPr>
          <p:cNvPr id="10" name="AutoShape 3">
            <a:extLst>
              <a:ext uri="{FF2B5EF4-FFF2-40B4-BE49-F238E27FC236}">
                <a16:creationId xmlns:a16="http://schemas.microsoft.com/office/drawing/2014/main" id="{E8B4F2BD-DC07-481B-8115-E206F0F785DE}"/>
              </a:ext>
            </a:extLst>
          </p:cNvPr>
          <p:cNvSpPr>
            <a:spLocks noChangeArrowheads="1"/>
          </p:cNvSpPr>
          <p:nvPr/>
        </p:nvSpPr>
        <p:spPr bwMode="auto">
          <a:xfrm>
            <a:off x="2132806" y="2758727"/>
            <a:ext cx="3505200" cy="1676400"/>
          </a:xfrm>
          <a:prstGeom prst="wedgeEllipseCallout">
            <a:avLst>
              <a:gd name="adj1" fmla="val 52491"/>
              <a:gd name="adj2" fmla="val 61269"/>
            </a:avLst>
          </a:prstGeom>
          <a:solidFill>
            <a:srgbClr val="66CC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endParaRPr lang="it-IT" altLang="it-IT" sz="2400">
              <a:solidFill>
                <a:prstClr val="black"/>
              </a:solidFill>
              <a:latin typeface="Times New Roman" panose="02020603050405020304" pitchFamily="18" charset="0"/>
            </a:endParaRPr>
          </a:p>
        </p:txBody>
      </p:sp>
      <p:sp>
        <p:nvSpPr>
          <p:cNvPr id="11" name="Text Box 4">
            <a:extLst>
              <a:ext uri="{FF2B5EF4-FFF2-40B4-BE49-F238E27FC236}">
                <a16:creationId xmlns:a16="http://schemas.microsoft.com/office/drawing/2014/main" id="{EA3CF9CD-1855-442A-B568-812C99FE6FFD}"/>
              </a:ext>
            </a:extLst>
          </p:cNvPr>
          <p:cNvSpPr txBox="1">
            <a:spLocks noChangeArrowheads="1"/>
          </p:cNvSpPr>
          <p:nvPr/>
        </p:nvSpPr>
        <p:spPr bwMode="auto">
          <a:xfrm>
            <a:off x="2400821" y="2961052"/>
            <a:ext cx="30704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2400" dirty="0">
                <a:solidFill>
                  <a:prstClr val="black"/>
                </a:solidFill>
                <a:latin typeface="Times New Roman" panose="02020603050405020304" pitchFamily="18" charset="0"/>
              </a:rPr>
              <a:t>l’esecuzione di un test </a:t>
            </a:r>
          </a:p>
          <a:p>
            <a:pPr defTabSz="457200" eaLnBrk="0" fontAlgn="base" hangingPunct="0">
              <a:spcBef>
                <a:spcPct val="0"/>
              </a:spcBef>
              <a:spcAft>
                <a:spcPct val="0"/>
              </a:spcAft>
              <a:buNone/>
            </a:pPr>
            <a:r>
              <a:rPr lang="it-IT" altLang="it-IT" sz="2400" dirty="0">
                <a:solidFill>
                  <a:prstClr val="black"/>
                </a:solidFill>
                <a:latin typeface="Times New Roman" panose="02020603050405020304" pitchFamily="18" charset="0"/>
              </a:rPr>
              <a:t>“ a tutti i costi” </a:t>
            </a:r>
          </a:p>
          <a:p>
            <a:pPr defTabSz="457200" eaLnBrk="0" fontAlgn="base" hangingPunct="0">
              <a:spcBef>
                <a:spcPct val="0"/>
              </a:spcBef>
              <a:spcAft>
                <a:spcPct val="0"/>
              </a:spcAft>
              <a:buNone/>
            </a:pPr>
            <a:r>
              <a:rPr lang="it-IT" altLang="it-IT" sz="2400" dirty="0">
                <a:solidFill>
                  <a:prstClr val="black"/>
                </a:solidFill>
                <a:latin typeface="Times New Roman" panose="02020603050405020304" pitchFamily="18" charset="0"/>
              </a:rPr>
              <a:t>è prassi corretta?</a:t>
            </a:r>
            <a:endParaRPr lang="it-IT" altLang="it-IT" sz="2800" b="1" dirty="0">
              <a:solidFill>
                <a:prstClr val="black"/>
              </a:solidFill>
              <a:latin typeface="Times New Roman" panose="02020603050405020304" pitchFamily="18" charset="0"/>
            </a:endParaRPr>
          </a:p>
        </p:txBody>
      </p:sp>
      <p:sp>
        <p:nvSpPr>
          <p:cNvPr id="12" name="AutoShape 5">
            <a:extLst>
              <a:ext uri="{FF2B5EF4-FFF2-40B4-BE49-F238E27FC236}">
                <a16:creationId xmlns:a16="http://schemas.microsoft.com/office/drawing/2014/main" id="{3301E737-6229-4023-9AF5-6F1BD26BF71F}"/>
              </a:ext>
            </a:extLst>
          </p:cNvPr>
          <p:cNvSpPr>
            <a:spLocks noChangeArrowheads="1"/>
          </p:cNvSpPr>
          <p:nvPr/>
        </p:nvSpPr>
        <p:spPr bwMode="auto">
          <a:xfrm>
            <a:off x="3253473" y="1065721"/>
            <a:ext cx="4418268" cy="1219200"/>
          </a:xfrm>
          <a:prstGeom prst="wedgeEllipseCallout">
            <a:avLst>
              <a:gd name="adj1" fmla="val 14056"/>
              <a:gd name="adj2" fmla="val 187241"/>
            </a:avLst>
          </a:prstGeom>
          <a:solidFill>
            <a:srgbClr val="CCFFCC"/>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endParaRPr lang="it-IT" altLang="it-IT" sz="2400">
              <a:solidFill>
                <a:prstClr val="black"/>
              </a:solidFill>
              <a:latin typeface="Times New Roman" panose="02020603050405020304" pitchFamily="18" charset="0"/>
            </a:endParaRPr>
          </a:p>
        </p:txBody>
      </p:sp>
      <p:sp>
        <p:nvSpPr>
          <p:cNvPr id="13" name="Text Box 6">
            <a:extLst>
              <a:ext uri="{FF2B5EF4-FFF2-40B4-BE49-F238E27FC236}">
                <a16:creationId xmlns:a16="http://schemas.microsoft.com/office/drawing/2014/main" id="{46ED1795-9BDB-4DED-ABA6-CC95CBFB4689}"/>
              </a:ext>
            </a:extLst>
          </p:cNvPr>
          <p:cNvSpPr txBox="1">
            <a:spLocks noChangeArrowheads="1"/>
          </p:cNvSpPr>
          <p:nvPr/>
        </p:nvSpPr>
        <p:spPr bwMode="auto">
          <a:xfrm>
            <a:off x="3710674" y="1294321"/>
            <a:ext cx="36146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r>
              <a:rPr lang="it-IT" altLang="it-IT" sz="2000" dirty="0">
                <a:solidFill>
                  <a:prstClr val="black"/>
                </a:solidFill>
                <a:latin typeface="Times New Roman" panose="02020603050405020304" pitchFamily="18" charset="0"/>
              </a:rPr>
              <a:t>è meglio una dichiarazione </a:t>
            </a:r>
          </a:p>
          <a:p>
            <a:pPr defTabSz="457200" eaLnBrk="0" fontAlgn="base" hangingPunct="0">
              <a:spcBef>
                <a:spcPct val="0"/>
              </a:spcBef>
              <a:spcAft>
                <a:spcPct val="0"/>
              </a:spcAft>
              <a:buNone/>
            </a:pPr>
            <a:r>
              <a:rPr lang="it-IT" altLang="it-IT" sz="2000" dirty="0">
                <a:solidFill>
                  <a:prstClr val="black"/>
                </a:solidFill>
                <a:latin typeface="Times New Roman" panose="02020603050405020304" pitchFamily="18" charset="0"/>
              </a:rPr>
              <a:t>di impossibilità di esecuzione?</a:t>
            </a:r>
          </a:p>
        </p:txBody>
      </p:sp>
      <p:sp>
        <p:nvSpPr>
          <p:cNvPr id="2" name="CasellaDiTesto 1">
            <a:extLst>
              <a:ext uri="{FF2B5EF4-FFF2-40B4-BE49-F238E27FC236}">
                <a16:creationId xmlns:a16="http://schemas.microsoft.com/office/drawing/2014/main" id="{3849AC76-A9E4-4B9C-9701-83D107DA8BEC}"/>
              </a:ext>
            </a:extLst>
          </p:cNvPr>
          <p:cNvSpPr txBox="1"/>
          <p:nvPr/>
        </p:nvSpPr>
        <p:spPr>
          <a:xfrm>
            <a:off x="2207173" y="220718"/>
            <a:ext cx="7451835" cy="461665"/>
          </a:xfrm>
          <a:prstGeom prst="rect">
            <a:avLst/>
          </a:prstGeom>
          <a:solidFill>
            <a:schemeClr val="accent5">
              <a:lumMod val="50000"/>
            </a:schemeClr>
          </a:solidFill>
        </p:spPr>
        <p:txBody>
          <a:bodyPr wrap="square" rtlCol="0">
            <a:spAutoFit/>
          </a:bodyPr>
          <a:lstStyle/>
          <a:p>
            <a:pPr algn="ctr"/>
            <a:r>
              <a:rPr lang="it-IT" sz="2400" dirty="0">
                <a:solidFill>
                  <a:prstClr val="white"/>
                </a:solidFill>
                <a:latin typeface="Calibri" panose="020F0502020204030204"/>
              </a:rPr>
              <a:t>Come comportarsi in caso di pazienti difficili?</a:t>
            </a:r>
          </a:p>
        </p:txBody>
      </p:sp>
      <p:sp>
        <p:nvSpPr>
          <p:cNvPr id="3" name="CasellaDiTesto 2">
            <a:extLst>
              <a:ext uri="{FF2B5EF4-FFF2-40B4-BE49-F238E27FC236}">
                <a16:creationId xmlns:a16="http://schemas.microsoft.com/office/drawing/2014/main" id="{4DD14F14-CE95-4AC2-9D7E-25EA05666515}"/>
              </a:ext>
            </a:extLst>
          </p:cNvPr>
          <p:cNvSpPr txBox="1"/>
          <p:nvPr/>
        </p:nvSpPr>
        <p:spPr>
          <a:xfrm>
            <a:off x="7546428" y="5276194"/>
            <a:ext cx="2744430" cy="1200329"/>
          </a:xfrm>
          <a:prstGeom prst="rect">
            <a:avLst/>
          </a:prstGeom>
          <a:noFill/>
          <a:ln w="38100">
            <a:solidFill>
              <a:schemeClr val="tx1"/>
            </a:solidFill>
          </a:ln>
        </p:spPr>
        <p:txBody>
          <a:bodyPr wrap="square" rtlCol="0">
            <a:spAutoFit/>
          </a:bodyPr>
          <a:lstStyle/>
          <a:p>
            <a:pPr algn="ctr"/>
            <a:r>
              <a:rPr lang="it-IT" b="1" dirty="0">
                <a:solidFill>
                  <a:prstClr val="black"/>
                </a:solidFill>
                <a:latin typeface="Calibri" panose="020F0502020204030204"/>
              </a:rPr>
              <a:t>Esistono criteri che ci consentono di definire un paziente « non cooperante»</a:t>
            </a:r>
          </a:p>
        </p:txBody>
      </p:sp>
      <p:pic>
        <p:nvPicPr>
          <p:cNvPr id="15" name="Immagine 14">
            <a:extLst>
              <a:ext uri="{FF2B5EF4-FFF2-40B4-BE49-F238E27FC236}">
                <a16:creationId xmlns:a16="http://schemas.microsoft.com/office/drawing/2014/main" id="{F964ABD6-B3D4-4FA9-B2DD-D067CC603CE2}"/>
              </a:ext>
            </a:extLst>
          </p:cNvPr>
          <p:cNvPicPr>
            <a:picLocks noChangeAspect="1"/>
          </p:cNvPicPr>
          <p:nvPr/>
        </p:nvPicPr>
        <p:blipFill>
          <a:blip r:embed="rId5">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5635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1"/>
          <p:cNvSpPr>
            <a:spLocks noGrp="1"/>
          </p:cNvSpPr>
          <p:nvPr>
            <p:ph type="title" idx="4294967295"/>
          </p:nvPr>
        </p:nvSpPr>
        <p:spPr>
          <a:xfrm>
            <a:off x="1524000" y="274638"/>
            <a:ext cx="8229600" cy="1143000"/>
          </a:xfrm>
        </p:spPr>
        <p:txBody>
          <a:bodyPr/>
          <a:lstStyle/>
          <a:p>
            <a:pPr eaLnBrk="1" hangingPunct="1"/>
            <a:r>
              <a:rPr lang="it-IT" altLang="it-IT"/>
              <a:t> </a:t>
            </a:r>
          </a:p>
        </p:txBody>
      </p:sp>
      <p:pic>
        <p:nvPicPr>
          <p:cNvPr id="39938" name="Picture 2" descr="F:\pretipsepp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4" y="846138"/>
            <a:ext cx="379412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CasellaDiTesto 3"/>
          <p:cNvSpPr txBox="1">
            <a:spLocks noChangeArrowheads="1"/>
          </p:cNvSpPr>
          <p:nvPr/>
        </p:nvSpPr>
        <p:spPr bwMode="auto">
          <a:xfrm>
            <a:off x="6450013" y="1579563"/>
            <a:ext cx="3944718" cy="2677656"/>
          </a:xfrm>
          <a:prstGeom prst="rect">
            <a:avLst/>
          </a:prstGeom>
          <a:solidFill>
            <a:schemeClr val="accent5">
              <a:lumMod val="5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2400" b="1" dirty="0">
                <a:solidFill>
                  <a:prstClr val="white"/>
                </a:solidFill>
                <a:latin typeface="Calibri" panose="020F0502020204030204" pitchFamily="34" charset="0"/>
              </a:rPr>
              <a:t>Se dopo alcuni tentativi i risultati non sono attendibili,</a:t>
            </a:r>
          </a:p>
          <a:p>
            <a:pPr algn="ctr" defTabSz="457200" eaLnBrk="0" fontAlgn="base" hangingPunct="0">
              <a:spcBef>
                <a:spcPct val="0"/>
              </a:spcBef>
              <a:spcAft>
                <a:spcPct val="0"/>
              </a:spcAft>
              <a:buNone/>
            </a:pPr>
            <a:r>
              <a:rPr lang="it-IT" altLang="it-IT" sz="2400" b="1" dirty="0">
                <a:solidFill>
                  <a:prstClr val="white"/>
                </a:solidFill>
                <a:latin typeface="Calibri" panose="020F0502020204030204" pitchFamily="34" charset="0"/>
              </a:rPr>
              <a:t>mandatelo in sala d’attesa a riposare e pensarci su.</a:t>
            </a:r>
          </a:p>
          <a:p>
            <a:pPr algn="ctr" defTabSz="457200" eaLnBrk="0" fontAlgn="base" hangingPunct="0">
              <a:spcBef>
                <a:spcPct val="0"/>
              </a:spcBef>
              <a:spcAft>
                <a:spcPct val="0"/>
              </a:spcAft>
              <a:buNone/>
            </a:pPr>
            <a:endParaRPr lang="it-IT" altLang="it-IT" sz="2400" b="1" dirty="0">
              <a:solidFill>
                <a:prstClr val="white"/>
              </a:solidFill>
              <a:latin typeface="Calibri" panose="020F0502020204030204" pitchFamily="34" charset="0"/>
            </a:endParaRPr>
          </a:p>
          <a:p>
            <a:pPr algn="ctr" defTabSz="457200" eaLnBrk="0" fontAlgn="base" hangingPunct="0">
              <a:spcBef>
                <a:spcPct val="0"/>
              </a:spcBef>
              <a:spcAft>
                <a:spcPct val="0"/>
              </a:spcAft>
              <a:buNone/>
            </a:pPr>
            <a:r>
              <a:rPr lang="it-IT" altLang="it-IT" sz="2400" b="1" dirty="0">
                <a:solidFill>
                  <a:prstClr val="white"/>
                </a:solidFill>
                <a:latin typeface="Calibri" panose="020F0502020204030204" pitchFamily="34" charset="0"/>
              </a:rPr>
              <a:t> e prendete anche   voi una pausa.</a:t>
            </a:r>
          </a:p>
        </p:txBody>
      </p:sp>
      <p:pic>
        <p:nvPicPr>
          <p:cNvPr id="6" name="Immagine 5">
            <a:extLst>
              <a:ext uri="{FF2B5EF4-FFF2-40B4-BE49-F238E27FC236}">
                <a16:creationId xmlns:a16="http://schemas.microsoft.com/office/drawing/2014/main" id="{7C7F380D-E24C-4321-8AD1-BBD0E8F03AE4}"/>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45007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1">
            <a:extLst>
              <a:ext uri="{FF2B5EF4-FFF2-40B4-BE49-F238E27FC236}">
                <a16:creationId xmlns:a16="http://schemas.microsoft.com/office/drawing/2014/main" id="{1B9FCB22-EDDF-834C-8D94-F970014BA830}"/>
              </a:ext>
            </a:extLst>
          </p:cNvPr>
          <p:cNvSpPr txBox="1">
            <a:spLocks noChangeArrowheads="1"/>
          </p:cNvSpPr>
          <p:nvPr/>
        </p:nvSpPr>
        <p:spPr bwMode="auto">
          <a:xfrm>
            <a:off x="2332093" y="575223"/>
            <a:ext cx="7788275" cy="5847755"/>
          </a:xfrm>
          <a:prstGeom prst="rect">
            <a:avLst/>
          </a:prstGeom>
          <a:solidFill>
            <a:schemeClr val="accent5">
              <a:lumMod val="50000"/>
            </a:schemeClr>
          </a:solidFill>
          <a:ln w="9525">
            <a:noFill/>
            <a:miter lim="800000"/>
            <a:headEnd/>
            <a:tailEnd/>
          </a:ln>
        </p:spPr>
        <p:txBody>
          <a:bodyPr>
            <a:spAutoFit/>
          </a:bodyPr>
          <a:lstStyle/>
          <a:p>
            <a:pPr algn="ctr" defTabSz="457200" eaLnBrk="0" fontAlgn="base" hangingPunct="0">
              <a:spcBef>
                <a:spcPct val="0"/>
              </a:spcBef>
              <a:spcAft>
                <a:spcPct val="0"/>
              </a:spcAft>
              <a:defRPr/>
            </a:pPr>
            <a:r>
              <a:rPr lang="it-IT" sz="4400" b="1" dirty="0">
                <a:solidFill>
                  <a:prstClr val="white"/>
                </a:solidFill>
                <a:latin typeface="Calibri" panose="020F0502020204030204"/>
              </a:rPr>
              <a:t>Frasi da non dire mai</a:t>
            </a:r>
          </a:p>
          <a:p>
            <a:pPr defTabSz="457200" eaLnBrk="0" fontAlgn="base" hangingPunct="0">
              <a:spcBef>
                <a:spcPct val="0"/>
              </a:spcBef>
              <a:spcAft>
                <a:spcPct val="0"/>
              </a:spcAft>
              <a:defRPr/>
            </a:pPr>
            <a:endParaRPr lang="it-IT" dirty="0">
              <a:solidFill>
                <a:prstClr val="white"/>
              </a:solidFill>
              <a:latin typeface="Calibri" panose="020F0502020204030204"/>
            </a:endParaRP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Quanto  è alta/o  (a una/un  nano)</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Quanto pesa  (a una signora un po’ allargata)</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Adesso lo prenda in bocca (a una signora)</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Se non fa bene l’esame  la mando via</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Se non fa bene l’esame le levano la pensione</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Lei non capisce niente</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Non mi faccia perdere tempo</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Lei non ha niente</a:t>
            </a:r>
          </a:p>
          <a:p>
            <a:pPr marL="285750" indent="-285750" defTabSz="457200" eaLnBrk="0" fontAlgn="base" hangingPunct="0">
              <a:lnSpc>
                <a:spcPct val="150000"/>
              </a:lnSpc>
              <a:spcBef>
                <a:spcPct val="0"/>
              </a:spcBef>
              <a:spcAft>
                <a:spcPct val="0"/>
              </a:spcAft>
              <a:buFont typeface="Arial" panose="020B0604020202020204" pitchFamily="34" charset="0"/>
              <a:buChar char="•"/>
              <a:defRPr/>
            </a:pPr>
            <a:r>
              <a:rPr lang="it-IT" sz="2000" b="1" dirty="0">
                <a:solidFill>
                  <a:prstClr val="white"/>
                </a:solidFill>
                <a:latin typeface="Calibri" panose="020F0502020204030204"/>
              </a:rPr>
              <a:t>La sua malattia è inguaribile</a:t>
            </a:r>
          </a:p>
          <a:p>
            <a:pPr defTabSz="457200" eaLnBrk="0" fontAlgn="base" hangingPunct="0">
              <a:spcBef>
                <a:spcPct val="0"/>
              </a:spcBef>
              <a:spcAft>
                <a:spcPct val="0"/>
              </a:spcAft>
              <a:defRPr/>
            </a:pPr>
            <a:endParaRPr lang="it-IT" sz="2400" dirty="0">
              <a:solidFill>
                <a:prstClr val="black"/>
              </a:solidFill>
              <a:latin typeface="Calibri" panose="020F0502020204030204" pitchFamily="34" charset="0"/>
            </a:endParaRPr>
          </a:p>
          <a:p>
            <a:pPr defTabSz="457200" eaLnBrk="0" fontAlgn="base" hangingPunct="0">
              <a:spcBef>
                <a:spcPct val="0"/>
              </a:spcBef>
              <a:spcAft>
                <a:spcPct val="0"/>
              </a:spcAft>
              <a:defRPr/>
            </a:pPr>
            <a:endParaRPr lang="it-IT" dirty="0">
              <a:solidFill>
                <a:prstClr val="black"/>
              </a:solidFill>
              <a:latin typeface="Calibri" panose="020F0502020204030204" pitchFamily="34" charset="0"/>
            </a:endParaRPr>
          </a:p>
        </p:txBody>
      </p:sp>
      <p:pic>
        <p:nvPicPr>
          <p:cNvPr id="4" name="Immagine 3">
            <a:extLst>
              <a:ext uri="{FF2B5EF4-FFF2-40B4-BE49-F238E27FC236}">
                <a16:creationId xmlns:a16="http://schemas.microsoft.com/office/drawing/2014/main" id="{A292F793-7BA8-4191-BBD8-1389DD728FE1}"/>
              </a:ext>
            </a:extLst>
          </p:cNvPr>
          <p:cNvPicPr>
            <a:picLocks noChangeAspect="1"/>
          </p:cNvPicPr>
          <p:nvPr/>
        </p:nvPicPr>
        <p:blipFill>
          <a:blip r:embed="rId2">
            <a:alphaModFix amt="20000"/>
          </a:blip>
          <a:stretch>
            <a:fillRect/>
          </a:stretch>
        </p:blipFill>
        <p:spPr>
          <a:xfrm>
            <a:off x="1524000" y="0"/>
            <a:ext cx="9144000" cy="6858000"/>
          </a:xfrm>
          <a:prstGeom prst="rect">
            <a:avLst/>
          </a:prstGeom>
        </p:spPr>
      </p:pic>
      <p:sp>
        <p:nvSpPr>
          <p:cNvPr id="2" name="Rettangolo 1">
            <a:extLst>
              <a:ext uri="{FF2B5EF4-FFF2-40B4-BE49-F238E27FC236}">
                <a16:creationId xmlns:a16="http://schemas.microsoft.com/office/drawing/2014/main" id="{88E6BA13-DE98-1C0A-3842-5C6B1782D5E6}"/>
              </a:ext>
            </a:extLst>
          </p:cNvPr>
          <p:cNvSpPr/>
          <p:nvPr/>
        </p:nvSpPr>
        <p:spPr>
          <a:xfrm>
            <a:off x="2332093" y="2603351"/>
            <a:ext cx="4818157" cy="40879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a:endParaRPr>
          </a:p>
        </p:txBody>
      </p:sp>
    </p:spTree>
    <p:extLst>
      <p:ext uri="{BB962C8B-B14F-4D97-AF65-F5344CB8AC3E}">
        <p14:creationId xmlns:p14="http://schemas.microsoft.com/office/powerpoint/2010/main" val="21513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animEffect transition="in" filter="fade">
                                      <p:cBhvr>
                                        <p:cTn id="7" dur="500"/>
                                        <p:tgtEl>
                                          <p:spTgt spid="512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2">
                                            <p:txEl>
                                              <p:pRg st="3" end="3"/>
                                            </p:txEl>
                                          </p:spTgt>
                                        </p:tgtEl>
                                        <p:attrNameLst>
                                          <p:attrName>style.visibility</p:attrName>
                                        </p:attrNameLst>
                                      </p:cBhvr>
                                      <p:to>
                                        <p:strVal val="visible"/>
                                      </p:to>
                                    </p:set>
                                    <p:animEffect transition="in" filter="fade">
                                      <p:cBhvr>
                                        <p:cTn id="12" dur="500"/>
                                        <p:tgtEl>
                                          <p:spTgt spid="5120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2">
                                            <p:txEl>
                                              <p:pRg st="4" end="4"/>
                                            </p:txEl>
                                          </p:spTgt>
                                        </p:tgtEl>
                                        <p:attrNameLst>
                                          <p:attrName>style.visibility</p:attrName>
                                        </p:attrNameLst>
                                      </p:cBhvr>
                                      <p:to>
                                        <p:strVal val="visible"/>
                                      </p:to>
                                    </p:set>
                                    <p:animEffect transition="in" filter="fade">
                                      <p:cBhvr>
                                        <p:cTn id="17" dur="500"/>
                                        <p:tgtEl>
                                          <p:spTgt spid="5120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2">
                                            <p:txEl>
                                              <p:pRg st="5" end="5"/>
                                            </p:txEl>
                                          </p:spTgt>
                                        </p:tgtEl>
                                        <p:attrNameLst>
                                          <p:attrName>style.visibility</p:attrName>
                                        </p:attrNameLst>
                                      </p:cBhvr>
                                      <p:to>
                                        <p:strVal val="visible"/>
                                      </p:to>
                                    </p:set>
                                    <p:animEffect transition="in" filter="fade">
                                      <p:cBhvr>
                                        <p:cTn id="22" dur="500"/>
                                        <p:tgtEl>
                                          <p:spTgt spid="5120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02">
                                            <p:txEl>
                                              <p:pRg st="6" end="6"/>
                                            </p:txEl>
                                          </p:spTgt>
                                        </p:tgtEl>
                                        <p:attrNameLst>
                                          <p:attrName>style.visibility</p:attrName>
                                        </p:attrNameLst>
                                      </p:cBhvr>
                                      <p:to>
                                        <p:strVal val="visible"/>
                                      </p:to>
                                    </p:set>
                                    <p:animEffect transition="in" filter="fade">
                                      <p:cBhvr>
                                        <p:cTn id="27" dur="500"/>
                                        <p:tgtEl>
                                          <p:spTgt spid="5120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02">
                                            <p:txEl>
                                              <p:pRg st="7" end="7"/>
                                            </p:txEl>
                                          </p:spTgt>
                                        </p:tgtEl>
                                        <p:attrNameLst>
                                          <p:attrName>style.visibility</p:attrName>
                                        </p:attrNameLst>
                                      </p:cBhvr>
                                      <p:to>
                                        <p:strVal val="visible"/>
                                      </p:to>
                                    </p:set>
                                    <p:animEffect transition="in" filter="fade">
                                      <p:cBhvr>
                                        <p:cTn id="32" dur="500"/>
                                        <p:tgtEl>
                                          <p:spTgt spid="5120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02">
                                            <p:txEl>
                                              <p:pRg st="8" end="8"/>
                                            </p:txEl>
                                          </p:spTgt>
                                        </p:tgtEl>
                                        <p:attrNameLst>
                                          <p:attrName>style.visibility</p:attrName>
                                        </p:attrNameLst>
                                      </p:cBhvr>
                                      <p:to>
                                        <p:strVal val="visible"/>
                                      </p:to>
                                    </p:set>
                                    <p:animEffect transition="in" filter="fade">
                                      <p:cBhvr>
                                        <p:cTn id="37" dur="500"/>
                                        <p:tgtEl>
                                          <p:spTgt spid="5120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202">
                                            <p:txEl>
                                              <p:pRg st="9" end="9"/>
                                            </p:txEl>
                                          </p:spTgt>
                                        </p:tgtEl>
                                        <p:attrNameLst>
                                          <p:attrName>style.visibility</p:attrName>
                                        </p:attrNameLst>
                                      </p:cBhvr>
                                      <p:to>
                                        <p:strVal val="visible"/>
                                      </p:to>
                                    </p:set>
                                    <p:animEffect transition="in" filter="fade">
                                      <p:cBhvr>
                                        <p:cTn id="42" dur="500"/>
                                        <p:tgtEl>
                                          <p:spTgt spid="5120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202">
                                            <p:txEl>
                                              <p:pRg st="10" end="10"/>
                                            </p:txEl>
                                          </p:spTgt>
                                        </p:tgtEl>
                                        <p:attrNameLst>
                                          <p:attrName>style.visibility</p:attrName>
                                        </p:attrNameLst>
                                      </p:cBhvr>
                                      <p:to>
                                        <p:strVal val="visible"/>
                                      </p:to>
                                    </p:set>
                                    <p:animEffect transition="in" filter="fade">
                                      <p:cBhvr>
                                        <p:cTn id="47" dur="500"/>
                                        <p:tgtEl>
                                          <p:spTgt spid="512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3A14D2E-5100-1048-946C-DF9DA4BB6455}"/>
              </a:ext>
            </a:extLst>
          </p:cNvPr>
          <p:cNvSpPr>
            <a:spLocks noGrp="1" noChangeArrowheads="1"/>
          </p:cNvSpPr>
          <p:nvPr>
            <p:ph type="title" idx="4294967295"/>
          </p:nvPr>
        </p:nvSpPr>
        <p:spPr>
          <a:xfrm>
            <a:off x="2046288" y="146051"/>
            <a:ext cx="8099425" cy="1036637"/>
          </a:xfrm>
          <a:solidFill>
            <a:schemeClr val="accent5">
              <a:lumMod val="50000"/>
            </a:schemeClr>
          </a:solidFill>
        </p:spPr>
        <p:txBody>
          <a:bodyPr>
            <a:noAutofit/>
          </a:bodyPr>
          <a:lstStyle/>
          <a:p>
            <a:pPr algn="ctr" eaLnBrk="1" hangingPunct="1">
              <a:defRPr/>
            </a:pPr>
            <a:r>
              <a:rPr lang="it-IT" sz="2800" b="1" dirty="0">
                <a:solidFill>
                  <a:schemeClr val="bg1"/>
                </a:solidFill>
              </a:rPr>
              <a:t>FONTI DI VARIABILITA</a:t>
            </a:r>
            <a:r>
              <a:rPr lang="it-IT" sz="2800" b="1" dirty="0"/>
              <a:t>’</a:t>
            </a:r>
          </a:p>
        </p:txBody>
      </p:sp>
      <p:sp>
        <p:nvSpPr>
          <p:cNvPr id="137219" name="Rectangle 3">
            <a:extLst>
              <a:ext uri="{FF2B5EF4-FFF2-40B4-BE49-F238E27FC236}">
                <a16:creationId xmlns:a16="http://schemas.microsoft.com/office/drawing/2014/main" id="{BC52EAA0-5AE6-2247-B996-CF3E7E5D4257}"/>
              </a:ext>
            </a:extLst>
          </p:cNvPr>
          <p:cNvSpPr>
            <a:spLocks noGrp="1" noChangeArrowheads="1"/>
          </p:cNvSpPr>
          <p:nvPr>
            <p:ph type="body" idx="4294967295"/>
          </p:nvPr>
        </p:nvSpPr>
        <p:spPr>
          <a:xfrm>
            <a:off x="2105024" y="1373773"/>
            <a:ext cx="7981950" cy="3584575"/>
          </a:xfrm>
          <a:solidFill>
            <a:schemeClr val="accent5">
              <a:lumMod val="50000"/>
            </a:schemeClr>
          </a:solidFill>
        </p:spPr>
        <p:txBody>
          <a:bodyPr/>
          <a:lstStyle/>
          <a:p>
            <a:pPr eaLnBrk="1" hangingPunct="1">
              <a:buClr>
                <a:schemeClr val="tx2">
                  <a:lumMod val="50000"/>
                </a:schemeClr>
              </a:buClr>
              <a:buFont typeface="Wingdings" pitchFamily="2" charset="2"/>
              <a:buChar char="Ø"/>
              <a:defRPr/>
            </a:pPr>
            <a:r>
              <a:rPr lang="it-IT" sz="1600" b="1" dirty="0">
                <a:solidFill>
                  <a:schemeClr val="bg1"/>
                </a:solidFill>
              </a:rPr>
              <a:t>Variabilità tecnica</a:t>
            </a:r>
          </a:p>
          <a:p>
            <a:pPr lvl="1" eaLnBrk="1" hangingPunct="1">
              <a:buClr>
                <a:schemeClr val="tx2">
                  <a:lumMod val="50000"/>
                </a:schemeClr>
              </a:buClr>
              <a:buFont typeface="Arial" panose="020B0604020202020204" pitchFamily="34" charset="0"/>
              <a:buChar char="•"/>
              <a:defRPr/>
            </a:pPr>
            <a:r>
              <a:rPr lang="it-IT" sz="1600" dirty="0">
                <a:solidFill>
                  <a:schemeClr val="bg1"/>
                </a:solidFill>
              </a:rPr>
              <a:t>Strumento, procedura di misura, soggetto, operatore, ed interazione tra questi fattori</a:t>
            </a:r>
          </a:p>
          <a:p>
            <a:pPr eaLnBrk="1" hangingPunct="1">
              <a:buClr>
                <a:schemeClr val="tx2">
                  <a:lumMod val="50000"/>
                </a:schemeClr>
              </a:buClr>
              <a:buFont typeface="Wingdings" pitchFamily="2" charset="2"/>
              <a:buChar char="Ø"/>
              <a:defRPr/>
            </a:pPr>
            <a:r>
              <a:rPr lang="it-IT" sz="1600" b="1" dirty="0">
                <a:solidFill>
                  <a:schemeClr val="bg1"/>
                </a:solidFill>
              </a:rPr>
              <a:t>Variabilità intra-individuale</a:t>
            </a:r>
          </a:p>
          <a:p>
            <a:pPr lvl="1" eaLnBrk="1" hangingPunct="1">
              <a:buClr>
                <a:schemeClr val="tx2">
                  <a:lumMod val="50000"/>
                </a:schemeClr>
              </a:buClr>
              <a:buFont typeface="Arial" panose="020B0604020202020204" pitchFamily="34" charset="0"/>
              <a:buChar char="•"/>
              <a:defRPr/>
            </a:pPr>
            <a:r>
              <a:rPr lang="it-IT" sz="1600" dirty="0">
                <a:solidFill>
                  <a:schemeClr val="bg1"/>
                </a:solidFill>
              </a:rPr>
              <a:t> Posizione del corpo e della testa, sforzo espiratorio, ritmo circadiano della funzione respiratoria</a:t>
            </a:r>
          </a:p>
          <a:p>
            <a:pPr eaLnBrk="1" hangingPunct="1">
              <a:buClr>
                <a:schemeClr val="tx2">
                  <a:lumMod val="50000"/>
                </a:schemeClr>
              </a:buClr>
              <a:buFont typeface="Wingdings" pitchFamily="2" charset="2"/>
              <a:buChar char="Ø"/>
              <a:defRPr/>
            </a:pPr>
            <a:r>
              <a:rPr lang="it-IT" sz="1600" b="1" dirty="0">
                <a:solidFill>
                  <a:schemeClr val="bg1"/>
                </a:solidFill>
              </a:rPr>
              <a:t>Variabilità inter-individuale</a:t>
            </a:r>
          </a:p>
          <a:p>
            <a:pPr lvl="1" eaLnBrk="1" hangingPunct="1">
              <a:buClr>
                <a:schemeClr val="tx2">
                  <a:lumMod val="50000"/>
                </a:schemeClr>
              </a:buClr>
              <a:buFont typeface="Arial" panose="020B0604020202020204" pitchFamily="34" charset="0"/>
              <a:buChar char="•"/>
              <a:defRPr/>
            </a:pPr>
            <a:r>
              <a:rPr lang="it-IT" sz="1600" b="1" dirty="0">
                <a:solidFill>
                  <a:schemeClr val="bg1"/>
                </a:solidFill>
              </a:rPr>
              <a:t>Soggetto</a:t>
            </a:r>
          </a:p>
          <a:p>
            <a:pPr lvl="2" eaLnBrk="1" hangingPunct="1">
              <a:buClr>
                <a:schemeClr val="tx2">
                  <a:lumMod val="50000"/>
                </a:schemeClr>
              </a:buClr>
              <a:defRPr/>
            </a:pPr>
            <a:r>
              <a:rPr lang="it-IT" sz="1600" dirty="0">
                <a:solidFill>
                  <a:schemeClr val="bg1"/>
                </a:solidFill>
              </a:rPr>
              <a:t>Sesso, età, misure antropometriche, crescita e invecchiamento, razza, stato di salute passato ed attuale</a:t>
            </a:r>
          </a:p>
          <a:p>
            <a:pPr lvl="1" eaLnBrk="1" hangingPunct="1">
              <a:buClr>
                <a:schemeClr val="tx2">
                  <a:lumMod val="50000"/>
                </a:schemeClr>
              </a:buClr>
              <a:buFont typeface="Arial" panose="020B0604020202020204" pitchFamily="34" charset="0"/>
              <a:buChar char="•"/>
              <a:defRPr/>
            </a:pPr>
            <a:r>
              <a:rPr lang="it-IT" sz="1600" dirty="0">
                <a:solidFill>
                  <a:schemeClr val="bg1"/>
                </a:solidFill>
              </a:rPr>
              <a:t> </a:t>
            </a:r>
            <a:r>
              <a:rPr lang="it-IT" sz="1600" b="1" dirty="0">
                <a:solidFill>
                  <a:schemeClr val="bg1"/>
                </a:solidFill>
              </a:rPr>
              <a:t>Ambiente</a:t>
            </a:r>
          </a:p>
          <a:p>
            <a:pPr lvl="2" eaLnBrk="1" hangingPunct="1">
              <a:buClr>
                <a:schemeClr val="tx2">
                  <a:lumMod val="50000"/>
                </a:schemeClr>
              </a:buClr>
              <a:defRPr/>
            </a:pPr>
            <a:r>
              <a:rPr lang="it-IT" sz="1600" dirty="0">
                <a:solidFill>
                  <a:schemeClr val="bg1"/>
                </a:solidFill>
              </a:rPr>
              <a:t>Fattori geografici, esposizioni ambientali e professionali, fumo di tabacco, stato socio-economico</a:t>
            </a:r>
          </a:p>
        </p:txBody>
      </p:sp>
      <p:sp>
        <p:nvSpPr>
          <p:cNvPr id="18435" name="Text Box 5"/>
          <p:cNvSpPr txBox="1">
            <a:spLocks noChangeArrowheads="1"/>
          </p:cNvSpPr>
          <p:nvPr/>
        </p:nvSpPr>
        <p:spPr bwMode="auto">
          <a:xfrm>
            <a:off x="8080375" y="6437314"/>
            <a:ext cx="2368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50000"/>
              </a:spcBef>
              <a:spcAft>
                <a:spcPct val="0"/>
              </a:spcAft>
              <a:buNone/>
            </a:pPr>
            <a:r>
              <a:rPr lang="it-IT" altLang="it-IT" sz="1200" i="1">
                <a:solidFill>
                  <a:srgbClr val="FFFF00"/>
                </a:solidFill>
                <a:latin typeface="Tahoma" panose="020B0604030504040204" pitchFamily="34" charset="0"/>
                <a:cs typeface="Tahoma" panose="020B0604030504040204" pitchFamily="34" charset="0"/>
              </a:rPr>
              <a:t> </a:t>
            </a:r>
            <a:r>
              <a:rPr lang="it-IT" altLang="it-IT" sz="1200" i="1">
                <a:solidFill>
                  <a:prstClr val="black"/>
                </a:solidFill>
                <a:latin typeface="Tahoma" panose="020B0604030504040204" pitchFamily="34" charset="0"/>
                <a:cs typeface="Tahoma" panose="020B0604030504040204" pitchFamily="34" charset="0"/>
              </a:rPr>
              <a:t>ATS. Am Rev Respir Dis 1991</a:t>
            </a:r>
          </a:p>
        </p:txBody>
      </p:sp>
      <p:sp>
        <p:nvSpPr>
          <p:cNvPr id="2" name="Rettangolo 1">
            <a:extLst>
              <a:ext uri="{FF2B5EF4-FFF2-40B4-BE49-F238E27FC236}">
                <a16:creationId xmlns:a16="http://schemas.microsoft.com/office/drawing/2014/main" id="{B4EFC376-5B19-48A2-A6FC-45418DDF404E}"/>
              </a:ext>
            </a:extLst>
          </p:cNvPr>
          <p:cNvSpPr/>
          <p:nvPr/>
        </p:nvSpPr>
        <p:spPr>
          <a:xfrm>
            <a:off x="1953419" y="5149434"/>
            <a:ext cx="8402637" cy="1200329"/>
          </a:xfrm>
          <a:prstGeom prst="rect">
            <a:avLst/>
          </a:prstGeom>
          <a:solidFill>
            <a:schemeClr val="tx2"/>
          </a:solidFill>
        </p:spPr>
        <p:txBody>
          <a:bodyPr wrap="square">
            <a:spAutoFit/>
          </a:bodyPr>
          <a:lstStyle/>
          <a:p>
            <a:pPr algn="ctr"/>
            <a:r>
              <a:rPr lang="it-IT" altLang="it-IT" dirty="0">
                <a:solidFill>
                  <a:prstClr val="white"/>
                </a:solidFill>
                <a:latin typeface="Calibri" panose="020F0502020204030204"/>
              </a:rPr>
              <a:t>Nella preparazione ed esecuzione del test bisogna ridurre al minimo le fonti di variabilità che comunque risiedono prevalentemente nella corretta modalità di esecuzione del test da parte del paziente e quindi della capacità dell’operatore di ottenere il massimo della collaborazione</a:t>
            </a:r>
            <a:endParaRPr lang="it-IT" dirty="0">
              <a:solidFill>
                <a:prstClr val="white"/>
              </a:solidFill>
              <a:latin typeface="Calibri" panose="020F0502020204030204"/>
            </a:endParaRPr>
          </a:p>
        </p:txBody>
      </p:sp>
      <p:pic>
        <p:nvPicPr>
          <p:cNvPr id="7" name="Immagine 6">
            <a:extLst>
              <a:ext uri="{FF2B5EF4-FFF2-40B4-BE49-F238E27FC236}">
                <a16:creationId xmlns:a16="http://schemas.microsoft.com/office/drawing/2014/main" id="{0EB129D2-4DC0-4E0C-A4BD-35087375B634}"/>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950228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p:cNvSpPr txBox="1">
            <a:spLocks noChangeArrowheads="1"/>
          </p:cNvSpPr>
          <p:nvPr/>
        </p:nvSpPr>
        <p:spPr bwMode="auto">
          <a:xfrm>
            <a:off x="2409574" y="780356"/>
            <a:ext cx="7372852" cy="1384995"/>
          </a:xfrm>
          <a:prstGeom prst="rect">
            <a:avLst/>
          </a:prstGeom>
          <a:solidFill>
            <a:schemeClr val="accent5">
              <a:lumMod val="5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defRPr/>
            </a:pPr>
            <a:r>
              <a:rPr lang="it-IT" altLang="it-IT" sz="2800" b="1" dirty="0">
                <a:solidFill>
                  <a:prstClr val="white"/>
                </a:solidFill>
                <a:latin typeface="Calibri" panose="020F0502020204030204" pitchFamily="34" charset="0"/>
              </a:rPr>
              <a:t>La spirometria è una componente fondamentale</a:t>
            </a:r>
          </a:p>
          <a:p>
            <a:pPr algn="ctr" defTabSz="457200" eaLnBrk="0" fontAlgn="base" hangingPunct="0">
              <a:spcBef>
                <a:spcPct val="0"/>
              </a:spcBef>
              <a:spcAft>
                <a:spcPct val="0"/>
              </a:spcAft>
              <a:buNone/>
              <a:defRPr/>
            </a:pPr>
            <a:r>
              <a:rPr lang="it-IT" altLang="it-IT" sz="2800" b="1" dirty="0">
                <a:solidFill>
                  <a:prstClr val="white"/>
                </a:solidFill>
                <a:latin typeface="Calibri" panose="020F0502020204030204" pitchFamily="34" charset="0"/>
              </a:rPr>
              <a:t>e non sostituibile della valutazione clinica</a:t>
            </a:r>
          </a:p>
          <a:p>
            <a:pPr algn="ctr" defTabSz="457200" eaLnBrk="0" fontAlgn="base" hangingPunct="0">
              <a:spcBef>
                <a:spcPct val="0"/>
              </a:spcBef>
              <a:spcAft>
                <a:spcPct val="0"/>
              </a:spcAft>
              <a:buNone/>
              <a:defRPr/>
            </a:pPr>
            <a:r>
              <a:rPr lang="it-IT" altLang="it-IT" sz="2800" b="1" dirty="0">
                <a:solidFill>
                  <a:prstClr val="white"/>
                </a:solidFill>
                <a:latin typeface="Calibri" panose="020F0502020204030204" pitchFamily="34" charset="0"/>
              </a:rPr>
              <a:t>e funzionale in medicina respiratoria</a:t>
            </a:r>
          </a:p>
        </p:txBody>
      </p:sp>
      <p:sp>
        <p:nvSpPr>
          <p:cNvPr id="30722" name="Text Box 8"/>
          <p:cNvSpPr txBox="1">
            <a:spLocks noChangeArrowheads="1"/>
          </p:cNvSpPr>
          <p:nvPr/>
        </p:nvSpPr>
        <p:spPr bwMode="auto">
          <a:xfrm>
            <a:off x="2227795" y="3429001"/>
            <a:ext cx="7736412" cy="1384995"/>
          </a:xfrm>
          <a:prstGeom prst="rect">
            <a:avLst/>
          </a:prstGeom>
          <a:solidFill>
            <a:schemeClr val="accent5">
              <a:lumMod val="50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defRPr/>
            </a:pPr>
            <a:r>
              <a:rPr lang="it-IT" altLang="it-IT" sz="2800" b="1" dirty="0">
                <a:solidFill>
                  <a:prstClr val="white"/>
                </a:solidFill>
                <a:latin typeface="Calibri" panose="020F0502020204030204" pitchFamily="34" charset="0"/>
              </a:rPr>
              <a:t>Il suo valore dipende dalla validità della </a:t>
            </a:r>
          </a:p>
          <a:p>
            <a:pPr algn="ctr" defTabSz="457200" eaLnBrk="0" fontAlgn="base" hangingPunct="0">
              <a:spcBef>
                <a:spcPct val="0"/>
              </a:spcBef>
              <a:spcAft>
                <a:spcPct val="0"/>
              </a:spcAft>
              <a:buNone/>
              <a:defRPr/>
            </a:pPr>
            <a:r>
              <a:rPr lang="it-IT" altLang="it-IT" sz="2800" b="1" dirty="0">
                <a:solidFill>
                  <a:prstClr val="white"/>
                </a:solidFill>
                <a:latin typeface="Calibri" panose="020F0502020204030204" pitchFamily="34" charset="0"/>
              </a:rPr>
              <a:t>esecuzione e dalla correttezza dell’interpretazione </a:t>
            </a:r>
          </a:p>
          <a:p>
            <a:pPr algn="ctr" defTabSz="457200" eaLnBrk="0" fontAlgn="base" hangingPunct="0">
              <a:spcBef>
                <a:spcPct val="0"/>
              </a:spcBef>
              <a:spcAft>
                <a:spcPct val="0"/>
              </a:spcAft>
              <a:buNone/>
              <a:defRPr/>
            </a:pPr>
            <a:r>
              <a:rPr lang="it-IT" altLang="it-IT" sz="2800" b="1" dirty="0">
                <a:solidFill>
                  <a:prstClr val="white"/>
                </a:solidFill>
                <a:latin typeface="Calibri" panose="020F0502020204030204" pitchFamily="34" charset="0"/>
              </a:rPr>
              <a:t>dell’esame</a:t>
            </a:r>
          </a:p>
        </p:txBody>
      </p:sp>
      <p:pic>
        <p:nvPicPr>
          <p:cNvPr id="5" name="Immagine 4">
            <a:extLst>
              <a:ext uri="{FF2B5EF4-FFF2-40B4-BE49-F238E27FC236}">
                <a16:creationId xmlns:a16="http://schemas.microsoft.com/office/drawing/2014/main" id="{78D447F1-EAA8-4720-9030-1B3640691A8B}"/>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092754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587BF9C-0360-0648-A91C-E5B48D7AA48C}"/>
              </a:ext>
            </a:extLst>
          </p:cNvPr>
          <p:cNvSpPr/>
          <p:nvPr/>
        </p:nvSpPr>
        <p:spPr>
          <a:xfrm>
            <a:off x="2995602" y="562461"/>
            <a:ext cx="5864225" cy="1477328"/>
          </a:xfrm>
          <a:prstGeom prst="rect">
            <a:avLst/>
          </a:prstGeom>
          <a:solidFill>
            <a:schemeClr val="accent5">
              <a:lumMod val="50000"/>
            </a:schemeClr>
          </a:solidFill>
        </p:spPr>
        <p:txBody>
          <a:bodyPr>
            <a:spAutoFit/>
          </a:bodyPr>
          <a:lstStyle/>
          <a:p>
            <a:pPr algn="ctr" defTabSz="457200" eaLnBrk="0" fontAlgn="base" hangingPunct="0">
              <a:spcBef>
                <a:spcPct val="0"/>
              </a:spcBef>
              <a:spcAft>
                <a:spcPct val="0"/>
              </a:spcAft>
              <a:defRPr/>
            </a:pPr>
            <a:r>
              <a:rPr lang="it-IT" altLang="it-IT" sz="2400" b="1" dirty="0">
                <a:solidFill>
                  <a:prstClr val="white"/>
                </a:solidFill>
                <a:latin typeface="Calibri" panose="020F0502020204030204"/>
              </a:rPr>
              <a:t>I test di funzionalità respiratoria descrivono, le caratteristiche fisiche dell’apparato respiratorio   </a:t>
            </a:r>
          </a:p>
          <a:p>
            <a:pPr algn="ctr" defTabSz="457200" eaLnBrk="0" fontAlgn="base" hangingPunct="0">
              <a:spcBef>
                <a:spcPct val="0"/>
              </a:spcBef>
              <a:spcAft>
                <a:spcPct val="0"/>
              </a:spcAft>
              <a:defRPr/>
            </a:pPr>
            <a:endParaRPr lang="it-IT" altLang="it-IT" b="1" dirty="0">
              <a:solidFill>
                <a:prstClr val="black"/>
              </a:solidFill>
              <a:latin typeface="Calibri" panose="020F0502020204030204"/>
            </a:endParaRPr>
          </a:p>
        </p:txBody>
      </p:sp>
      <p:sp>
        <p:nvSpPr>
          <p:cNvPr id="6" name="Rettangolo 5">
            <a:extLst>
              <a:ext uri="{FF2B5EF4-FFF2-40B4-BE49-F238E27FC236}">
                <a16:creationId xmlns:a16="http://schemas.microsoft.com/office/drawing/2014/main" id="{D59422DC-783D-D54F-83E4-B37B425DC9C1}"/>
              </a:ext>
            </a:extLst>
          </p:cNvPr>
          <p:cNvSpPr/>
          <p:nvPr/>
        </p:nvSpPr>
        <p:spPr>
          <a:xfrm>
            <a:off x="2561420" y="2734661"/>
            <a:ext cx="6732587" cy="1323439"/>
          </a:xfrm>
          <a:prstGeom prst="rect">
            <a:avLst/>
          </a:prstGeom>
          <a:solidFill>
            <a:schemeClr val="accent5">
              <a:lumMod val="50000"/>
            </a:schemeClr>
          </a:solidFill>
          <a:ln>
            <a:solidFill>
              <a:schemeClr val="tx1"/>
            </a:solidFill>
          </a:ln>
        </p:spPr>
        <p:txBody>
          <a:bodyPr>
            <a:spAutoFit/>
          </a:bodyPr>
          <a:lstStyle/>
          <a:p>
            <a:pPr algn="ctr" defTabSz="457200" eaLnBrk="0" fontAlgn="base" hangingPunct="0">
              <a:spcBef>
                <a:spcPct val="0"/>
              </a:spcBef>
              <a:spcAft>
                <a:spcPct val="0"/>
              </a:spcAft>
              <a:defRPr/>
            </a:pPr>
            <a:r>
              <a:rPr lang="it-IT" altLang="it-IT" sz="2000" b="1" dirty="0">
                <a:solidFill>
                  <a:prstClr val="white"/>
                </a:solidFill>
                <a:latin typeface="Calibri" panose="020F0502020204030204"/>
              </a:rPr>
              <a:t>I risultati sono paragonati a valori di riferimento, ottenuti da studi che hanno esaminato popolazioni di soggetti sani non fumatori con numerosità adeguata.</a:t>
            </a:r>
          </a:p>
          <a:p>
            <a:pPr algn="ctr" defTabSz="457200" eaLnBrk="0" fontAlgn="base" hangingPunct="0">
              <a:spcBef>
                <a:spcPct val="0"/>
              </a:spcBef>
              <a:spcAft>
                <a:spcPct val="0"/>
              </a:spcAft>
              <a:defRPr/>
            </a:pPr>
            <a:endParaRPr lang="it-IT" altLang="it-IT" sz="2000" b="1" dirty="0">
              <a:solidFill>
                <a:prstClr val="black"/>
              </a:solidFill>
              <a:latin typeface="Calibri" panose="020F0502020204030204"/>
            </a:endParaRPr>
          </a:p>
        </p:txBody>
      </p:sp>
      <p:pic>
        <p:nvPicPr>
          <p:cNvPr id="5" name="Immagine 4">
            <a:extLst>
              <a:ext uri="{FF2B5EF4-FFF2-40B4-BE49-F238E27FC236}">
                <a16:creationId xmlns:a16="http://schemas.microsoft.com/office/drawing/2014/main" id="{B06BDC4A-2F21-4544-908B-DB6B4D6AEF64}"/>
              </a:ext>
            </a:extLst>
          </p:cNvPr>
          <p:cNvPicPr>
            <a:picLocks noChangeAspect="1"/>
          </p:cNvPicPr>
          <p:nvPr/>
        </p:nvPicPr>
        <p:blipFill>
          <a:blip r:embed="rId2">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106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ChangeArrowheads="1"/>
          </p:cNvSpPr>
          <p:nvPr/>
        </p:nvSpPr>
        <p:spPr bwMode="auto">
          <a:xfrm>
            <a:off x="1968500" y="1298575"/>
            <a:ext cx="1981200" cy="914400"/>
          </a:xfrm>
          <a:prstGeom prst="flowChartProcess">
            <a:avLst/>
          </a:prstGeom>
          <a:solidFill>
            <a:srgbClr val="6699FF">
              <a:alpha val="43922"/>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dirty="0">
                <a:solidFill>
                  <a:prstClr val="black"/>
                </a:solidFill>
                <a:latin typeface="Georgia" panose="02040502050405020303" pitchFamily="18" charset="0"/>
              </a:rPr>
              <a:t>Apparecchiatura:</a:t>
            </a:r>
          </a:p>
          <a:p>
            <a:pPr algn="ctr" defTabSz="457200" eaLnBrk="0" fontAlgn="base" hangingPunct="0">
              <a:spcBef>
                <a:spcPct val="0"/>
              </a:spcBef>
              <a:spcAft>
                <a:spcPct val="0"/>
              </a:spcAft>
              <a:buNone/>
            </a:pPr>
            <a:endParaRPr lang="it-IT" altLang="it-IT" sz="1800" dirty="0">
              <a:solidFill>
                <a:prstClr val="black"/>
              </a:solidFill>
              <a:latin typeface="Georgia" panose="02040502050405020303" pitchFamily="18" charset="0"/>
            </a:endParaRPr>
          </a:p>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PRESTAZIONI</a:t>
            </a:r>
            <a:endParaRPr lang="it-IT" altLang="it-IT" sz="1800" dirty="0">
              <a:solidFill>
                <a:prstClr val="black"/>
              </a:solidFill>
              <a:latin typeface="Georgia" panose="02040502050405020303" pitchFamily="18" charset="0"/>
            </a:endParaRPr>
          </a:p>
        </p:txBody>
      </p:sp>
      <p:sp>
        <p:nvSpPr>
          <p:cNvPr id="20482" name="AutoShape 3"/>
          <p:cNvSpPr>
            <a:spLocks noChangeArrowheads="1"/>
          </p:cNvSpPr>
          <p:nvPr/>
        </p:nvSpPr>
        <p:spPr bwMode="auto">
          <a:xfrm>
            <a:off x="4876800" y="1298575"/>
            <a:ext cx="1981200" cy="914400"/>
          </a:xfrm>
          <a:prstGeom prst="flowChartProcess">
            <a:avLst/>
          </a:prstGeom>
          <a:solidFill>
            <a:schemeClr val="tx2">
              <a:lumMod val="40000"/>
              <a:lumOff val="6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dirty="0">
                <a:solidFill>
                  <a:prstClr val="black"/>
                </a:solidFill>
                <a:latin typeface="Georgia" panose="02040502050405020303" pitchFamily="18" charset="0"/>
              </a:rPr>
              <a:t>Apparecchiatura:</a:t>
            </a:r>
          </a:p>
          <a:p>
            <a:pPr algn="ctr" defTabSz="457200" eaLnBrk="0" fontAlgn="base" hangingPunct="0">
              <a:spcBef>
                <a:spcPct val="0"/>
              </a:spcBef>
              <a:spcAft>
                <a:spcPct val="0"/>
              </a:spcAft>
              <a:buNone/>
            </a:pPr>
            <a:endParaRPr lang="it-IT" altLang="it-IT" sz="1800" dirty="0">
              <a:solidFill>
                <a:prstClr val="black"/>
              </a:solidFill>
              <a:latin typeface="Georgia" panose="02040502050405020303" pitchFamily="18" charset="0"/>
            </a:endParaRPr>
          </a:p>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VALIDAZIONE</a:t>
            </a:r>
            <a:endParaRPr lang="it-IT" altLang="it-IT" sz="1800" dirty="0">
              <a:solidFill>
                <a:prstClr val="black"/>
              </a:solidFill>
              <a:latin typeface="Georgia" panose="02040502050405020303" pitchFamily="18" charset="0"/>
            </a:endParaRPr>
          </a:p>
        </p:txBody>
      </p:sp>
      <p:sp>
        <p:nvSpPr>
          <p:cNvPr id="20483" name="AutoShape 4"/>
          <p:cNvSpPr>
            <a:spLocks noChangeArrowheads="1"/>
          </p:cNvSpPr>
          <p:nvPr/>
        </p:nvSpPr>
        <p:spPr bwMode="auto">
          <a:xfrm>
            <a:off x="7924800" y="1449388"/>
            <a:ext cx="1981200" cy="914400"/>
          </a:xfrm>
          <a:prstGeom prst="flowChartProcess">
            <a:avLst/>
          </a:prstGeom>
          <a:solidFill>
            <a:schemeClr val="tx2">
              <a:lumMod val="20000"/>
              <a:lumOff val="80000"/>
            </a:scheme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dirty="0">
                <a:solidFill>
                  <a:prstClr val="black"/>
                </a:solidFill>
                <a:latin typeface="Georgia" panose="02040502050405020303" pitchFamily="18" charset="0"/>
              </a:rPr>
              <a:t>Apparecchiatura:</a:t>
            </a:r>
          </a:p>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CONTROLLO </a:t>
            </a:r>
          </a:p>
          <a:p>
            <a:pPr algn="ctr" defTabSz="457200" eaLnBrk="0" fontAlgn="base" hangingPunct="0">
              <a:spcBef>
                <a:spcPct val="0"/>
              </a:spcBef>
              <a:spcAft>
                <a:spcPct val="0"/>
              </a:spcAft>
              <a:buNone/>
            </a:pPr>
            <a:r>
              <a:rPr lang="it-IT" altLang="it-IT" sz="1800" b="1" dirty="0">
                <a:solidFill>
                  <a:prstClr val="black"/>
                </a:solidFill>
                <a:latin typeface="Georgia" panose="02040502050405020303" pitchFamily="18" charset="0"/>
              </a:rPr>
              <a:t>DI QUALITA’</a:t>
            </a:r>
            <a:endParaRPr lang="it-IT" altLang="it-IT" sz="1800" dirty="0">
              <a:solidFill>
                <a:prstClr val="black"/>
              </a:solidFill>
              <a:latin typeface="Georgia" panose="02040502050405020303" pitchFamily="18" charset="0"/>
            </a:endParaRPr>
          </a:p>
        </p:txBody>
      </p:sp>
      <p:sp>
        <p:nvSpPr>
          <p:cNvPr id="20484" name="AutoShape 5"/>
          <p:cNvSpPr>
            <a:spLocks noChangeArrowheads="1"/>
          </p:cNvSpPr>
          <p:nvPr/>
        </p:nvSpPr>
        <p:spPr bwMode="auto">
          <a:xfrm>
            <a:off x="4197350" y="1654175"/>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85" name="AutoShape 6"/>
          <p:cNvSpPr>
            <a:spLocks noChangeArrowheads="1"/>
          </p:cNvSpPr>
          <p:nvPr/>
        </p:nvSpPr>
        <p:spPr bwMode="auto">
          <a:xfrm>
            <a:off x="7267575" y="1752600"/>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86" name="AutoShape 7"/>
          <p:cNvSpPr>
            <a:spLocks noChangeArrowheads="1"/>
          </p:cNvSpPr>
          <p:nvPr/>
        </p:nvSpPr>
        <p:spPr bwMode="auto">
          <a:xfrm rot="5400000">
            <a:off x="8686800" y="2579688"/>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13320" name="AutoShape 8">
            <a:extLst>
              <a:ext uri="{FF2B5EF4-FFF2-40B4-BE49-F238E27FC236}">
                <a16:creationId xmlns:a16="http://schemas.microsoft.com/office/drawing/2014/main" id="{105B1C3A-E596-A149-9682-4E0C5A792AEA}"/>
              </a:ext>
            </a:extLst>
          </p:cNvPr>
          <p:cNvSpPr>
            <a:spLocks noChangeArrowheads="1"/>
          </p:cNvSpPr>
          <p:nvPr/>
        </p:nvSpPr>
        <p:spPr bwMode="auto">
          <a:xfrm>
            <a:off x="7772400" y="3027363"/>
            <a:ext cx="2324100" cy="1079500"/>
          </a:xfrm>
          <a:prstGeom prst="flowChartProcess">
            <a:avLst/>
          </a:prstGeom>
          <a:noFill/>
          <a:ln w="9525">
            <a:solidFill>
              <a:schemeClr val="tx1"/>
            </a:solidFill>
            <a:miter lim="800000"/>
            <a:headEnd/>
            <a:tailEnd/>
          </a:ln>
        </p:spPr>
        <p:txBody>
          <a:bodyPr wrap="none" anchor="ctr"/>
          <a:lstStyle/>
          <a:p>
            <a:pPr algn="ctr" defTabSz="457200" eaLnBrk="0" hangingPunct="0">
              <a:defRPr/>
            </a:pPr>
            <a:r>
              <a:rPr lang="it-IT" sz="2000" dirty="0">
                <a:solidFill>
                  <a:prstClr val="black"/>
                </a:solidFill>
                <a:latin typeface="Georgia" pitchFamily="18" charset="0"/>
              </a:rPr>
              <a:t>Operatore/Paziente:</a:t>
            </a:r>
          </a:p>
          <a:p>
            <a:pPr algn="ctr" defTabSz="457200" eaLnBrk="0" hangingPunct="0">
              <a:defRPr/>
            </a:pPr>
            <a:endParaRPr lang="it-IT" sz="2000" dirty="0">
              <a:solidFill>
                <a:prstClr val="black"/>
              </a:solidFill>
              <a:latin typeface="Georgia" pitchFamily="18" charset="0"/>
            </a:endParaRPr>
          </a:p>
          <a:p>
            <a:pPr algn="ctr" defTabSz="457200" eaLnBrk="0" hangingPunct="0">
              <a:defRPr/>
            </a:pPr>
            <a:r>
              <a:rPr lang="it-IT" b="1" dirty="0">
                <a:solidFill>
                  <a:prstClr val="black"/>
                </a:solidFill>
                <a:latin typeface="Georgia" pitchFamily="18" charset="0"/>
              </a:rPr>
              <a:t>MANOVRE</a:t>
            </a:r>
            <a:endParaRPr lang="it-IT" sz="2000" dirty="0">
              <a:solidFill>
                <a:prstClr val="black"/>
              </a:solidFill>
              <a:latin typeface="Georgia" pitchFamily="18" charset="0"/>
            </a:endParaRPr>
          </a:p>
        </p:txBody>
      </p:sp>
      <p:sp>
        <p:nvSpPr>
          <p:cNvPr id="20488" name="AutoShape 9"/>
          <p:cNvSpPr>
            <a:spLocks noChangeArrowheads="1"/>
          </p:cNvSpPr>
          <p:nvPr/>
        </p:nvSpPr>
        <p:spPr bwMode="auto">
          <a:xfrm>
            <a:off x="4724400" y="3040063"/>
            <a:ext cx="2133600" cy="10668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2000">
                <a:solidFill>
                  <a:prstClr val="black"/>
                </a:solidFill>
                <a:latin typeface="Georgia" panose="02040502050405020303" pitchFamily="18" charset="0"/>
              </a:rPr>
              <a:t>Operatore:</a:t>
            </a:r>
          </a:p>
          <a:p>
            <a:pPr algn="ctr" defTabSz="457200" eaLnBrk="0" fontAlgn="base" hangingPunct="0">
              <a:spcBef>
                <a:spcPct val="0"/>
              </a:spcBef>
              <a:spcAft>
                <a:spcPct val="0"/>
              </a:spcAft>
              <a:buNone/>
            </a:pPr>
            <a:r>
              <a:rPr lang="it-IT" altLang="it-IT" sz="2000" b="1">
                <a:solidFill>
                  <a:prstClr val="black"/>
                </a:solidFill>
                <a:latin typeface="Georgia" panose="02040502050405020303" pitchFamily="18" charset="0"/>
              </a:rPr>
              <a:t>PROCEDURE </a:t>
            </a:r>
          </a:p>
          <a:p>
            <a:pPr algn="ctr" defTabSz="457200" eaLnBrk="0" fontAlgn="base" hangingPunct="0">
              <a:spcBef>
                <a:spcPct val="0"/>
              </a:spcBef>
              <a:spcAft>
                <a:spcPct val="0"/>
              </a:spcAft>
              <a:buNone/>
            </a:pPr>
            <a:r>
              <a:rPr lang="it-IT" altLang="it-IT" sz="2000" b="1">
                <a:solidFill>
                  <a:prstClr val="black"/>
                </a:solidFill>
                <a:latin typeface="Georgia" panose="02040502050405020303" pitchFamily="18" charset="0"/>
              </a:rPr>
              <a:t>DI MISURA</a:t>
            </a:r>
            <a:endParaRPr lang="it-IT" altLang="it-IT" sz="2000">
              <a:solidFill>
                <a:prstClr val="black"/>
              </a:solidFill>
              <a:latin typeface="Georgia" panose="02040502050405020303" pitchFamily="18" charset="0"/>
            </a:endParaRPr>
          </a:p>
        </p:txBody>
      </p:sp>
      <p:sp>
        <p:nvSpPr>
          <p:cNvPr id="20489" name="AutoShape 10"/>
          <p:cNvSpPr>
            <a:spLocks noChangeArrowheads="1"/>
          </p:cNvSpPr>
          <p:nvPr/>
        </p:nvSpPr>
        <p:spPr bwMode="auto">
          <a:xfrm rot="-10790530">
            <a:off x="7094538" y="3409950"/>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0" name="AutoShape 11"/>
          <p:cNvSpPr>
            <a:spLocks noChangeArrowheads="1"/>
          </p:cNvSpPr>
          <p:nvPr/>
        </p:nvSpPr>
        <p:spPr bwMode="auto">
          <a:xfrm>
            <a:off x="1865314" y="4648200"/>
            <a:ext cx="2409825" cy="4572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RIPRODUCIBILITA’</a:t>
            </a:r>
          </a:p>
        </p:txBody>
      </p:sp>
      <p:sp>
        <p:nvSpPr>
          <p:cNvPr id="20491" name="AutoShape 12"/>
          <p:cNvSpPr>
            <a:spLocks noChangeArrowheads="1"/>
          </p:cNvSpPr>
          <p:nvPr/>
        </p:nvSpPr>
        <p:spPr bwMode="auto">
          <a:xfrm>
            <a:off x="1927225" y="3246438"/>
            <a:ext cx="2286000" cy="4572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ACCETTABILITA’</a:t>
            </a:r>
          </a:p>
        </p:txBody>
      </p:sp>
      <p:sp>
        <p:nvSpPr>
          <p:cNvPr id="20492" name="AutoShape 13"/>
          <p:cNvSpPr>
            <a:spLocks noChangeArrowheads="1"/>
          </p:cNvSpPr>
          <p:nvPr/>
        </p:nvSpPr>
        <p:spPr bwMode="auto">
          <a:xfrm rot="5400000">
            <a:off x="2903538" y="4170363"/>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3" name="AutoShape 14"/>
          <p:cNvSpPr>
            <a:spLocks noChangeArrowheads="1"/>
          </p:cNvSpPr>
          <p:nvPr/>
        </p:nvSpPr>
        <p:spPr bwMode="auto">
          <a:xfrm rot="-10790530">
            <a:off x="4246563" y="3360738"/>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4" name="AutoShape 15"/>
          <p:cNvSpPr>
            <a:spLocks noChangeArrowheads="1"/>
          </p:cNvSpPr>
          <p:nvPr/>
        </p:nvSpPr>
        <p:spPr bwMode="auto">
          <a:xfrm rot="5400000">
            <a:off x="3017838" y="5249863"/>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0495" name="AutoShape 16"/>
          <p:cNvSpPr>
            <a:spLocks noChangeArrowheads="1"/>
          </p:cNvSpPr>
          <p:nvPr/>
        </p:nvSpPr>
        <p:spPr bwMode="auto">
          <a:xfrm>
            <a:off x="1646238" y="5608638"/>
            <a:ext cx="3429000" cy="9906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VALORI DI RIFERIMENTO</a:t>
            </a:r>
          </a:p>
          <a:p>
            <a:pPr algn="ctr" defTabSz="457200" eaLnBrk="0" fontAlgn="base" hangingPunct="0">
              <a:spcBef>
                <a:spcPct val="0"/>
              </a:spcBef>
              <a:spcAft>
                <a:spcPct val="0"/>
              </a:spcAft>
              <a:buNone/>
            </a:pPr>
            <a:endParaRPr lang="it-IT" altLang="it-IT" sz="1800" b="1">
              <a:solidFill>
                <a:prstClr val="black"/>
              </a:solidFill>
              <a:latin typeface="Georgia" panose="02040502050405020303" pitchFamily="18" charset="0"/>
            </a:endParaRPr>
          </a:p>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INTERPRETAZIONE</a:t>
            </a:r>
          </a:p>
        </p:txBody>
      </p:sp>
      <p:sp>
        <p:nvSpPr>
          <p:cNvPr id="20496" name="AutoShape 17"/>
          <p:cNvSpPr>
            <a:spLocks noChangeArrowheads="1"/>
          </p:cNvSpPr>
          <p:nvPr/>
        </p:nvSpPr>
        <p:spPr bwMode="auto">
          <a:xfrm>
            <a:off x="6629400" y="5600700"/>
            <a:ext cx="3048000" cy="990600"/>
          </a:xfrm>
          <a:prstGeom prst="flowChart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defTabSz="457200" eaLnBrk="0" fontAlgn="base" hangingPunct="0">
              <a:spcBef>
                <a:spcPct val="0"/>
              </a:spcBef>
              <a:spcAft>
                <a:spcPct val="0"/>
              </a:spcAft>
              <a:buNone/>
            </a:pPr>
            <a:r>
              <a:rPr lang="it-IT" altLang="it-IT" sz="1800" b="1">
                <a:solidFill>
                  <a:prstClr val="black"/>
                </a:solidFill>
                <a:latin typeface="Georgia" panose="02040502050405020303" pitchFamily="18" charset="0"/>
              </a:rPr>
              <a:t>CONCLUSIONI</a:t>
            </a:r>
          </a:p>
        </p:txBody>
      </p:sp>
      <p:sp>
        <p:nvSpPr>
          <p:cNvPr id="20497" name="AutoShape 18"/>
          <p:cNvSpPr>
            <a:spLocks noChangeArrowheads="1"/>
          </p:cNvSpPr>
          <p:nvPr/>
        </p:nvSpPr>
        <p:spPr bwMode="auto">
          <a:xfrm>
            <a:off x="5673725" y="5989638"/>
            <a:ext cx="457200" cy="228600"/>
          </a:xfrm>
          <a:prstGeom prst="rightArrow">
            <a:avLst>
              <a:gd name="adj1" fmla="val 50000"/>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defTabSz="457200" eaLnBrk="0" fontAlgn="base" hangingPunct="0">
              <a:spcBef>
                <a:spcPct val="0"/>
              </a:spcBef>
              <a:spcAft>
                <a:spcPct val="0"/>
              </a:spcAft>
              <a:buNone/>
            </a:pPr>
            <a:endParaRPr lang="it-IT" altLang="it-IT" sz="1800">
              <a:solidFill>
                <a:prstClr val="black"/>
              </a:solidFill>
              <a:latin typeface="Georgia" panose="02040502050405020303" pitchFamily="18" charset="0"/>
            </a:endParaRPr>
          </a:p>
        </p:txBody>
      </p:sp>
      <p:sp>
        <p:nvSpPr>
          <p:cNvPr id="2" name="Rettangolo 1">
            <a:extLst>
              <a:ext uri="{FF2B5EF4-FFF2-40B4-BE49-F238E27FC236}">
                <a16:creationId xmlns:a16="http://schemas.microsoft.com/office/drawing/2014/main" id="{8274C5DC-3DDD-4F05-AC43-11765B50660C}"/>
              </a:ext>
            </a:extLst>
          </p:cNvPr>
          <p:cNvSpPr/>
          <p:nvPr/>
        </p:nvSpPr>
        <p:spPr>
          <a:xfrm>
            <a:off x="2765196" y="287993"/>
            <a:ext cx="6731458" cy="523220"/>
          </a:xfrm>
          <a:prstGeom prst="rect">
            <a:avLst/>
          </a:prstGeom>
          <a:solidFill>
            <a:schemeClr val="tx2"/>
          </a:solidFill>
        </p:spPr>
        <p:txBody>
          <a:bodyPr wrap="none">
            <a:spAutoFit/>
          </a:bodyPr>
          <a:lstStyle/>
          <a:p>
            <a:r>
              <a:rPr lang="it-IT" sz="2800" b="1" dirty="0">
                <a:solidFill>
                  <a:prstClr val="white"/>
                </a:solidFill>
                <a:latin typeface="Calibri" panose="020F0502020204030204"/>
              </a:rPr>
              <a:t>fasi di esecuzione di un esame spirometrico </a:t>
            </a:r>
          </a:p>
        </p:txBody>
      </p:sp>
      <p:sp>
        <p:nvSpPr>
          <p:cNvPr id="3" name="Rettangolo 2">
            <a:extLst>
              <a:ext uri="{FF2B5EF4-FFF2-40B4-BE49-F238E27FC236}">
                <a16:creationId xmlns:a16="http://schemas.microsoft.com/office/drawing/2014/main" id="{256B3466-DD75-4A9D-941B-557163BAFD4E}"/>
              </a:ext>
            </a:extLst>
          </p:cNvPr>
          <p:cNvSpPr/>
          <p:nvPr/>
        </p:nvSpPr>
        <p:spPr>
          <a:xfrm>
            <a:off x="1646238" y="1025913"/>
            <a:ext cx="8577262" cy="1510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a:endParaRPr>
          </a:p>
        </p:txBody>
      </p:sp>
      <p:sp>
        <p:nvSpPr>
          <p:cNvPr id="21" name="Rettangolo 20">
            <a:extLst>
              <a:ext uri="{FF2B5EF4-FFF2-40B4-BE49-F238E27FC236}">
                <a16:creationId xmlns:a16="http://schemas.microsoft.com/office/drawing/2014/main" id="{9C31E4F4-F6DB-4A34-A01C-44F265E8ABF2}"/>
              </a:ext>
            </a:extLst>
          </p:cNvPr>
          <p:cNvSpPr/>
          <p:nvPr/>
        </p:nvSpPr>
        <p:spPr>
          <a:xfrm>
            <a:off x="1646239" y="2905512"/>
            <a:ext cx="8738393" cy="23903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a:endParaRPr>
          </a:p>
        </p:txBody>
      </p:sp>
      <p:sp>
        <p:nvSpPr>
          <p:cNvPr id="22" name="Rettangolo 21">
            <a:extLst>
              <a:ext uri="{FF2B5EF4-FFF2-40B4-BE49-F238E27FC236}">
                <a16:creationId xmlns:a16="http://schemas.microsoft.com/office/drawing/2014/main" id="{89EAE18C-953E-4569-A2E0-0D46686C803E}"/>
              </a:ext>
            </a:extLst>
          </p:cNvPr>
          <p:cNvSpPr/>
          <p:nvPr/>
        </p:nvSpPr>
        <p:spPr>
          <a:xfrm>
            <a:off x="1578769" y="5457825"/>
            <a:ext cx="8805862" cy="13026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latin typeface="Calibri" panose="020F0502020204030204"/>
            </a:endParaRPr>
          </a:p>
        </p:txBody>
      </p:sp>
      <p:pic>
        <p:nvPicPr>
          <p:cNvPr id="24" name="Immagine 23">
            <a:extLst>
              <a:ext uri="{FF2B5EF4-FFF2-40B4-BE49-F238E27FC236}">
                <a16:creationId xmlns:a16="http://schemas.microsoft.com/office/drawing/2014/main" id="{BD79514D-9961-47CC-A295-6840D0CB0665}"/>
              </a:ext>
            </a:extLst>
          </p:cNvPr>
          <p:cNvPicPr>
            <a:picLocks noChangeAspect="1"/>
          </p:cNvPicPr>
          <p:nvPr/>
        </p:nvPicPr>
        <p:blipFill>
          <a:blip r:embed="rId3">
            <a:alphaModFix amt="20000"/>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509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88008" y="1874997"/>
            <a:ext cx="8961120" cy="3302827"/>
          </a:xfrm>
          <a:prstGeom prst="rect">
            <a:avLst/>
          </a:prstGeom>
          <a:solidFill>
            <a:schemeClr val="accent5">
              <a:lumMod val="50000"/>
            </a:schemeClr>
          </a:solidFill>
        </p:spPr>
        <p:txBody>
          <a:bodyPr vert="horz" wrap="square" lIns="0" tIns="9525" rIns="0" bIns="0" rtlCol="0">
            <a:spAutoFit/>
          </a:bodyPr>
          <a:lstStyle/>
          <a:p>
            <a:pPr marL="735330" marR="15716" indent="-521018" algn="ctr">
              <a:spcBef>
                <a:spcPts val="75"/>
              </a:spcBef>
            </a:pPr>
            <a:r>
              <a:rPr sz="2400" b="1" dirty="0">
                <a:solidFill>
                  <a:prstClr val="white"/>
                </a:solidFill>
                <a:latin typeface="Tahoma"/>
                <a:cs typeface="Tahoma"/>
              </a:rPr>
              <a:t>Le </a:t>
            </a:r>
            <a:r>
              <a:rPr sz="2400" b="1" spc="-8" dirty="0">
                <a:solidFill>
                  <a:prstClr val="white"/>
                </a:solidFill>
                <a:latin typeface="Tahoma"/>
                <a:cs typeface="Tahoma"/>
              </a:rPr>
              <a:t>operazioni </a:t>
            </a:r>
            <a:r>
              <a:rPr sz="2400" b="1" spc="-4" dirty="0">
                <a:solidFill>
                  <a:prstClr val="white"/>
                </a:solidFill>
                <a:latin typeface="Tahoma"/>
                <a:cs typeface="Tahoma"/>
              </a:rPr>
              <a:t>da compiere </a:t>
            </a:r>
            <a:r>
              <a:rPr sz="2400" b="1" spc="-8" dirty="0">
                <a:solidFill>
                  <a:prstClr val="white"/>
                </a:solidFill>
                <a:latin typeface="Tahoma"/>
                <a:cs typeface="Tahoma"/>
              </a:rPr>
              <a:t>variano </a:t>
            </a:r>
            <a:r>
              <a:rPr sz="2400" b="1" spc="-4" dirty="0">
                <a:solidFill>
                  <a:prstClr val="white"/>
                </a:solidFill>
                <a:latin typeface="Tahoma"/>
                <a:cs typeface="Tahoma"/>
              </a:rPr>
              <a:t>con </a:t>
            </a:r>
            <a:r>
              <a:rPr sz="2400" b="1" dirty="0">
                <a:solidFill>
                  <a:prstClr val="white"/>
                </a:solidFill>
                <a:latin typeface="Tahoma"/>
                <a:cs typeface="Tahoma"/>
              </a:rPr>
              <a:t>le </a:t>
            </a:r>
            <a:r>
              <a:rPr sz="2400" b="1" spc="-8" dirty="0">
                <a:solidFill>
                  <a:prstClr val="white"/>
                </a:solidFill>
                <a:latin typeface="Tahoma"/>
                <a:cs typeface="Tahoma"/>
              </a:rPr>
              <a:t>attrezzature </a:t>
            </a:r>
            <a:r>
              <a:rPr sz="2400" b="1" spc="-4" dirty="0">
                <a:solidFill>
                  <a:prstClr val="white"/>
                </a:solidFill>
                <a:latin typeface="Tahoma"/>
                <a:cs typeface="Tahoma"/>
              </a:rPr>
              <a:t>in  </a:t>
            </a:r>
            <a:r>
              <a:rPr sz="2400" b="1" dirty="0">
                <a:solidFill>
                  <a:prstClr val="white"/>
                </a:solidFill>
                <a:latin typeface="Tahoma"/>
                <a:cs typeface="Tahoma"/>
              </a:rPr>
              <a:t>uso e </a:t>
            </a:r>
            <a:r>
              <a:rPr sz="2400" b="1" spc="-4" dirty="0">
                <a:solidFill>
                  <a:prstClr val="white"/>
                </a:solidFill>
                <a:latin typeface="Tahoma"/>
                <a:cs typeface="Tahoma"/>
              </a:rPr>
              <a:t>la tipologia di test da </a:t>
            </a:r>
            <a:r>
              <a:rPr sz="2400" b="1" spc="-11" dirty="0">
                <a:solidFill>
                  <a:prstClr val="white"/>
                </a:solidFill>
                <a:latin typeface="Tahoma"/>
                <a:cs typeface="Tahoma"/>
              </a:rPr>
              <a:t>effettuare </a:t>
            </a:r>
            <a:r>
              <a:rPr sz="2400" b="1" dirty="0">
                <a:solidFill>
                  <a:prstClr val="white"/>
                </a:solidFill>
                <a:latin typeface="Tahoma"/>
                <a:cs typeface="Tahoma"/>
              </a:rPr>
              <a:t>e </a:t>
            </a:r>
            <a:r>
              <a:rPr sz="2400" b="1" dirty="0" err="1">
                <a:solidFill>
                  <a:prstClr val="white"/>
                </a:solidFill>
                <a:latin typeface="Tahoma"/>
                <a:cs typeface="Tahoma"/>
              </a:rPr>
              <a:t>possono</a:t>
            </a:r>
            <a:r>
              <a:rPr lang="it-IT" sz="2400" b="1" dirty="0">
                <a:solidFill>
                  <a:prstClr val="white"/>
                </a:solidFill>
                <a:latin typeface="Tahoma"/>
                <a:cs typeface="Tahoma"/>
              </a:rPr>
              <a:t> </a:t>
            </a:r>
            <a:r>
              <a:rPr sz="2400" b="1" spc="-8" dirty="0" err="1">
                <a:solidFill>
                  <a:prstClr val="white"/>
                </a:solidFill>
                <a:latin typeface="Tahoma"/>
                <a:cs typeface="Tahoma"/>
              </a:rPr>
              <a:t>consistere</a:t>
            </a:r>
            <a:r>
              <a:rPr sz="2400" b="1" spc="-4" dirty="0">
                <a:solidFill>
                  <a:prstClr val="white"/>
                </a:solidFill>
                <a:latin typeface="Tahoma"/>
                <a:cs typeface="Tahoma"/>
              </a:rPr>
              <a:t> </a:t>
            </a:r>
            <a:r>
              <a:rPr sz="2400" b="1" dirty="0">
                <a:solidFill>
                  <a:prstClr val="white"/>
                </a:solidFill>
                <a:latin typeface="Tahoma"/>
                <a:cs typeface="Tahoma"/>
              </a:rPr>
              <a:t>in:</a:t>
            </a:r>
          </a:p>
          <a:p>
            <a:pPr>
              <a:spcBef>
                <a:spcPts val="4"/>
              </a:spcBef>
            </a:pPr>
            <a:endParaRPr sz="3200" dirty="0">
              <a:solidFill>
                <a:prstClr val="white"/>
              </a:solidFill>
              <a:latin typeface="Times New Roman"/>
              <a:cs typeface="Times New Roman"/>
            </a:endParaRPr>
          </a:p>
          <a:p>
            <a:pPr marL="280988" marR="3810" indent="-271463">
              <a:buClr>
                <a:srgbClr val="0F243E"/>
              </a:buClr>
              <a:buFontTx/>
              <a:buChar char="•"/>
              <a:tabLst>
                <a:tab pos="280511" algn="l"/>
                <a:tab pos="280988" algn="l"/>
              </a:tabLst>
            </a:pPr>
            <a:r>
              <a:rPr sz="2000" b="1" i="1" spc="-4" dirty="0">
                <a:solidFill>
                  <a:prstClr val="white"/>
                </a:solidFill>
                <a:latin typeface="Tahoma"/>
                <a:cs typeface="Tahoma"/>
              </a:rPr>
              <a:t>Accendere </a:t>
            </a:r>
            <a:r>
              <a:rPr sz="2000" b="1" i="1" spc="-8" dirty="0">
                <a:solidFill>
                  <a:prstClr val="white"/>
                </a:solidFill>
                <a:latin typeface="Tahoma"/>
                <a:cs typeface="Tahoma"/>
              </a:rPr>
              <a:t>l'apparecchiatura </a:t>
            </a:r>
            <a:r>
              <a:rPr sz="2000" b="1" i="1" dirty="0">
                <a:solidFill>
                  <a:prstClr val="white"/>
                </a:solidFill>
                <a:latin typeface="Tahoma"/>
                <a:cs typeface="Tahoma"/>
              </a:rPr>
              <a:t>per </a:t>
            </a:r>
            <a:r>
              <a:rPr sz="2000" b="1" i="1" spc="-4" dirty="0">
                <a:solidFill>
                  <a:prstClr val="white"/>
                </a:solidFill>
                <a:latin typeface="Tahoma"/>
                <a:cs typeface="Tahoma"/>
              </a:rPr>
              <a:t>tempo in modo che sia  stabile</a:t>
            </a:r>
            <a:endParaRPr sz="2000" b="1" i="1" dirty="0">
              <a:solidFill>
                <a:prstClr val="white"/>
              </a:solidFill>
              <a:latin typeface="Tahoma"/>
              <a:cs typeface="Tahoma"/>
            </a:endParaRPr>
          </a:p>
          <a:p>
            <a:pPr marL="280988" indent="-271463">
              <a:spcBef>
                <a:spcPts val="435"/>
              </a:spcBef>
              <a:buClr>
                <a:srgbClr val="0F243E"/>
              </a:buClr>
              <a:buFontTx/>
              <a:buChar char="•"/>
              <a:tabLst>
                <a:tab pos="280511" algn="l"/>
                <a:tab pos="280988" algn="l"/>
              </a:tabLst>
            </a:pPr>
            <a:r>
              <a:rPr sz="2000" b="1" i="1" spc="-8" dirty="0">
                <a:solidFill>
                  <a:prstClr val="white"/>
                </a:solidFill>
                <a:latin typeface="Tahoma"/>
                <a:cs typeface="Tahoma"/>
              </a:rPr>
              <a:t>Avviare </a:t>
            </a:r>
            <a:r>
              <a:rPr sz="2000" b="1" i="1" spc="-4" dirty="0">
                <a:solidFill>
                  <a:prstClr val="white"/>
                </a:solidFill>
                <a:latin typeface="Tahoma"/>
                <a:cs typeface="Tahoma"/>
              </a:rPr>
              <a:t>computer </a:t>
            </a:r>
            <a:r>
              <a:rPr sz="2000" b="1" i="1" dirty="0">
                <a:solidFill>
                  <a:prstClr val="white"/>
                </a:solidFill>
                <a:latin typeface="Tahoma"/>
                <a:cs typeface="Tahoma"/>
              </a:rPr>
              <a:t>e</a:t>
            </a:r>
            <a:r>
              <a:rPr sz="2000" b="1" i="1" spc="-19" dirty="0">
                <a:solidFill>
                  <a:prstClr val="white"/>
                </a:solidFill>
                <a:latin typeface="Tahoma"/>
                <a:cs typeface="Tahoma"/>
              </a:rPr>
              <a:t> </a:t>
            </a:r>
            <a:r>
              <a:rPr sz="2000" b="1" i="1" spc="-8" dirty="0">
                <a:solidFill>
                  <a:prstClr val="white"/>
                </a:solidFill>
                <a:latin typeface="Tahoma"/>
                <a:cs typeface="Tahoma"/>
              </a:rPr>
              <a:t>software</a:t>
            </a:r>
            <a:endParaRPr sz="2000" b="1" i="1" dirty="0">
              <a:solidFill>
                <a:prstClr val="white"/>
              </a:solidFill>
              <a:latin typeface="Tahoma"/>
              <a:cs typeface="Tahoma"/>
            </a:endParaRPr>
          </a:p>
          <a:p>
            <a:pPr marL="280988" indent="-271463">
              <a:spcBef>
                <a:spcPts val="435"/>
              </a:spcBef>
              <a:buClr>
                <a:srgbClr val="0F243E"/>
              </a:buClr>
              <a:buFontTx/>
              <a:buChar char="•"/>
              <a:tabLst>
                <a:tab pos="280511" algn="l"/>
                <a:tab pos="280988" algn="l"/>
              </a:tabLst>
            </a:pPr>
            <a:r>
              <a:rPr sz="2000" b="1" i="1" spc="-4" dirty="0" err="1">
                <a:solidFill>
                  <a:prstClr val="white"/>
                </a:solidFill>
                <a:latin typeface="Tahoma"/>
                <a:cs typeface="Tahoma"/>
              </a:rPr>
              <a:t>Eseguire</a:t>
            </a:r>
            <a:r>
              <a:rPr sz="2000" b="1" i="1" spc="-15" dirty="0">
                <a:solidFill>
                  <a:prstClr val="white"/>
                </a:solidFill>
                <a:latin typeface="Tahoma"/>
                <a:cs typeface="Tahoma"/>
              </a:rPr>
              <a:t> </a:t>
            </a:r>
            <a:r>
              <a:rPr lang="it-IT" sz="2000" b="1" i="1" spc="-15" dirty="0">
                <a:solidFill>
                  <a:prstClr val="white"/>
                </a:solidFill>
                <a:latin typeface="Tahoma"/>
                <a:cs typeface="Tahoma"/>
              </a:rPr>
              <a:t>la calibrazione </a:t>
            </a:r>
            <a:endParaRPr sz="2000" b="1" i="1" dirty="0">
              <a:solidFill>
                <a:prstClr val="white"/>
              </a:solidFill>
              <a:latin typeface="Tahoma"/>
              <a:cs typeface="Tahoma"/>
            </a:endParaRPr>
          </a:p>
          <a:p>
            <a:pPr marL="280988" indent="-271463">
              <a:spcBef>
                <a:spcPts val="428"/>
              </a:spcBef>
              <a:buClr>
                <a:srgbClr val="0F243E"/>
              </a:buClr>
              <a:buFontTx/>
              <a:buChar char="•"/>
              <a:tabLst>
                <a:tab pos="280511" algn="l"/>
                <a:tab pos="280988" algn="l"/>
                <a:tab pos="2456021" algn="l"/>
              </a:tabLst>
            </a:pPr>
            <a:r>
              <a:rPr sz="2000" b="1" i="1" spc="-8" dirty="0">
                <a:solidFill>
                  <a:prstClr val="white"/>
                </a:solidFill>
                <a:latin typeface="Tahoma"/>
                <a:cs typeface="Tahoma"/>
              </a:rPr>
              <a:t>Procurarsi:</a:t>
            </a:r>
            <a:r>
              <a:rPr sz="2000" b="1" i="1" spc="15" dirty="0">
                <a:solidFill>
                  <a:prstClr val="white"/>
                </a:solidFill>
                <a:latin typeface="Tahoma"/>
                <a:cs typeface="Tahoma"/>
              </a:rPr>
              <a:t> </a:t>
            </a:r>
            <a:r>
              <a:rPr sz="2000" b="1" i="1" spc="-4" dirty="0" err="1">
                <a:solidFill>
                  <a:prstClr val="white"/>
                </a:solidFill>
                <a:latin typeface="Tahoma"/>
                <a:cs typeface="Tahoma"/>
              </a:rPr>
              <a:t>boccagli</a:t>
            </a:r>
            <a:r>
              <a:rPr sz="2000" b="1" i="1" spc="-4" dirty="0">
                <a:solidFill>
                  <a:prstClr val="white"/>
                </a:solidFill>
                <a:latin typeface="Tahoma"/>
                <a:cs typeface="Tahoma"/>
              </a:rPr>
              <a:t>,</a:t>
            </a:r>
            <a:r>
              <a:rPr lang="it-IT" sz="2000" b="1" i="1" spc="-4" dirty="0">
                <a:solidFill>
                  <a:prstClr val="white"/>
                </a:solidFill>
                <a:latin typeface="Tahoma"/>
                <a:cs typeface="Tahoma"/>
              </a:rPr>
              <a:t> </a:t>
            </a:r>
            <a:r>
              <a:rPr sz="2000" b="1" i="1" spc="-4" dirty="0" err="1">
                <a:solidFill>
                  <a:prstClr val="white"/>
                </a:solidFill>
                <a:latin typeface="Tahoma"/>
                <a:cs typeface="Tahoma"/>
              </a:rPr>
              <a:t>filtri</a:t>
            </a:r>
            <a:r>
              <a:rPr sz="2000" b="1" i="1" spc="-4" dirty="0">
                <a:solidFill>
                  <a:prstClr val="white"/>
                </a:solidFill>
                <a:latin typeface="Tahoma"/>
                <a:cs typeface="Tahoma"/>
              </a:rPr>
              <a:t>, pinze nasali, </a:t>
            </a:r>
            <a:r>
              <a:rPr sz="2000" b="1" i="1" spc="-8" dirty="0" err="1">
                <a:solidFill>
                  <a:prstClr val="white"/>
                </a:solidFill>
                <a:latin typeface="Tahoma"/>
                <a:cs typeface="Tahoma"/>
              </a:rPr>
              <a:t>fazzolettini</a:t>
            </a:r>
            <a:r>
              <a:rPr lang="it-IT" sz="2000" b="1" i="1" spc="-8" dirty="0">
                <a:solidFill>
                  <a:prstClr val="white"/>
                </a:solidFill>
                <a:latin typeface="Tahoma"/>
                <a:cs typeface="Tahoma"/>
              </a:rPr>
              <a:t>, farmaci per test di broncodilatazione</a:t>
            </a:r>
            <a:endParaRPr sz="2000" b="1" i="1" dirty="0">
              <a:solidFill>
                <a:prstClr val="white"/>
              </a:solidFill>
              <a:latin typeface="Tahoma"/>
              <a:cs typeface="Tahoma"/>
            </a:endParaRPr>
          </a:p>
        </p:txBody>
      </p:sp>
      <p:sp>
        <p:nvSpPr>
          <p:cNvPr id="4" name="CasellaDiTesto 3"/>
          <p:cNvSpPr txBox="1"/>
          <p:nvPr/>
        </p:nvSpPr>
        <p:spPr>
          <a:xfrm>
            <a:off x="3179064" y="557784"/>
            <a:ext cx="5779008" cy="1077218"/>
          </a:xfrm>
          <a:prstGeom prst="rect">
            <a:avLst/>
          </a:prstGeom>
          <a:solidFill>
            <a:schemeClr val="accent5">
              <a:lumMod val="50000"/>
            </a:schemeClr>
          </a:solidFill>
        </p:spPr>
        <p:txBody>
          <a:bodyPr wrap="square" rtlCol="0">
            <a:spAutoFit/>
          </a:bodyPr>
          <a:lstStyle/>
          <a:p>
            <a:pPr algn="ctr"/>
            <a:r>
              <a:rPr lang="it-IT" sz="3200" b="1" dirty="0">
                <a:solidFill>
                  <a:prstClr val="white"/>
                </a:solidFill>
                <a:latin typeface="Calibri" panose="020F0502020204030204"/>
              </a:rPr>
              <a:t>Preparazione dello spirometro</a:t>
            </a:r>
          </a:p>
          <a:p>
            <a:pPr algn="ctr"/>
            <a:endParaRPr lang="it-IT" sz="3200" b="1" dirty="0">
              <a:solidFill>
                <a:prstClr val="white"/>
              </a:solidFill>
              <a:latin typeface="Calibri" panose="020F0502020204030204"/>
            </a:endParaRPr>
          </a:p>
        </p:txBody>
      </p:sp>
      <p:sp>
        <p:nvSpPr>
          <p:cNvPr id="3" name="CasellaDiTesto 2">
            <a:extLst>
              <a:ext uri="{FF2B5EF4-FFF2-40B4-BE49-F238E27FC236}">
                <a16:creationId xmlns:a16="http://schemas.microsoft.com/office/drawing/2014/main" id="{58ACA191-EA8B-B5B0-6FC5-2C4ED91071F5}"/>
              </a:ext>
            </a:extLst>
          </p:cNvPr>
          <p:cNvSpPr txBox="1"/>
          <p:nvPr/>
        </p:nvSpPr>
        <p:spPr>
          <a:xfrm>
            <a:off x="2562676" y="5417817"/>
            <a:ext cx="7492261" cy="1077218"/>
          </a:xfrm>
          <a:prstGeom prst="rect">
            <a:avLst/>
          </a:prstGeom>
          <a:solidFill>
            <a:schemeClr val="accent5">
              <a:lumMod val="50000"/>
            </a:schemeClr>
          </a:solidFill>
        </p:spPr>
        <p:txBody>
          <a:bodyPr wrap="square" rtlCol="0">
            <a:spAutoFit/>
          </a:bodyPr>
          <a:lstStyle/>
          <a:p>
            <a:pPr algn="ctr"/>
            <a:r>
              <a:rPr lang="it-IT" sz="3200" b="1" i="1" dirty="0">
                <a:solidFill>
                  <a:srgbClr val="FFFF00"/>
                </a:solidFill>
                <a:latin typeface="Calibri" panose="020F0502020204030204"/>
              </a:rPr>
              <a:t>N.B. Slide da affiancare alla dimostrazione pratica delle manovre sullo strumento</a:t>
            </a:r>
          </a:p>
        </p:txBody>
      </p:sp>
    </p:spTree>
    <p:extLst>
      <p:ext uri="{BB962C8B-B14F-4D97-AF65-F5344CB8AC3E}">
        <p14:creationId xmlns:p14="http://schemas.microsoft.com/office/powerpoint/2010/main" val="77366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a:extLst>
              <a:ext uri="{FF2B5EF4-FFF2-40B4-BE49-F238E27FC236}">
                <a16:creationId xmlns:a16="http://schemas.microsoft.com/office/drawing/2014/main" id="{F02C99E8-B41A-6F45-956F-8464B1CA675F}"/>
              </a:ext>
            </a:extLst>
          </p:cNvPr>
          <p:cNvSpPr>
            <a:spLocks noGrp="1" noChangeArrowheads="1"/>
          </p:cNvSpPr>
          <p:nvPr>
            <p:ph type="title" idx="4294967295"/>
          </p:nvPr>
        </p:nvSpPr>
        <p:spPr>
          <a:xfrm>
            <a:off x="2502360" y="238186"/>
            <a:ext cx="7543800" cy="581025"/>
          </a:xfrm>
          <a:solidFill>
            <a:schemeClr val="accent5">
              <a:lumMod val="50000"/>
            </a:schemeClr>
          </a:solidFill>
        </p:spPr>
        <p:txBody>
          <a:bodyPr>
            <a:normAutofit/>
          </a:bodyPr>
          <a:lstStyle/>
          <a:p>
            <a:pPr algn="ctr" eaLnBrk="1" hangingPunct="1">
              <a:defRPr/>
            </a:pPr>
            <a:r>
              <a:rPr lang="it-IT" sz="3500" dirty="0">
                <a:solidFill>
                  <a:schemeClr val="bg1"/>
                </a:solidFill>
              </a:rPr>
              <a:t>Calibrazione : DEFINIZIONE</a:t>
            </a:r>
            <a:r>
              <a:rPr lang="it-IT" sz="3500" dirty="0"/>
              <a:t>	</a:t>
            </a:r>
          </a:p>
        </p:txBody>
      </p:sp>
      <p:sp>
        <p:nvSpPr>
          <p:cNvPr id="39939" name="Text Box 5">
            <a:extLst>
              <a:ext uri="{FF2B5EF4-FFF2-40B4-BE49-F238E27FC236}">
                <a16:creationId xmlns:a16="http://schemas.microsoft.com/office/drawing/2014/main" id="{066F6705-FB07-E145-B160-2768E6E4BE2A}"/>
              </a:ext>
            </a:extLst>
          </p:cNvPr>
          <p:cNvSpPr txBox="1">
            <a:spLocks noChangeArrowheads="1"/>
          </p:cNvSpPr>
          <p:nvPr/>
        </p:nvSpPr>
        <p:spPr bwMode="auto">
          <a:xfrm>
            <a:off x="1727355" y="1102983"/>
            <a:ext cx="7943278" cy="1200329"/>
          </a:xfrm>
          <a:prstGeom prst="rect">
            <a:avLst/>
          </a:prstGeom>
          <a:solidFill>
            <a:schemeClr val="accent5">
              <a:lumMod val="50000"/>
            </a:schemeClr>
          </a:solidFill>
          <a:ln w="28575">
            <a:solidFill>
              <a:schemeClr val="tx2"/>
            </a:solidFill>
            <a:miter lim="800000"/>
            <a:headEnd/>
            <a:tailEnd/>
          </a:ln>
        </p:spPr>
        <p:txBody>
          <a:bodyPr wrap="square">
            <a:spAutoFit/>
          </a:bodyPr>
          <a:lstStyle/>
          <a:p>
            <a:pPr algn="ctr" defTabSz="457200" eaLnBrk="0" fontAlgn="base" hangingPunct="0">
              <a:spcBef>
                <a:spcPct val="50000"/>
              </a:spcBef>
              <a:spcAft>
                <a:spcPct val="0"/>
              </a:spcAft>
              <a:defRPr/>
            </a:pPr>
            <a:r>
              <a:rPr lang="it-IT" altLang="it-IT" sz="2400" dirty="0">
                <a:solidFill>
                  <a:prstClr val="white"/>
                </a:solidFill>
                <a:latin typeface="Calibri" panose="020F0502020204030204"/>
              </a:rPr>
              <a:t>La calibrazione è il processo attraverso cui il segnale proveniente da uno strumento è regolato al fine di fornire un risultato (output) noto e standardizzato</a:t>
            </a:r>
            <a:endParaRPr lang="it-IT" altLang="it-IT" dirty="0">
              <a:solidFill>
                <a:prstClr val="white"/>
              </a:solidFill>
              <a:latin typeface="Calibri" panose="020F0502020204030204"/>
            </a:endParaRPr>
          </a:p>
        </p:txBody>
      </p:sp>
      <p:pic>
        <p:nvPicPr>
          <p:cNvPr id="4" name="Immagine 3">
            <a:extLst>
              <a:ext uri="{FF2B5EF4-FFF2-40B4-BE49-F238E27FC236}">
                <a16:creationId xmlns:a16="http://schemas.microsoft.com/office/drawing/2014/main" id="{7BA129F3-E30F-4D4B-9191-DAB16BCA7742}"/>
              </a:ext>
            </a:extLst>
          </p:cNvPr>
          <p:cNvPicPr>
            <a:picLocks noChangeAspect="1"/>
          </p:cNvPicPr>
          <p:nvPr/>
        </p:nvPicPr>
        <p:blipFill rotWithShape="1">
          <a:blip r:embed="rId3"/>
          <a:srcRect l="15625" t="30001" r="48625" b="18666"/>
          <a:stretch/>
        </p:blipFill>
        <p:spPr>
          <a:xfrm>
            <a:off x="1657655" y="2587083"/>
            <a:ext cx="5873941" cy="4406304"/>
          </a:xfrm>
          <a:prstGeom prst="rect">
            <a:avLst/>
          </a:prstGeom>
        </p:spPr>
      </p:pic>
    </p:spTree>
    <p:extLst>
      <p:ext uri="{BB962C8B-B14F-4D97-AF65-F5344CB8AC3E}">
        <p14:creationId xmlns:p14="http://schemas.microsoft.com/office/powerpoint/2010/main" val="33994913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Widescreen</PresentationFormat>
  <Paragraphs>273</Paragraphs>
  <Slides>32</Slides>
  <Notes>15</Notes>
  <HiddenSlides>0</HiddenSlides>
  <MMClips>0</MMClips>
  <ScaleCrop>false</ScaleCrop>
  <HeadingPairs>
    <vt:vector size="8" baseType="variant">
      <vt:variant>
        <vt:lpstr>Caratteri utilizzati</vt:lpstr>
      </vt:variant>
      <vt:variant>
        <vt:i4>8</vt:i4>
      </vt:variant>
      <vt:variant>
        <vt:lpstr>Tema</vt:lpstr>
      </vt:variant>
      <vt:variant>
        <vt:i4>2</vt:i4>
      </vt:variant>
      <vt:variant>
        <vt:lpstr>Server OLE incorporati</vt:lpstr>
      </vt:variant>
      <vt:variant>
        <vt:i4>2</vt:i4>
      </vt:variant>
      <vt:variant>
        <vt:lpstr>Titoli diapositive</vt:lpstr>
      </vt:variant>
      <vt:variant>
        <vt:i4>32</vt:i4>
      </vt:variant>
    </vt:vector>
  </HeadingPairs>
  <TitlesOfParts>
    <vt:vector size="44" baseType="lpstr">
      <vt:lpstr>Arial</vt:lpstr>
      <vt:lpstr>Berlin Sans FB</vt:lpstr>
      <vt:lpstr>Calibri</vt:lpstr>
      <vt:lpstr>Calibri Light</vt:lpstr>
      <vt:lpstr>Georgia</vt:lpstr>
      <vt:lpstr>Tahoma</vt:lpstr>
      <vt:lpstr>Times New Roman</vt:lpstr>
      <vt:lpstr>Wingdings</vt:lpstr>
      <vt:lpstr>Tema di Office</vt:lpstr>
      <vt:lpstr>1_Tema di Office</vt:lpstr>
      <vt:lpstr>Acrobat Document</vt:lpstr>
      <vt:lpstr>ClipArt</vt:lpstr>
      <vt:lpstr>Presentazione standard di PowerPoint</vt:lpstr>
      <vt:lpstr>Presentazione standard di PowerPoint</vt:lpstr>
      <vt:lpstr>Presentazione standard di PowerPoint</vt:lpstr>
      <vt:lpstr>FONTI DI VARIABILITA’</vt:lpstr>
      <vt:lpstr>Presentazione standard di PowerPoint</vt:lpstr>
      <vt:lpstr>Presentazione standard di PowerPoint</vt:lpstr>
      <vt:lpstr>Presentazione standard di PowerPoint</vt:lpstr>
      <vt:lpstr>Presentazione standard di PowerPoint</vt:lpstr>
      <vt:lpstr>Calibrazione : DEFINIZIONE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Prima di iniziare l’esame</vt:lpstr>
      <vt:lpstr>Esecuzione del test (1)</vt:lpstr>
      <vt:lpstr>Presentazione standard di PowerPoint</vt:lpstr>
      <vt:lpstr>Presentazione standard di PowerPoint</vt:lpstr>
      <vt:lpstr>Presentazione standard di PowerPoint</vt:lpstr>
      <vt:lpstr>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Fausto</dc:creator>
  <cp:lastModifiedBy>Fausto</cp:lastModifiedBy>
  <cp:revision>1</cp:revision>
  <dcterms:created xsi:type="dcterms:W3CDTF">2023-11-12T08:07:23Z</dcterms:created>
  <dcterms:modified xsi:type="dcterms:W3CDTF">2023-11-12T08:07:52Z</dcterms:modified>
</cp:coreProperties>
</file>