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7" r:id="rId3"/>
  </p:sldMasterIdLst>
  <p:notesMasterIdLst>
    <p:notesMasterId r:id="rId73"/>
  </p:notesMasterIdLst>
  <p:sldIdLst>
    <p:sldId id="304" r:id="rId4"/>
    <p:sldId id="306" r:id="rId5"/>
    <p:sldId id="307" r:id="rId6"/>
    <p:sldId id="320" r:id="rId7"/>
    <p:sldId id="300" r:id="rId8"/>
    <p:sldId id="303" r:id="rId9"/>
    <p:sldId id="301" r:id="rId10"/>
    <p:sldId id="302" r:id="rId11"/>
    <p:sldId id="310" r:id="rId12"/>
    <p:sldId id="311" r:id="rId13"/>
    <p:sldId id="315" r:id="rId14"/>
    <p:sldId id="314" r:id="rId15"/>
    <p:sldId id="316" r:id="rId16"/>
    <p:sldId id="317" r:id="rId17"/>
    <p:sldId id="318" r:id="rId18"/>
    <p:sldId id="319" r:id="rId19"/>
    <p:sldId id="321" r:id="rId20"/>
    <p:sldId id="324" r:id="rId21"/>
    <p:sldId id="323" r:id="rId22"/>
    <p:sldId id="322" r:id="rId23"/>
    <p:sldId id="423" r:id="rId24"/>
    <p:sldId id="457" r:id="rId25"/>
    <p:sldId id="312" r:id="rId26"/>
    <p:sldId id="336" r:id="rId27"/>
    <p:sldId id="339" r:id="rId28"/>
    <p:sldId id="393" r:id="rId29"/>
    <p:sldId id="394" r:id="rId30"/>
    <p:sldId id="395" r:id="rId31"/>
    <p:sldId id="396" r:id="rId32"/>
    <p:sldId id="398" r:id="rId33"/>
    <p:sldId id="425" r:id="rId34"/>
    <p:sldId id="424" r:id="rId35"/>
    <p:sldId id="426" r:id="rId36"/>
    <p:sldId id="427" r:id="rId37"/>
    <p:sldId id="428" r:id="rId38"/>
    <p:sldId id="430" r:id="rId39"/>
    <p:sldId id="422" r:id="rId40"/>
    <p:sldId id="416" r:id="rId41"/>
    <p:sldId id="435" r:id="rId42"/>
    <p:sldId id="436" r:id="rId43"/>
    <p:sldId id="437" r:id="rId44"/>
    <p:sldId id="438" r:id="rId45"/>
    <p:sldId id="439" r:id="rId46"/>
    <p:sldId id="440" r:id="rId47"/>
    <p:sldId id="441" r:id="rId48"/>
    <p:sldId id="442" r:id="rId49"/>
    <p:sldId id="443" r:id="rId50"/>
    <p:sldId id="444" r:id="rId51"/>
    <p:sldId id="445" r:id="rId52"/>
    <p:sldId id="446" r:id="rId53"/>
    <p:sldId id="447" r:id="rId54"/>
    <p:sldId id="448" r:id="rId55"/>
    <p:sldId id="449" r:id="rId56"/>
    <p:sldId id="450" r:id="rId57"/>
    <p:sldId id="451" r:id="rId58"/>
    <p:sldId id="452" r:id="rId59"/>
    <p:sldId id="453" r:id="rId60"/>
    <p:sldId id="454" r:id="rId61"/>
    <p:sldId id="455" r:id="rId62"/>
    <p:sldId id="456" r:id="rId63"/>
    <p:sldId id="325" r:id="rId64"/>
    <p:sldId id="326" r:id="rId65"/>
    <p:sldId id="327" r:id="rId66"/>
    <p:sldId id="328" r:id="rId67"/>
    <p:sldId id="329" r:id="rId68"/>
    <p:sldId id="330" r:id="rId69"/>
    <p:sldId id="331" r:id="rId70"/>
    <p:sldId id="332" r:id="rId71"/>
    <p:sldId id="335"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426" autoAdjust="0"/>
    <p:restoredTop sz="90821" autoAdjust="0"/>
  </p:normalViewPr>
  <p:slideViewPr>
    <p:cSldViewPr snapToGrid="0" snapToObjects="1">
      <p:cViewPr varScale="1">
        <p:scale>
          <a:sx n="68" d="100"/>
          <a:sy n="68" d="100"/>
        </p:scale>
        <p:origin x="72" y="864"/>
      </p:cViewPr>
      <p:guideLst/>
    </p:cSldViewPr>
  </p:slideViewPr>
  <p:notesTextViewPr>
    <p:cViewPr>
      <p:scale>
        <a:sx n="1" d="1"/>
        <a:sy n="1" d="1"/>
      </p:scale>
      <p:origin x="0" y="0"/>
    </p:cViewPr>
  </p:notesTextViewPr>
  <p:sorterViewPr>
    <p:cViewPr>
      <p:scale>
        <a:sx n="71" d="100"/>
        <a:sy n="7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1B41E-30E4-0545-80A5-8AED2EB5804E}" type="datetimeFigureOut">
              <a:rPr lang="it-IT" smtClean="0"/>
              <a:t>11/11/2023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D3027-0A2A-524A-AEC1-60CE736ADAA3}" type="slidenum">
              <a:rPr lang="it-IT" smtClean="0"/>
              <a:t>‹N›</a:t>
            </a:fld>
            <a:endParaRPr lang="it-IT"/>
          </a:p>
        </p:txBody>
      </p:sp>
    </p:spTree>
    <p:extLst>
      <p:ext uri="{BB962C8B-B14F-4D97-AF65-F5344CB8AC3E}">
        <p14:creationId xmlns:p14="http://schemas.microsoft.com/office/powerpoint/2010/main" val="326762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Questi sono i parametri misurabili con la manovra lenta</a:t>
            </a:r>
          </a:p>
        </p:txBody>
      </p:sp>
      <p:sp>
        <p:nvSpPr>
          <p:cNvPr id="4" name="Segnaposto numero diapositiva 3"/>
          <p:cNvSpPr>
            <a:spLocks noGrp="1"/>
          </p:cNvSpPr>
          <p:nvPr>
            <p:ph type="sldNum" sz="quarter" idx="10"/>
          </p:nvPr>
        </p:nvSpPr>
        <p:spPr/>
        <p:txBody>
          <a:bodyPr/>
          <a:lstStyle/>
          <a:p>
            <a:fld id="{AD6D3027-0A2A-524A-AEC1-60CE736ADAA3}" type="slidenum">
              <a:rPr lang="it-IT" smtClean="0"/>
              <a:t>2</a:t>
            </a:fld>
            <a:endParaRPr lang="it-IT"/>
          </a:p>
        </p:txBody>
      </p:sp>
    </p:spTree>
    <p:extLst>
      <p:ext uri="{BB962C8B-B14F-4D97-AF65-F5344CB8AC3E}">
        <p14:creationId xmlns:p14="http://schemas.microsoft.com/office/powerpoint/2010/main" val="190282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dirty="0"/>
              <a:t>Ostruzione</a:t>
            </a:r>
            <a:r>
              <a:rPr lang="it-IT" altLang="it-IT" b="1" baseline="0" dirty="0"/>
              <a:t> media</a:t>
            </a:r>
            <a:endParaRPr lang="it-IT" altLang="it-IT" b="1" dirty="0"/>
          </a:p>
        </p:txBody>
      </p:sp>
      <p:sp>
        <p:nvSpPr>
          <p:cNvPr id="2150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83C2E1F-04B8-4CE6-AE56-91923AD8D78A}" type="slidenum">
              <a:rPr lang="it-IT" altLang="it-IT">
                <a:solidFill>
                  <a:prstClr val="black"/>
                </a:solidFill>
              </a:rPr>
              <a:pPr/>
              <a:t>28</a:t>
            </a:fld>
            <a:endParaRPr lang="it-IT" altLang="it-IT">
              <a:solidFill>
                <a:prstClr val="black"/>
              </a:solidFill>
            </a:endParaRPr>
          </a:p>
        </p:txBody>
      </p:sp>
    </p:spTree>
    <p:extLst>
      <p:ext uri="{BB962C8B-B14F-4D97-AF65-F5344CB8AC3E}">
        <p14:creationId xmlns:p14="http://schemas.microsoft.com/office/powerpoint/2010/main" val="4201302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Ostruzione moderatamente grave</a:t>
            </a:r>
          </a:p>
        </p:txBody>
      </p:sp>
      <p:sp>
        <p:nvSpPr>
          <p:cNvPr id="23555"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6221B92-E7A6-4B68-931F-741D546B4FD2}" type="slidenum">
              <a:rPr lang="it-IT" altLang="it-IT">
                <a:solidFill>
                  <a:prstClr val="black"/>
                </a:solidFill>
              </a:rPr>
              <a:pPr/>
              <a:t>29</a:t>
            </a:fld>
            <a:endParaRPr lang="it-IT" altLang="it-IT">
              <a:solidFill>
                <a:prstClr val="black"/>
              </a:solidFill>
            </a:endParaRPr>
          </a:p>
        </p:txBody>
      </p:sp>
    </p:spTree>
    <p:extLst>
      <p:ext uri="{BB962C8B-B14F-4D97-AF65-F5344CB8AC3E}">
        <p14:creationId xmlns:p14="http://schemas.microsoft.com/office/powerpoint/2010/main" val="116441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Ostruzione grave e possibile restrizione moderata</a:t>
            </a:r>
          </a:p>
        </p:txBody>
      </p:sp>
      <p:sp>
        <p:nvSpPr>
          <p:cNvPr id="2765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215BABB-C028-4D9F-8867-00159A8F90CD}" type="slidenum">
              <a:rPr lang="it-IT" altLang="it-IT">
                <a:solidFill>
                  <a:prstClr val="black"/>
                </a:solidFill>
              </a:rPr>
              <a:pPr/>
              <a:t>30</a:t>
            </a:fld>
            <a:endParaRPr lang="it-IT" altLang="it-IT">
              <a:solidFill>
                <a:prstClr val="black"/>
              </a:solidFill>
            </a:endParaRPr>
          </a:p>
        </p:txBody>
      </p:sp>
    </p:spTree>
    <p:extLst>
      <p:ext uri="{BB962C8B-B14F-4D97-AF65-F5344CB8AC3E}">
        <p14:creationId xmlns:p14="http://schemas.microsoft.com/office/powerpoint/2010/main" val="3241873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dirty="0"/>
              <a:t>Valutando prima la CV Lenta si esclude restrizione: ostruzione grave</a:t>
            </a:r>
          </a:p>
        </p:txBody>
      </p:sp>
      <p:sp>
        <p:nvSpPr>
          <p:cNvPr id="2969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533E0324-60EE-4694-A031-0B74FE2DEC42}" type="slidenum">
              <a:rPr lang="it-IT" altLang="it-IT">
                <a:solidFill>
                  <a:prstClr val="black"/>
                </a:solidFill>
              </a:rPr>
              <a:pPr/>
              <a:t>32</a:t>
            </a:fld>
            <a:endParaRPr lang="it-IT" altLang="it-IT">
              <a:solidFill>
                <a:prstClr val="black"/>
              </a:solidFill>
            </a:endParaRPr>
          </a:p>
        </p:txBody>
      </p:sp>
    </p:spTree>
    <p:extLst>
      <p:ext uri="{BB962C8B-B14F-4D97-AF65-F5344CB8AC3E}">
        <p14:creationId xmlns:p14="http://schemas.microsoft.com/office/powerpoint/2010/main" val="1401099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Ostruzione grave e possibile restrizione lieve</a:t>
            </a:r>
          </a:p>
        </p:txBody>
      </p:sp>
      <p:sp>
        <p:nvSpPr>
          <p:cNvPr id="3993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52D61A-DB04-4EBC-AB1F-AC48FB32B00E}" type="slidenum">
              <a:rPr lang="it-IT" altLang="it-IT">
                <a:solidFill>
                  <a:prstClr val="black"/>
                </a:solidFill>
              </a:rPr>
              <a:pPr/>
              <a:t>33</a:t>
            </a:fld>
            <a:endParaRPr lang="it-IT" altLang="it-IT">
              <a:solidFill>
                <a:prstClr val="black"/>
              </a:solidFill>
            </a:endParaRPr>
          </a:p>
        </p:txBody>
      </p:sp>
    </p:spTree>
    <p:extLst>
      <p:ext uri="{BB962C8B-B14F-4D97-AF65-F5344CB8AC3E}">
        <p14:creationId xmlns:p14="http://schemas.microsoft.com/office/powerpoint/2010/main" val="2428750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Ostruzione moderata</a:t>
            </a:r>
          </a:p>
        </p:txBody>
      </p:sp>
      <p:sp>
        <p:nvSpPr>
          <p:cNvPr id="4198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A4D25BB-12A4-4286-8904-81E0773A7F2E}" type="slidenum">
              <a:rPr lang="it-IT" altLang="it-IT">
                <a:solidFill>
                  <a:prstClr val="black"/>
                </a:solidFill>
              </a:rPr>
              <a:pPr/>
              <a:t>34</a:t>
            </a:fld>
            <a:endParaRPr lang="it-IT" altLang="it-IT">
              <a:solidFill>
                <a:prstClr val="black"/>
              </a:solidFill>
            </a:endParaRPr>
          </a:p>
        </p:txBody>
      </p:sp>
    </p:spTree>
    <p:extLst>
      <p:ext uri="{BB962C8B-B14F-4D97-AF65-F5344CB8AC3E}">
        <p14:creationId xmlns:p14="http://schemas.microsoft.com/office/powerpoint/2010/main" val="429245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1D621-1BB3-4AE4-AD90-03E9E5E49F1F}" type="slidenum">
              <a:rPr lang="it-IT" altLang="it-IT">
                <a:solidFill>
                  <a:prstClr val="black"/>
                </a:solidFill>
              </a:rPr>
              <a:pPr/>
              <a:t>36</a:t>
            </a:fld>
            <a:endParaRPr lang="it-IT" altLang="it-IT">
              <a:solidFill>
                <a:prstClr val="black"/>
              </a:solidFill>
            </a:endParaRPr>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p:txBody>
          <a:bodyPr/>
          <a:lstStyle/>
          <a:p>
            <a:r>
              <a:rPr lang="it-IT" altLang="it-IT" dirty="0"/>
              <a:t>In questa flow chart il FEV1 ha poca evidenza ma in realtà è sostanziale nel rapporto FEV1/FVC iniziale; una sua riduzione incide pesantemente sul rapporto stesso.</a:t>
            </a:r>
          </a:p>
          <a:p>
            <a:r>
              <a:rPr lang="it-IT" altLang="it-IT" dirty="0"/>
              <a:t>Il FEV1 isolato è invece indispensabile nella </a:t>
            </a:r>
            <a:r>
              <a:rPr lang="it-IT" altLang="it-IT" dirty="0" err="1"/>
              <a:t>stadiazione</a:t>
            </a:r>
            <a:r>
              <a:rPr lang="it-IT" altLang="it-IT" dirty="0"/>
              <a:t>.</a:t>
            </a:r>
          </a:p>
        </p:txBody>
      </p:sp>
    </p:spTree>
    <p:extLst>
      <p:ext uri="{BB962C8B-B14F-4D97-AF65-F5344CB8AC3E}">
        <p14:creationId xmlns:p14="http://schemas.microsoft.com/office/powerpoint/2010/main" val="1457518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RESTRIZIONE GRAVE</a:t>
            </a:r>
          </a:p>
        </p:txBody>
      </p:sp>
      <p:sp>
        <p:nvSpPr>
          <p:cNvPr id="5837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62952AA-F590-4799-95DF-56B426631C85}" type="slidenum">
              <a:rPr lang="it-IT" altLang="it-IT">
                <a:solidFill>
                  <a:prstClr val="black"/>
                </a:solidFill>
              </a:rPr>
              <a:pPr/>
              <a:t>37</a:t>
            </a:fld>
            <a:endParaRPr lang="it-IT" altLang="it-IT">
              <a:solidFill>
                <a:prstClr val="black"/>
              </a:solidFill>
            </a:endParaRPr>
          </a:p>
        </p:txBody>
      </p:sp>
    </p:spTree>
    <p:extLst>
      <p:ext uri="{BB962C8B-B14F-4D97-AF65-F5344CB8AC3E}">
        <p14:creationId xmlns:p14="http://schemas.microsoft.com/office/powerpoint/2010/main" val="847532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a:t>Restrizione moderata</a:t>
            </a:r>
          </a:p>
          <a:p>
            <a:pPr>
              <a:spcBef>
                <a:spcPct val="0"/>
              </a:spcBef>
            </a:pPr>
            <a:r>
              <a:rPr lang="it-IT" altLang="it-IT" b="1"/>
              <a:t>Notare FEV1/FVC &gt; 100%</a:t>
            </a:r>
          </a:p>
        </p:txBody>
      </p:sp>
      <p:sp>
        <p:nvSpPr>
          <p:cNvPr id="35843"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AEE4D5F-1C13-432E-9805-5719B76C4ADF}" type="slidenum">
              <a:rPr lang="it-IT" altLang="it-IT">
                <a:solidFill>
                  <a:prstClr val="black"/>
                </a:solidFill>
              </a:rPr>
              <a:pPr/>
              <a:t>38</a:t>
            </a:fld>
            <a:endParaRPr lang="it-IT" altLang="it-IT">
              <a:solidFill>
                <a:prstClr val="black"/>
              </a:solidFill>
            </a:endParaRPr>
          </a:p>
        </p:txBody>
      </p:sp>
    </p:spTree>
    <p:extLst>
      <p:ext uri="{BB962C8B-B14F-4D97-AF65-F5344CB8AC3E}">
        <p14:creationId xmlns:p14="http://schemas.microsoft.com/office/powerpoint/2010/main" val="2681840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0E3BED-0A0B-4407-8B23-D0B83E02E1F7}" type="slidenum">
              <a:rPr lang="it-IT"/>
              <a:pPr/>
              <a:t>62</a:t>
            </a:fld>
            <a:endParaRPr lang="it-IT"/>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it-IT"/>
              <a:t>Neoplasia, corpo estraneo</a:t>
            </a:r>
          </a:p>
        </p:txBody>
      </p:sp>
    </p:spTree>
    <p:extLst>
      <p:ext uri="{BB962C8B-B14F-4D97-AF65-F5344CB8AC3E}">
        <p14:creationId xmlns:p14="http://schemas.microsoft.com/office/powerpoint/2010/main" val="1138764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Questi sono i parametri misurabili con la manovra forzata</a:t>
            </a:r>
          </a:p>
        </p:txBody>
      </p:sp>
      <p:sp>
        <p:nvSpPr>
          <p:cNvPr id="4" name="Segnaposto numero diapositiva 3"/>
          <p:cNvSpPr>
            <a:spLocks noGrp="1"/>
          </p:cNvSpPr>
          <p:nvPr>
            <p:ph type="sldNum" sz="quarter" idx="10"/>
          </p:nvPr>
        </p:nvSpPr>
        <p:spPr/>
        <p:txBody>
          <a:bodyPr/>
          <a:lstStyle/>
          <a:p>
            <a:fld id="{AD6D3027-0A2A-524A-AEC1-60CE736ADAA3}" type="slidenum">
              <a:rPr lang="it-IT" smtClean="0"/>
              <a:t>3</a:t>
            </a:fld>
            <a:endParaRPr lang="it-IT"/>
          </a:p>
        </p:txBody>
      </p:sp>
    </p:spTree>
    <p:extLst>
      <p:ext uri="{BB962C8B-B14F-4D97-AF65-F5344CB8AC3E}">
        <p14:creationId xmlns:p14="http://schemas.microsoft.com/office/powerpoint/2010/main" val="4097837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0EC19D-AC10-4009-A44D-81C3781C50B0}" type="slidenum">
              <a:rPr lang="it-IT"/>
              <a:pPr/>
              <a:t>64</a:t>
            </a:fld>
            <a:endParaRPr lang="it-IT"/>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p:txBody>
          <a:bodyPr/>
          <a:lstStyle/>
          <a:p>
            <a:r>
              <a:rPr lang="it-IT" dirty="0"/>
              <a:t>Ad es.: paralisi delle corde vocali, debolezza o flaccidità dei mm. Faringei (come avviene nella s. delle apnee ostruttive), ecc.</a:t>
            </a:r>
          </a:p>
        </p:txBody>
      </p:sp>
    </p:spTree>
    <p:extLst>
      <p:ext uri="{BB962C8B-B14F-4D97-AF65-F5344CB8AC3E}">
        <p14:creationId xmlns:p14="http://schemas.microsoft.com/office/powerpoint/2010/main" val="401373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801479-9963-4D2E-BD29-D0F22A1DAEF9}" type="slidenum">
              <a:rPr lang="it-IT"/>
              <a:pPr/>
              <a:t>66</a:t>
            </a:fld>
            <a:endParaRPr lang="it-IT"/>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it-IT" dirty="0" err="1"/>
              <a:t>tracheomalacia</a:t>
            </a:r>
            <a:endParaRPr lang="it-IT" dirty="0"/>
          </a:p>
        </p:txBody>
      </p:sp>
    </p:spTree>
    <p:extLst>
      <p:ext uri="{BB962C8B-B14F-4D97-AF65-F5344CB8AC3E}">
        <p14:creationId xmlns:p14="http://schemas.microsoft.com/office/powerpoint/2010/main" val="241384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Prima</a:t>
            </a:r>
            <a:r>
              <a:rPr lang="it-IT" baseline="0" dirty="0"/>
              <a:t> di effettuare la interpretazione bisogna verificare il rispetto dei criteri di accettabilità e riproducibilità e selezionare la curva migliore</a:t>
            </a:r>
            <a:endParaRPr lang="it-IT" dirty="0"/>
          </a:p>
        </p:txBody>
      </p:sp>
      <p:sp>
        <p:nvSpPr>
          <p:cNvPr id="4" name="Segnaposto numero diapositiva 3"/>
          <p:cNvSpPr>
            <a:spLocks noGrp="1"/>
          </p:cNvSpPr>
          <p:nvPr>
            <p:ph type="sldNum" sz="quarter" idx="10"/>
          </p:nvPr>
        </p:nvSpPr>
        <p:spPr/>
        <p:txBody>
          <a:bodyPr/>
          <a:lstStyle/>
          <a:p>
            <a:fld id="{734E81B4-A64E-4BDB-B811-6B6D4DBD355D}" type="slidenum">
              <a:rPr lang="it-IT" smtClean="0">
                <a:solidFill>
                  <a:prstClr val="black"/>
                </a:solidFill>
              </a:rPr>
              <a:pPr/>
              <a:t>5</a:t>
            </a:fld>
            <a:endParaRPr lang="it-IT">
              <a:solidFill>
                <a:prstClr val="black"/>
              </a:solidFill>
            </a:endParaRPr>
          </a:p>
        </p:txBody>
      </p:sp>
    </p:spTree>
    <p:extLst>
      <p:ext uri="{BB962C8B-B14F-4D97-AF65-F5344CB8AC3E}">
        <p14:creationId xmlns:p14="http://schemas.microsoft.com/office/powerpoint/2010/main" val="279058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51D621-1BB3-4AE4-AD90-03E9E5E49F1F}" type="slidenum">
              <a:rPr lang="it-IT" altLang="it-IT">
                <a:solidFill>
                  <a:prstClr val="black"/>
                </a:solidFill>
              </a:rPr>
              <a:pPr/>
              <a:t>7</a:t>
            </a:fld>
            <a:endParaRPr lang="it-IT" altLang="it-IT">
              <a:solidFill>
                <a:prstClr val="black"/>
              </a:solidFill>
            </a:endParaRPr>
          </a:p>
        </p:txBody>
      </p:sp>
      <p:sp>
        <p:nvSpPr>
          <p:cNvPr id="231426" name="Rectangle 2"/>
          <p:cNvSpPr>
            <a:spLocks noGrp="1" noRot="1" noChangeAspect="1" noChangeArrowheads="1" noTextEdit="1"/>
          </p:cNvSpPr>
          <p:nvPr>
            <p:ph type="sldImg"/>
          </p:nvPr>
        </p:nvSpPr>
        <p:spPr>
          <a:xfrm>
            <a:off x="1143000" y="685800"/>
            <a:ext cx="4572000" cy="3429000"/>
          </a:xfrm>
          <a:ln/>
        </p:spPr>
      </p:sp>
      <p:sp>
        <p:nvSpPr>
          <p:cNvPr id="231427" name="Rectangle 3"/>
          <p:cNvSpPr>
            <a:spLocks noGrp="1" noChangeArrowheads="1"/>
          </p:cNvSpPr>
          <p:nvPr>
            <p:ph type="body" idx="1"/>
          </p:nvPr>
        </p:nvSpPr>
        <p:spPr/>
        <p:txBody>
          <a:bodyPr/>
          <a:lstStyle/>
          <a:p>
            <a:r>
              <a:rPr lang="it-IT" altLang="it-IT" dirty="0"/>
              <a:t>In questa flow chart il FEV1 ha poca evidenza ma in realtà è sostanziale nel rapporto FEV1/FVC iniziale; una sua riduzione incide pesantemente sul rapporto stesso.</a:t>
            </a:r>
          </a:p>
          <a:p>
            <a:r>
              <a:rPr lang="it-IT" altLang="it-IT" dirty="0"/>
              <a:t>Il FEV1 isolato è invece indispensabile nella </a:t>
            </a:r>
            <a:r>
              <a:rPr lang="it-IT" altLang="it-IT" dirty="0" err="1"/>
              <a:t>stadiazione</a:t>
            </a:r>
            <a:r>
              <a:rPr lang="it-IT" altLang="it-IT" dirty="0"/>
              <a:t>.</a:t>
            </a:r>
          </a:p>
        </p:txBody>
      </p:sp>
    </p:spTree>
    <p:extLst>
      <p:ext uri="{BB962C8B-B14F-4D97-AF65-F5344CB8AC3E}">
        <p14:creationId xmlns:p14="http://schemas.microsoft.com/office/powerpoint/2010/main" val="2216969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34E81B4-A64E-4BDB-B811-6B6D4DBD355D}" type="slidenum">
              <a:rPr lang="it-IT" smtClean="0">
                <a:solidFill>
                  <a:prstClr val="black"/>
                </a:solidFill>
              </a:rPr>
              <a:pPr/>
              <a:t>17</a:t>
            </a:fld>
            <a:endParaRPr lang="it-IT">
              <a:solidFill>
                <a:prstClr val="black"/>
              </a:solidFill>
            </a:endParaRPr>
          </a:p>
        </p:txBody>
      </p:sp>
    </p:spTree>
    <p:extLst>
      <p:ext uri="{BB962C8B-B14F-4D97-AF65-F5344CB8AC3E}">
        <p14:creationId xmlns:p14="http://schemas.microsoft.com/office/powerpoint/2010/main" val="349741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Il</a:t>
            </a:r>
            <a:r>
              <a:rPr lang="it-IT" baseline="0" dirty="0"/>
              <a:t> pattern ostruttivo è caratterizzato sullo </a:t>
            </a:r>
            <a:r>
              <a:rPr lang="it-IT" baseline="0" dirty="0" err="1"/>
              <a:t>spirogramma</a:t>
            </a:r>
            <a:r>
              <a:rPr lang="it-IT" baseline="0" dirty="0"/>
              <a:t> (curva volume-tempo) da una lenta crescita del volume nel tempo, un lungo tempo di </a:t>
            </a:r>
            <a:r>
              <a:rPr lang="it-IT" baseline="0" dirty="0" err="1"/>
              <a:t>espirio</a:t>
            </a:r>
            <a:r>
              <a:rPr lang="it-IT" baseline="0" dirty="0"/>
              <a:t> e, nei casi più gravi, dall’impossibilità di individuare un vero e proprio plateau.</a:t>
            </a:r>
          </a:p>
          <a:p>
            <a:endParaRPr lang="it-IT" baseline="0" dirty="0"/>
          </a:p>
          <a:p>
            <a:r>
              <a:rPr lang="it-IT" baseline="0" dirty="0"/>
              <a:t>L’ostruzione, o ridotta capacità di generare flusso alla bocca è legato a due componenti (presenti singolarmente o insieme):</a:t>
            </a:r>
          </a:p>
          <a:p>
            <a:pPr>
              <a:buFontTx/>
              <a:buChar char="-"/>
            </a:pPr>
            <a:r>
              <a:rPr lang="it-IT" baseline="0" dirty="0"/>
              <a:t>Ostruzione bronchiale</a:t>
            </a:r>
          </a:p>
          <a:p>
            <a:pPr>
              <a:buFontTx/>
              <a:buChar char="-"/>
            </a:pPr>
            <a:r>
              <a:rPr lang="it-IT" baseline="0" dirty="0"/>
              <a:t>Ridotto ritorno elastico del polmone (enfisema)</a:t>
            </a:r>
          </a:p>
          <a:p>
            <a:pPr>
              <a:buFontTx/>
              <a:buChar char="-"/>
            </a:pPr>
            <a:endParaRPr lang="it-IT" baseline="0" dirty="0"/>
          </a:p>
          <a:p>
            <a:pPr>
              <a:buFontTx/>
              <a:buNone/>
            </a:pPr>
            <a:r>
              <a:rPr lang="it-IT" baseline="0" dirty="0"/>
              <a:t>Le patologie che più spesso condizionano questo quadro sono l’asma (solo in periodi di scarso controllo o cronicamente nei pazienti che sviluppano ostruzione fissa al flusso), la BPCO e le </a:t>
            </a:r>
            <a:r>
              <a:rPr lang="it-IT" baseline="0" dirty="0" err="1"/>
              <a:t>bronchiectasie</a:t>
            </a:r>
            <a:r>
              <a:rPr lang="it-IT" baseline="0" dirty="0"/>
              <a:t>. </a:t>
            </a:r>
          </a:p>
          <a:p>
            <a:pPr>
              <a:buFontTx/>
              <a:buNone/>
            </a:pPr>
            <a:r>
              <a:rPr lang="it-IT" baseline="0" dirty="0"/>
              <a:t>Mettere test di </a:t>
            </a:r>
            <a:r>
              <a:rPr lang="it-IT" baseline="0" dirty="0" err="1"/>
              <a:t>broncodilatazione</a:t>
            </a:r>
            <a:r>
              <a:rPr lang="it-IT" baseline="0" dirty="0"/>
              <a:t> per distinguere asma da BPCO?</a:t>
            </a:r>
          </a:p>
          <a:p>
            <a:pPr>
              <a:buFontTx/>
              <a:buNone/>
            </a:pPr>
            <a:r>
              <a:rPr lang="it-IT" baseline="0" dirty="0"/>
              <a:t>Nella BPCO fondamentale per la diagnosi, il follow-up e la valutazione prognostica della malattia.</a:t>
            </a:r>
            <a:endParaRPr lang="it-IT" dirty="0"/>
          </a:p>
        </p:txBody>
      </p:sp>
      <p:sp>
        <p:nvSpPr>
          <p:cNvPr id="4" name="Segnaposto numero diapositiva 3"/>
          <p:cNvSpPr>
            <a:spLocks noGrp="1"/>
          </p:cNvSpPr>
          <p:nvPr>
            <p:ph type="sldNum" sz="quarter" idx="10"/>
          </p:nvPr>
        </p:nvSpPr>
        <p:spPr/>
        <p:txBody>
          <a:bodyPr/>
          <a:lstStyle/>
          <a:p>
            <a:pPr>
              <a:defRPr/>
            </a:pPr>
            <a:fld id="{4D2F59F4-FF72-41E0-B522-496836755C8A}" type="slidenum">
              <a:rPr lang="it-IT" smtClean="0">
                <a:solidFill>
                  <a:prstClr val="black"/>
                </a:solidFill>
              </a:rPr>
              <a:pPr>
                <a:defRPr/>
              </a:pPr>
              <a:t>24</a:t>
            </a:fld>
            <a:endParaRPr lang="it-IT">
              <a:solidFill>
                <a:prstClr val="black"/>
              </a:solidFill>
            </a:endParaRPr>
          </a:p>
        </p:txBody>
      </p:sp>
    </p:spTree>
    <p:extLst>
      <p:ext uri="{BB962C8B-B14F-4D97-AF65-F5344CB8AC3E}">
        <p14:creationId xmlns:p14="http://schemas.microsoft.com/office/powerpoint/2010/main" val="2912081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L’aspetto</a:t>
            </a:r>
            <a:r>
              <a:rPr lang="it-IT" baseline="0" dirty="0"/>
              <a:t> tipico dello </a:t>
            </a:r>
            <a:r>
              <a:rPr lang="it-IT" baseline="0" dirty="0" err="1"/>
              <a:t>spirogramma</a:t>
            </a:r>
            <a:r>
              <a:rPr lang="it-IT" baseline="0" dirty="0"/>
              <a:t> nel caso di pattern restrittivo è di una rapida crescita (anche più rapida della curva attesa), plateau facilmente individuabile e precoce, scarsa altezza della curva (bassi volumi).</a:t>
            </a:r>
          </a:p>
          <a:p>
            <a:r>
              <a:rPr lang="it-IT" baseline="0" dirty="0"/>
              <a:t>Va assolutamente ricordato che la certezza della restrizione richiede la misura della capacità polmonare totale (CPT o TLC); quindi la spirometria può porre il sospetto che però va sempre confermato con un successivo esame (diluizione dei gas o pletismografia corporea).</a:t>
            </a:r>
          </a:p>
          <a:p>
            <a:endParaRPr lang="it-IT" baseline="0" dirty="0"/>
          </a:p>
          <a:p>
            <a:r>
              <a:rPr lang="it-IT" baseline="0" dirty="0"/>
              <a:t>Dal punto di vista clinico il quadro restrittivo è riconducibile ad una serie di condizioni facilmente ricordabili con l’</a:t>
            </a:r>
            <a:r>
              <a:rPr lang="it-IT" baseline="0" dirty="0" err="1"/>
              <a:t>acronico</a:t>
            </a:r>
            <a:r>
              <a:rPr lang="it-IT" baseline="0" dirty="0"/>
              <a:t> PAINT:</a:t>
            </a:r>
          </a:p>
          <a:p>
            <a:pPr>
              <a:buFontTx/>
              <a:buChar char="-"/>
            </a:pPr>
            <a:r>
              <a:rPr lang="it-IT" baseline="0" dirty="0"/>
              <a:t>P: patologie Pleuriche (es. versamento pleurico)</a:t>
            </a:r>
          </a:p>
          <a:p>
            <a:pPr>
              <a:buFontTx/>
              <a:buChar char="-"/>
            </a:pPr>
            <a:r>
              <a:rPr lang="it-IT" baseline="0" dirty="0"/>
              <a:t>A: patologie Alveolari (es. polmonite, neoplasia)</a:t>
            </a:r>
          </a:p>
          <a:p>
            <a:pPr>
              <a:buFontTx/>
              <a:buChar char="-"/>
            </a:pPr>
            <a:r>
              <a:rPr lang="it-IT" baseline="0" dirty="0"/>
              <a:t>I: patologie Interstiziali (es. fibrosi polmonare)</a:t>
            </a:r>
          </a:p>
          <a:p>
            <a:pPr>
              <a:buFontTx/>
              <a:buChar char="-"/>
            </a:pPr>
            <a:r>
              <a:rPr lang="it-IT" baseline="0" dirty="0"/>
              <a:t>N: patologie Neuromuscolari (</a:t>
            </a:r>
            <a:r>
              <a:rPr lang="it-IT" baseline="0" dirty="0" err="1"/>
              <a:t>es</a:t>
            </a:r>
            <a:r>
              <a:rPr lang="it-IT" baseline="0" dirty="0"/>
              <a:t> SLA)</a:t>
            </a:r>
          </a:p>
          <a:p>
            <a:pPr>
              <a:buFontTx/>
              <a:buChar char="-"/>
            </a:pPr>
            <a:r>
              <a:rPr lang="it-IT" baseline="0" dirty="0"/>
              <a:t>T: patologie della gabbia Toracica (es. cifoscoliosi)</a:t>
            </a:r>
          </a:p>
        </p:txBody>
      </p:sp>
      <p:sp>
        <p:nvSpPr>
          <p:cNvPr id="4" name="Segnaposto numero diapositiva 3"/>
          <p:cNvSpPr>
            <a:spLocks noGrp="1"/>
          </p:cNvSpPr>
          <p:nvPr>
            <p:ph type="sldNum" sz="quarter" idx="10"/>
          </p:nvPr>
        </p:nvSpPr>
        <p:spPr/>
        <p:txBody>
          <a:bodyPr/>
          <a:lstStyle/>
          <a:p>
            <a:pPr>
              <a:defRPr/>
            </a:pPr>
            <a:fld id="{4D2F59F4-FF72-41E0-B522-496836755C8A}" type="slidenum">
              <a:rPr lang="it-IT" smtClean="0">
                <a:solidFill>
                  <a:prstClr val="black"/>
                </a:solidFill>
              </a:rPr>
              <a:pPr>
                <a:defRPr/>
              </a:pPr>
              <a:t>25</a:t>
            </a:fld>
            <a:endParaRPr lang="it-IT">
              <a:solidFill>
                <a:prstClr val="black"/>
              </a:solidFill>
            </a:endParaRPr>
          </a:p>
        </p:txBody>
      </p:sp>
    </p:spTree>
    <p:extLst>
      <p:ext uri="{BB962C8B-B14F-4D97-AF65-F5344CB8AC3E}">
        <p14:creationId xmlns:p14="http://schemas.microsoft.com/office/powerpoint/2010/main" val="1579073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dirty="0"/>
              <a:t>Buona la cooperazione del paziente nella esecuzione del test</a:t>
            </a:r>
          </a:p>
          <a:p>
            <a:pPr>
              <a:spcBef>
                <a:spcPct val="0"/>
              </a:spcBef>
            </a:pPr>
            <a:r>
              <a:rPr lang="it-IT" altLang="it-IT" b="1" dirty="0"/>
              <a:t>Deficit </a:t>
            </a:r>
            <a:r>
              <a:rPr lang="it-IT" altLang="it-IT" b="1" dirty="0" err="1"/>
              <a:t>ventilatorio</a:t>
            </a:r>
            <a:r>
              <a:rPr lang="it-IT" altLang="it-IT" b="1" dirty="0"/>
              <a:t> ostruttivo di grado lieve</a:t>
            </a:r>
          </a:p>
        </p:txBody>
      </p:sp>
      <p:sp>
        <p:nvSpPr>
          <p:cNvPr id="1741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0FE2EB8-C908-4705-A7E3-6F1A51C4090D}" type="slidenum">
              <a:rPr lang="it-IT" altLang="it-IT">
                <a:solidFill>
                  <a:prstClr val="black"/>
                </a:solidFill>
              </a:rPr>
              <a:pPr/>
              <a:t>26</a:t>
            </a:fld>
            <a:endParaRPr lang="it-IT" altLang="it-IT">
              <a:solidFill>
                <a:prstClr val="black"/>
              </a:solidFill>
            </a:endParaRPr>
          </a:p>
        </p:txBody>
      </p:sp>
    </p:spTree>
    <p:extLst>
      <p:ext uri="{BB962C8B-B14F-4D97-AF65-F5344CB8AC3E}">
        <p14:creationId xmlns:p14="http://schemas.microsoft.com/office/powerpoint/2010/main" val="965789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egnaposto immagin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it-IT" altLang="it-IT" b="1" dirty="0"/>
              <a:t>Ostruzione media</a:t>
            </a:r>
          </a:p>
        </p:txBody>
      </p:sp>
      <p:sp>
        <p:nvSpPr>
          <p:cNvPr id="19459"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0E1ED96-F230-457D-B4F2-DBDDC2E303B1}" type="slidenum">
              <a:rPr lang="it-IT" altLang="it-IT">
                <a:solidFill>
                  <a:prstClr val="black"/>
                </a:solidFill>
              </a:rPr>
              <a:pPr/>
              <a:t>27</a:t>
            </a:fld>
            <a:endParaRPr lang="it-IT" altLang="it-IT">
              <a:solidFill>
                <a:prstClr val="black"/>
              </a:solidFill>
            </a:endParaRPr>
          </a:p>
        </p:txBody>
      </p:sp>
    </p:spTree>
    <p:extLst>
      <p:ext uri="{BB962C8B-B14F-4D97-AF65-F5344CB8AC3E}">
        <p14:creationId xmlns:p14="http://schemas.microsoft.com/office/powerpoint/2010/main" val="419663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D309361-7377-5342-9024-096F7ECB254C}" type="datetimeFigureOut">
              <a:rPr lang="it-IT" smtClean="0"/>
              <a:t>11/11/2023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122903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309361-7377-5342-9024-096F7ECB254C}" type="datetimeFigureOut">
              <a:rPr lang="it-IT" smtClean="0"/>
              <a:t>11/11/2023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336318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309361-7377-5342-9024-096F7ECB254C}" type="datetimeFigureOut">
              <a:rPr lang="it-IT" smtClean="0"/>
              <a:t>11/11/2023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3820553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45DC4C57-A4AE-41BC-8400-FF271A9867D3}"/>
              </a:ext>
            </a:extLst>
          </p:cNvPr>
          <p:cNvSpPr>
            <a:spLocks noGrp="1" noChangeArrowheads="1"/>
          </p:cNvSpPr>
          <p:nvPr>
            <p:ph type="dt" sz="half" idx="10"/>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4" name="Rectangle 5">
            <a:extLst>
              <a:ext uri="{FF2B5EF4-FFF2-40B4-BE49-F238E27FC236}">
                <a16:creationId xmlns:a16="http://schemas.microsoft.com/office/drawing/2014/main" id="{1E711E8F-DB35-4C18-AAE8-7C4234612D9B}"/>
              </a:ext>
            </a:extLst>
          </p:cNvPr>
          <p:cNvSpPr>
            <a:spLocks noGrp="1" noChangeArrowheads="1"/>
          </p:cNvSpPr>
          <p:nvPr>
            <p:ph type="ftr" sz="quarter" idx="11"/>
          </p:nvPr>
        </p:nvSpPr>
        <p:spPr/>
        <p:txBody>
          <a:bodyPr/>
          <a:lstStyle>
            <a:lvl1pPr>
              <a:defRPr>
                <a:effectLst>
                  <a:outerShdw blurRad="38100" dist="38100" dir="2700000" algn="tl">
                    <a:srgbClr val="000000">
                      <a:alpha val="43137"/>
                    </a:srgbClr>
                  </a:outerShdw>
                </a:effectLst>
              </a:defRPr>
            </a:lvl1pPr>
          </a:lstStyle>
          <a:p>
            <a:pPr>
              <a:defRPr/>
            </a:pPr>
            <a:endParaRPr lang="it-IT"/>
          </a:p>
        </p:txBody>
      </p:sp>
      <p:sp>
        <p:nvSpPr>
          <p:cNvPr id="5" name="Rectangle 6">
            <a:extLst>
              <a:ext uri="{FF2B5EF4-FFF2-40B4-BE49-F238E27FC236}">
                <a16:creationId xmlns:a16="http://schemas.microsoft.com/office/drawing/2014/main" id="{52A548EC-FFD7-4CEB-A3E6-4E05A56CB4B5}"/>
              </a:ext>
            </a:extLst>
          </p:cNvPr>
          <p:cNvSpPr>
            <a:spLocks noGrp="1" noChangeArrowheads="1"/>
          </p:cNvSpPr>
          <p:nvPr>
            <p:ph type="sldNum" sz="quarter" idx="12"/>
          </p:nvPr>
        </p:nvSpPr>
        <p:spPr/>
        <p:txBody>
          <a:bodyPr/>
          <a:lstStyle>
            <a:lvl1pPr>
              <a:defRPr>
                <a:effectLst>
                  <a:outerShdw blurRad="38100" dist="38100" dir="2700000" algn="tl">
                    <a:srgbClr val="FFFFFF"/>
                  </a:outerShdw>
                </a:effectLst>
              </a:defRPr>
            </a:lvl1pPr>
          </a:lstStyle>
          <a:p>
            <a:fld id="{5E5C9F38-5466-4023-99D1-508D8748F665}" type="slidenum">
              <a:rPr lang="it-IT" altLang="it-IT"/>
              <a:pPr/>
              <a:t>‹N›</a:t>
            </a:fld>
            <a:endParaRPr lang="it-IT" altLang="it-IT"/>
          </a:p>
        </p:txBody>
      </p:sp>
    </p:spTree>
    <p:extLst>
      <p:ext uri="{BB962C8B-B14F-4D97-AF65-F5344CB8AC3E}">
        <p14:creationId xmlns:p14="http://schemas.microsoft.com/office/powerpoint/2010/main" val="3914916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16190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39818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690221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290050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8" name="Footer Placeholder 7"/>
          <p:cNvSpPr>
            <a:spLocks noGrp="1"/>
          </p:cNvSpPr>
          <p:nvPr>
            <p:ph type="ftr" sz="quarter" idx="11"/>
          </p:nvPr>
        </p:nvSpPr>
        <p:spPr/>
        <p:txBody>
          <a:bodyPr/>
          <a:lstStyle/>
          <a:p>
            <a:endParaRPr lang="it-IT">
              <a:solidFill>
                <a:prstClr val="black">
                  <a:tint val="75000"/>
                </a:prstClr>
              </a:solidFill>
            </a:endParaRPr>
          </a:p>
        </p:txBody>
      </p:sp>
      <p:sp>
        <p:nvSpPr>
          <p:cNvPr id="9" name="Slide Number Placeholder 8"/>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544591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4" name="Footer Placeholder 3"/>
          <p:cNvSpPr>
            <a:spLocks noGrp="1"/>
          </p:cNvSpPr>
          <p:nvPr>
            <p:ph type="ftr" sz="quarter" idx="11"/>
          </p:nvPr>
        </p:nvSpPr>
        <p:spPr/>
        <p:txBody>
          <a:bodyPr/>
          <a:lstStyle/>
          <a:p>
            <a:endParaRPr lang="it-IT">
              <a:solidFill>
                <a:prstClr val="black">
                  <a:tint val="75000"/>
                </a:prstClr>
              </a:solidFill>
            </a:endParaRPr>
          </a:p>
        </p:txBody>
      </p:sp>
      <p:sp>
        <p:nvSpPr>
          <p:cNvPr id="5" name="Slide Number Placeholder 4"/>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58969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3" name="Footer Placeholder 2"/>
          <p:cNvSpPr>
            <a:spLocks noGrp="1"/>
          </p:cNvSpPr>
          <p:nvPr>
            <p:ph type="ftr" sz="quarter" idx="11"/>
          </p:nvPr>
        </p:nvSpPr>
        <p:spPr/>
        <p:txBody>
          <a:bodyPr/>
          <a:lstStyle/>
          <a:p>
            <a:endParaRPr lang="it-IT">
              <a:solidFill>
                <a:prstClr val="black">
                  <a:tint val="75000"/>
                </a:prstClr>
              </a:solidFill>
            </a:endParaRPr>
          </a:p>
        </p:txBody>
      </p:sp>
      <p:sp>
        <p:nvSpPr>
          <p:cNvPr id="4" name="Slide Number Placeholder 3"/>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59960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D309361-7377-5342-9024-096F7ECB254C}" type="datetimeFigureOut">
              <a:rPr lang="it-IT" smtClean="0"/>
              <a:t>11/11/2023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2596808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9711584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6" name="Footer Placeholder 5"/>
          <p:cNvSpPr>
            <a:spLocks noGrp="1"/>
          </p:cNvSpPr>
          <p:nvPr>
            <p:ph type="ftr" sz="quarter" idx="11"/>
          </p:nvPr>
        </p:nvSpPr>
        <p:spPr/>
        <p:txBody>
          <a:bodyPr/>
          <a:lstStyle/>
          <a:p>
            <a:endParaRPr lang="it-IT">
              <a:solidFill>
                <a:prstClr val="black">
                  <a:tint val="75000"/>
                </a:prstClr>
              </a:solidFill>
            </a:endParaRPr>
          </a:p>
        </p:txBody>
      </p:sp>
      <p:sp>
        <p:nvSpPr>
          <p:cNvPr id="7" name="Slide Number Placeholder 6"/>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88000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056356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984D4003-F03B-4A18-9CE8-A4A0BAD2C7E6}" type="datetimeFigureOut">
              <a:rPr lang="it-IT" smtClean="0">
                <a:solidFill>
                  <a:prstClr val="black">
                    <a:tint val="75000"/>
                  </a:prstClr>
                </a:solidFill>
              </a:rPr>
              <a:pPr/>
              <a:t>11/11/2023</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endParaRPr lang="it-IT">
              <a:solidFill>
                <a:prstClr val="black">
                  <a:tint val="75000"/>
                </a:prstClr>
              </a:solidFill>
            </a:endParaRPr>
          </a:p>
        </p:txBody>
      </p:sp>
      <p:sp>
        <p:nvSpPr>
          <p:cNvPr id="6" name="Slide Number Placeholder 5"/>
          <p:cNvSpPr>
            <a:spLocks noGrp="1"/>
          </p:cNvSpPr>
          <p:nvPr>
            <p:ph type="sldNum" sz="quarter" idx="12"/>
          </p:nvPr>
        </p:nvSpPr>
        <p:spPr/>
        <p:txBody>
          <a:bodyPr/>
          <a:lstStyle/>
          <a:p>
            <a:fld id="{A5900C35-E182-4FAB-AD9C-A3FDCA087E13}"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807216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2488452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FF000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11/11/2023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62850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457200" y="1600202"/>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2"/>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a:xfrm>
            <a:off x="457200" y="6251575"/>
            <a:ext cx="2133600" cy="476250"/>
          </a:xfrm>
        </p:spPr>
        <p:txBody>
          <a:bodyPr/>
          <a:lstStyle>
            <a:lvl1pPr>
              <a:defRPr/>
            </a:lvl1pPr>
          </a:lstStyle>
          <a:p>
            <a:endParaRPr lang="it-IT" altLang="it-IT">
              <a:solidFill>
                <a:srgbClr val="FFFFFF"/>
              </a:solidFill>
            </a:endParaRPr>
          </a:p>
        </p:txBody>
      </p:sp>
      <p:sp>
        <p:nvSpPr>
          <p:cNvPr id="6" name="Segnaposto numero diapositiva 5"/>
          <p:cNvSpPr>
            <a:spLocks noGrp="1"/>
          </p:cNvSpPr>
          <p:nvPr>
            <p:ph type="sldNum" sz="quarter" idx="11"/>
          </p:nvPr>
        </p:nvSpPr>
        <p:spPr>
          <a:xfrm>
            <a:off x="6553200" y="6248400"/>
            <a:ext cx="2133600" cy="476250"/>
          </a:xfrm>
        </p:spPr>
        <p:txBody>
          <a:bodyPr/>
          <a:lstStyle>
            <a:lvl1pPr>
              <a:defRPr/>
            </a:lvl1pPr>
          </a:lstStyle>
          <a:p>
            <a:fld id="{B94EB126-11CC-4774-826E-EDF8F9CB939D}" type="slidenum">
              <a:rPr lang="it-IT" altLang="it-IT">
                <a:solidFill>
                  <a:srgbClr val="FFFFFF"/>
                </a:solidFill>
              </a:rPr>
              <a:pPr/>
              <a:t>‹N›</a:t>
            </a:fld>
            <a:endParaRPr lang="it-IT" altLang="it-IT">
              <a:solidFill>
                <a:srgbClr val="FFFFFF"/>
              </a:solidFill>
            </a:endParaRPr>
          </a:p>
        </p:txBody>
      </p:sp>
      <p:sp>
        <p:nvSpPr>
          <p:cNvPr id="7" name="Segnaposto piè di pagina 6"/>
          <p:cNvSpPr>
            <a:spLocks noGrp="1"/>
          </p:cNvSpPr>
          <p:nvPr>
            <p:ph type="ftr" sz="quarter" idx="12"/>
          </p:nvPr>
        </p:nvSpPr>
        <p:spPr>
          <a:xfrm>
            <a:off x="3124200" y="6248400"/>
            <a:ext cx="2895600" cy="476250"/>
          </a:xfrm>
        </p:spPr>
        <p:txBody>
          <a:bodyPr/>
          <a:lstStyle>
            <a:lvl1pPr>
              <a:defRPr/>
            </a:lvl1pPr>
          </a:lstStyle>
          <a:p>
            <a:endParaRPr lang="it-IT" altLang="it-IT">
              <a:solidFill>
                <a:srgbClr val="FFFFFF"/>
              </a:solidFill>
            </a:endParaRPr>
          </a:p>
        </p:txBody>
      </p:sp>
    </p:spTree>
    <p:extLst>
      <p:ext uri="{BB962C8B-B14F-4D97-AF65-F5344CB8AC3E}">
        <p14:creationId xmlns:p14="http://schemas.microsoft.com/office/powerpoint/2010/main" val="407456030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192207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77987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a:t>
            </a: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494720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9D309361-7377-5342-9024-096F7ECB254C}" type="datetimeFigureOut">
              <a:rPr lang="it-IT" smtClean="0"/>
              <a:t>11/11/2023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8270058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09912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56840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1207746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389018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29552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a:t>
            </a:r>
          </a:p>
        </p:txBody>
      </p:sp>
      <p:sp>
        <p:nvSpPr>
          <p:cNvPr id="3" name="Segnaposto immagin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3710140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980910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DBC7700-D8AE-46B1-B32B-E28FF024F622}" type="datetimeFigureOut">
              <a:rPr lang="it-IT" smtClean="0">
                <a:solidFill>
                  <a:prstClr val="black">
                    <a:tint val="75000"/>
                  </a:prstClr>
                </a:solidFill>
              </a:rPr>
              <a:pPr/>
              <a:t>11/11/2023</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90193911-B907-4B72-8F7C-3EDEE1CB17C9}"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val="2133570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9D309361-7377-5342-9024-096F7ECB254C}" type="datetimeFigureOut">
              <a:rPr lang="it-IT" smtClean="0"/>
              <a:t>11/11/2023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268391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D309361-7377-5342-9024-096F7ECB254C}" type="datetimeFigureOut">
              <a:rPr lang="it-IT" smtClean="0"/>
              <a:t>11/11/2023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264581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9D309361-7377-5342-9024-096F7ECB254C}" type="datetimeFigureOut">
              <a:rPr lang="it-IT" smtClean="0"/>
              <a:t>11/11/2023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88363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309361-7377-5342-9024-096F7ECB254C}" type="datetimeFigureOut">
              <a:rPr lang="it-IT" smtClean="0"/>
              <a:t>11/11/2023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2563023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D309361-7377-5342-9024-096F7ECB254C}" type="datetimeFigureOut">
              <a:rPr lang="it-IT" smtClean="0"/>
              <a:t>11/11/2023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381856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9D309361-7377-5342-9024-096F7ECB254C}" type="datetimeFigureOut">
              <a:rPr lang="it-IT" smtClean="0"/>
              <a:t>11/11/2023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E5A9EC4-43A2-8A4B-BF2D-B645116C5DFE}" type="slidenum">
              <a:rPr lang="it-IT" smtClean="0"/>
              <a:t>‹N›</a:t>
            </a:fld>
            <a:endParaRPr lang="it-IT"/>
          </a:p>
        </p:txBody>
      </p:sp>
    </p:spTree>
    <p:extLst>
      <p:ext uri="{BB962C8B-B14F-4D97-AF65-F5344CB8AC3E}">
        <p14:creationId xmlns:p14="http://schemas.microsoft.com/office/powerpoint/2010/main" val="117583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309361-7377-5342-9024-096F7ECB254C}" type="datetimeFigureOut">
              <a:rPr lang="it-IT" smtClean="0"/>
              <a:t>11/11/2023</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5A9EC4-43A2-8A4B-BF2D-B645116C5DFE}" type="slidenum">
              <a:rPr lang="it-IT" smtClean="0"/>
              <a:t>‹N›</a:t>
            </a:fld>
            <a:endParaRPr lang="it-IT"/>
          </a:p>
        </p:txBody>
      </p:sp>
    </p:spTree>
    <p:extLst>
      <p:ext uri="{BB962C8B-B14F-4D97-AF65-F5344CB8AC3E}">
        <p14:creationId xmlns:p14="http://schemas.microsoft.com/office/powerpoint/2010/main" val="2995319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84D4003-F03B-4A18-9CE8-A4A0BAD2C7E6}" type="datetimeFigureOut">
              <a:rPr lang="it-IT" smtClean="0">
                <a:solidFill>
                  <a:prstClr val="black">
                    <a:tint val="75000"/>
                  </a:prstClr>
                </a:solidFill>
              </a:rPr>
              <a:pPr defTabSz="914400"/>
              <a:t>11/11/2023</a:t>
            </a:fld>
            <a:endParaRPr lang="it-IT">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it-IT">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5900C35-E182-4FAB-AD9C-A3FDCA087E13}" type="slidenum">
              <a:rPr lang="it-IT" smtClean="0">
                <a:solidFill>
                  <a:prstClr val="black">
                    <a:tint val="75000"/>
                  </a:prstClr>
                </a:solidFill>
              </a:rPr>
              <a:pPr defTabSz="914400"/>
              <a:t>‹N›</a:t>
            </a:fld>
            <a:endParaRPr lang="it-IT">
              <a:solidFill>
                <a:prstClr val="black">
                  <a:tint val="75000"/>
                </a:prstClr>
              </a:solidFill>
            </a:endParaRPr>
          </a:p>
        </p:txBody>
      </p:sp>
    </p:spTree>
    <p:extLst>
      <p:ext uri="{BB962C8B-B14F-4D97-AF65-F5344CB8AC3E}">
        <p14:creationId xmlns:p14="http://schemas.microsoft.com/office/powerpoint/2010/main" val="19530620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5DBC7700-D8AE-46B1-B32B-E28FF024F622}" type="datetimeFigureOut">
              <a:rPr lang="it-IT" smtClean="0">
                <a:solidFill>
                  <a:prstClr val="black">
                    <a:tint val="75000"/>
                  </a:prstClr>
                </a:solidFill>
              </a:rPr>
              <a:pPr defTabSz="685800"/>
              <a:t>11/11/2023</a:t>
            </a:fld>
            <a:endParaRPr lang="it-IT">
              <a:solidFill>
                <a:prstClr val="black">
                  <a:tint val="75000"/>
                </a:prstClr>
              </a:solidFill>
            </a:endParaRPr>
          </a:p>
        </p:txBody>
      </p:sp>
      <p:sp>
        <p:nvSpPr>
          <p:cNvPr id="5" name="Segnaposto piè di pagina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it-IT">
              <a:solidFill>
                <a:prstClr val="black">
                  <a:tint val="75000"/>
                </a:prstClr>
              </a:solidFill>
            </a:endParaRPr>
          </a:p>
        </p:txBody>
      </p:sp>
      <p:sp>
        <p:nvSpPr>
          <p:cNvPr id="6" name="Segnaposto numero diapositiva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90193911-B907-4B72-8F7C-3EDEE1CB17C9}" type="slidenum">
              <a:rPr lang="it-IT" smtClean="0">
                <a:solidFill>
                  <a:prstClr val="black">
                    <a:tint val="75000"/>
                  </a:prstClr>
                </a:solidFill>
              </a:rPr>
              <a:pPr defTabSz="685800"/>
              <a:t>‹N›</a:t>
            </a:fld>
            <a:endParaRPr lang="it-IT">
              <a:solidFill>
                <a:prstClr val="black">
                  <a:tint val="75000"/>
                </a:prstClr>
              </a:solidFill>
            </a:endParaRPr>
          </a:p>
        </p:txBody>
      </p:sp>
    </p:spTree>
    <p:extLst>
      <p:ext uri="{BB962C8B-B14F-4D97-AF65-F5344CB8AC3E}">
        <p14:creationId xmlns:p14="http://schemas.microsoft.com/office/powerpoint/2010/main" val="34434216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emf"/><Relationship Id="rId4" Type="http://schemas.openxmlformats.org/officeDocument/2006/relationships/image" Target="../media/image21.emf"/></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image" Target="../media/image22.emf"/><Relationship Id="rId4" Type="http://schemas.openxmlformats.org/officeDocument/2006/relationships/image" Target="../media/image24.emf"/></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emf"/><Relationship Id="rId4"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emf"/><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emf"/><Relationship Id="rId4" Type="http://schemas.openxmlformats.org/officeDocument/2006/relationships/image" Target="../media/image34.emf"/></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9.emf"/><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9.emf"/><Relationship Id="rId4" Type="http://schemas.openxmlformats.org/officeDocument/2006/relationships/image" Target="../media/image38.emf"/></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2.emf"/><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44.emf"/><Relationship Id="rId4" Type="http://schemas.openxmlformats.org/officeDocument/2006/relationships/image" Target="../media/image43.emf"/></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9.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6.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solidFill>
            <a:schemeClr val="accent1">
              <a:lumMod val="75000"/>
            </a:schemeClr>
          </a:solidFill>
        </p:spPr>
        <p:txBody>
          <a:bodyPr/>
          <a:lstStyle/>
          <a:p>
            <a:r>
              <a:rPr lang="it-IT" dirty="0">
                <a:solidFill>
                  <a:schemeClr val="bg1"/>
                </a:solidFill>
              </a:rPr>
              <a:t>Interpretazione della spirometria</a:t>
            </a:r>
          </a:p>
        </p:txBody>
      </p:sp>
      <p:pic>
        <p:nvPicPr>
          <p:cNvPr id="4" name="Immagine 3">
            <a:extLst>
              <a:ext uri="{FF2B5EF4-FFF2-40B4-BE49-F238E27FC236}">
                <a16:creationId xmlns:a16="http://schemas.microsoft.com/office/drawing/2014/main" id="{CCE2D0DB-323A-421B-9B3E-9ECE6492E7C9}"/>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864500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AF2E82F0-C79C-3F44-A796-B216CF0849A2}"/>
              </a:ext>
            </a:extLst>
          </p:cNvPr>
          <p:cNvPicPr>
            <a:picLocks noChangeAspect="1"/>
          </p:cNvPicPr>
          <p:nvPr/>
        </p:nvPicPr>
        <p:blipFill rotWithShape="1">
          <a:blip r:embed="rId2"/>
          <a:srcRect l="13065" t="5207" r="13368" b="12500"/>
          <a:stretch/>
        </p:blipFill>
        <p:spPr>
          <a:xfrm>
            <a:off x="546497" y="1060847"/>
            <a:ext cx="6986588" cy="4884429"/>
          </a:xfrm>
          <a:prstGeom prst="rect">
            <a:avLst/>
          </a:prstGeom>
        </p:spPr>
      </p:pic>
      <p:sp>
        <p:nvSpPr>
          <p:cNvPr id="4" name="Rettangolo 3"/>
          <p:cNvSpPr/>
          <p:nvPr/>
        </p:nvSpPr>
        <p:spPr>
          <a:xfrm rot="16200000">
            <a:off x="384048" y="4190238"/>
            <a:ext cx="610362"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0070C0"/>
                </a:solidFill>
              </a:rPr>
              <a:t>flusso</a:t>
            </a:r>
          </a:p>
        </p:txBody>
      </p:sp>
      <p:sp>
        <p:nvSpPr>
          <p:cNvPr id="2" name="Rettangolo 1"/>
          <p:cNvSpPr/>
          <p:nvPr/>
        </p:nvSpPr>
        <p:spPr>
          <a:xfrm>
            <a:off x="4769964" y="2318994"/>
            <a:ext cx="1357460" cy="34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1C3984A9-CB82-434F-9AEF-D9C6BEE863DF}"/>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4283277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 screenshot&#10;&#10;Descrizione generata automaticamente">
            <a:extLst>
              <a:ext uri="{FF2B5EF4-FFF2-40B4-BE49-F238E27FC236}">
                <a16:creationId xmlns:a16="http://schemas.microsoft.com/office/drawing/2014/main" id="{0890AEF2-C3BE-714F-8C15-A05165378CDA}"/>
              </a:ext>
            </a:extLst>
          </p:cNvPr>
          <p:cNvPicPr>
            <a:picLocks noChangeAspect="1"/>
          </p:cNvPicPr>
          <p:nvPr/>
        </p:nvPicPr>
        <p:blipFill rotWithShape="1">
          <a:blip r:embed="rId2"/>
          <a:srcRect l="13528" t="4533" r="13055" b="12133"/>
          <a:stretch/>
        </p:blipFill>
        <p:spPr>
          <a:xfrm>
            <a:off x="1570482" y="1090422"/>
            <a:ext cx="6041898" cy="4286250"/>
          </a:xfrm>
          <a:prstGeom prst="rect">
            <a:avLst/>
          </a:prstGeom>
        </p:spPr>
      </p:pic>
      <p:sp>
        <p:nvSpPr>
          <p:cNvPr id="4" name="Rettangolo 3"/>
          <p:cNvSpPr/>
          <p:nvPr/>
        </p:nvSpPr>
        <p:spPr>
          <a:xfrm rot="16200000">
            <a:off x="1337310" y="3840480"/>
            <a:ext cx="610362"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0070C0"/>
                </a:solidFill>
              </a:rPr>
              <a:t>flusso</a:t>
            </a:r>
          </a:p>
        </p:txBody>
      </p:sp>
      <p:pic>
        <p:nvPicPr>
          <p:cNvPr id="6" name="Immagine 5">
            <a:extLst>
              <a:ext uri="{FF2B5EF4-FFF2-40B4-BE49-F238E27FC236}">
                <a16:creationId xmlns:a16="http://schemas.microsoft.com/office/drawing/2014/main" id="{15D0D43B-85DE-4186-AD3F-17F812156ED4}"/>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6330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2D608DB1-689A-0143-9F24-A6F081046AB6}"/>
              </a:ext>
            </a:extLst>
          </p:cNvPr>
          <p:cNvPicPr>
            <a:picLocks noChangeAspect="1"/>
          </p:cNvPicPr>
          <p:nvPr/>
        </p:nvPicPr>
        <p:blipFill rotWithShape="1">
          <a:blip r:embed="rId2"/>
          <a:srcRect l="12804" t="5625" r="12717" b="13333"/>
          <a:stretch/>
        </p:blipFill>
        <p:spPr>
          <a:xfrm>
            <a:off x="1157288" y="1243823"/>
            <a:ext cx="6600824" cy="4489022"/>
          </a:xfrm>
          <a:prstGeom prst="rect">
            <a:avLst/>
          </a:prstGeom>
        </p:spPr>
      </p:pic>
      <p:sp>
        <p:nvSpPr>
          <p:cNvPr id="4" name="Rettangolo 3"/>
          <p:cNvSpPr/>
          <p:nvPr/>
        </p:nvSpPr>
        <p:spPr>
          <a:xfrm rot="16200000">
            <a:off x="1001268" y="4005072"/>
            <a:ext cx="610362"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0070C0"/>
                </a:solidFill>
              </a:rPr>
              <a:t>flusso</a:t>
            </a:r>
          </a:p>
        </p:txBody>
      </p:sp>
      <p:pic>
        <p:nvPicPr>
          <p:cNvPr id="6" name="Immagine 5">
            <a:extLst>
              <a:ext uri="{FF2B5EF4-FFF2-40B4-BE49-F238E27FC236}">
                <a16:creationId xmlns:a16="http://schemas.microsoft.com/office/drawing/2014/main" id="{0BAB271C-FAC3-4F8E-BAB3-EC05D406A42C}"/>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980117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03798EC0-3CC7-E24B-889B-0F9FB5774FF1}"/>
              </a:ext>
            </a:extLst>
          </p:cNvPr>
          <p:cNvSpPr/>
          <p:nvPr/>
        </p:nvSpPr>
        <p:spPr>
          <a:xfrm>
            <a:off x="915888" y="3903212"/>
            <a:ext cx="198346" cy="4582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3" name="Immagine 2" descr="Immagine che contiene screenshot&#10;&#10;Descrizione generata automaticamente">
            <a:extLst>
              <a:ext uri="{FF2B5EF4-FFF2-40B4-BE49-F238E27FC236}">
                <a16:creationId xmlns:a16="http://schemas.microsoft.com/office/drawing/2014/main" id="{7C99EACD-688C-1E44-BACF-CDB242F55EF7}"/>
              </a:ext>
            </a:extLst>
          </p:cNvPr>
          <p:cNvPicPr>
            <a:picLocks noChangeAspect="1"/>
          </p:cNvPicPr>
          <p:nvPr/>
        </p:nvPicPr>
        <p:blipFill rotWithShape="1">
          <a:blip r:embed="rId2"/>
          <a:srcRect l="13064" t="5416" r="12717" b="13333"/>
          <a:stretch/>
        </p:blipFill>
        <p:spPr>
          <a:xfrm>
            <a:off x="867965" y="1039415"/>
            <a:ext cx="6911579" cy="4728976"/>
          </a:xfrm>
          <a:prstGeom prst="rect">
            <a:avLst/>
          </a:prstGeom>
        </p:spPr>
      </p:pic>
      <p:sp>
        <p:nvSpPr>
          <p:cNvPr id="4" name="Rettangolo 3">
            <a:extLst>
              <a:ext uri="{FF2B5EF4-FFF2-40B4-BE49-F238E27FC236}">
                <a16:creationId xmlns:a16="http://schemas.microsoft.com/office/drawing/2014/main" id="{DBF506EA-3EB4-E34B-8D7B-91B711F43769}"/>
              </a:ext>
            </a:extLst>
          </p:cNvPr>
          <p:cNvSpPr/>
          <p:nvPr/>
        </p:nvSpPr>
        <p:spPr>
          <a:xfrm>
            <a:off x="460773" y="3353988"/>
            <a:ext cx="214313" cy="707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schemeClr val="bg1"/>
              </a:solidFill>
            </a:endParaRPr>
          </a:p>
        </p:txBody>
      </p:sp>
      <p:sp>
        <p:nvSpPr>
          <p:cNvPr id="7" name="Rettangolo 6">
            <a:extLst>
              <a:ext uri="{FF2B5EF4-FFF2-40B4-BE49-F238E27FC236}">
                <a16:creationId xmlns:a16="http://schemas.microsoft.com/office/drawing/2014/main" id="{E21FFB2A-E8CA-CB46-AC46-A784ABB3EE1A}"/>
              </a:ext>
            </a:extLst>
          </p:cNvPr>
          <p:cNvSpPr/>
          <p:nvPr/>
        </p:nvSpPr>
        <p:spPr>
          <a:xfrm>
            <a:off x="469576" y="3413359"/>
            <a:ext cx="230833" cy="458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6" name="Rettangolo 5"/>
          <p:cNvSpPr/>
          <p:nvPr/>
        </p:nvSpPr>
        <p:spPr>
          <a:xfrm rot="16200000">
            <a:off x="713232" y="4135374"/>
            <a:ext cx="610362"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0070C0"/>
                </a:solidFill>
              </a:rPr>
              <a:t>flusso</a:t>
            </a:r>
          </a:p>
        </p:txBody>
      </p:sp>
      <p:sp>
        <p:nvSpPr>
          <p:cNvPr id="2" name="CasellaDiTesto 1"/>
          <p:cNvSpPr txBox="1"/>
          <p:nvPr/>
        </p:nvSpPr>
        <p:spPr>
          <a:xfrm>
            <a:off x="2528596" y="5999584"/>
            <a:ext cx="3853543" cy="646331"/>
          </a:xfrm>
          <a:prstGeom prst="rect">
            <a:avLst/>
          </a:prstGeom>
          <a:solidFill>
            <a:schemeClr val="accent1">
              <a:lumMod val="75000"/>
            </a:schemeClr>
          </a:solidFill>
        </p:spPr>
        <p:txBody>
          <a:bodyPr wrap="square" rtlCol="0">
            <a:spAutoFit/>
          </a:bodyPr>
          <a:lstStyle/>
          <a:p>
            <a:pPr algn="ctr"/>
            <a:r>
              <a:rPr lang="it-IT" b="1" dirty="0">
                <a:solidFill>
                  <a:schemeClr val="bg1"/>
                </a:solidFill>
              </a:rPr>
              <a:t>Sospetto quadro restrittivo da confermare con misura della CPT</a:t>
            </a:r>
          </a:p>
        </p:txBody>
      </p:sp>
      <p:pic>
        <p:nvPicPr>
          <p:cNvPr id="9" name="Immagine 8">
            <a:extLst>
              <a:ext uri="{FF2B5EF4-FFF2-40B4-BE49-F238E27FC236}">
                <a16:creationId xmlns:a16="http://schemas.microsoft.com/office/drawing/2014/main" id="{63CB6DED-9492-43EB-BE85-6A70CE736DC9}"/>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1215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3D631341-8F1A-8A40-B3BF-F14F99F48308}"/>
              </a:ext>
            </a:extLst>
          </p:cNvPr>
          <p:cNvPicPr>
            <a:picLocks noChangeAspect="1"/>
          </p:cNvPicPr>
          <p:nvPr/>
        </p:nvPicPr>
        <p:blipFill rotWithShape="1">
          <a:blip r:embed="rId2"/>
          <a:srcRect l="12804" t="5416" r="11806" b="12083"/>
          <a:stretch/>
        </p:blipFill>
        <p:spPr>
          <a:xfrm>
            <a:off x="1285875" y="1189434"/>
            <a:ext cx="6686550" cy="4573186"/>
          </a:xfrm>
          <a:prstGeom prst="rect">
            <a:avLst/>
          </a:prstGeom>
        </p:spPr>
      </p:pic>
      <p:sp>
        <p:nvSpPr>
          <p:cNvPr id="4" name="Rettangolo 3"/>
          <p:cNvSpPr/>
          <p:nvPr/>
        </p:nvSpPr>
        <p:spPr>
          <a:xfrm rot="16200000">
            <a:off x="1159002" y="4073652"/>
            <a:ext cx="610362"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0070C0"/>
                </a:solidFill>
              </a:rPr>
              <a:t>flusso</a:t>
            </a:r>
          </a:p>
        </p:txBody>
      </p:sp>
      <p:pic>
        <p:nvPicPr>
          <p:cNvPr id="6" name="Immagine 5">
            <a:extLst>
              <a:ext uri="{FF2B5EF4-FFF2-40B4-BE49-F238E27FC236}">
                <a16:creationId xmlns:a16="http://schemas.microsoft.com/office/drawing/2014/main" id="{98AE1506-CBA8-4AB0-BC34-D088DC3C7955}"/>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65525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reenshot&#10;&#10;Descrizione generata automaticamente">
            <a:extLst>
              <a:ext uri="{FF2B5EF4-FFF2-40B4-BE49-F238E27FC236}">
                <a16:creationId xmlns:a16="http://schemas.microsoft.com/office/drawing/2014/main" id="{A7D3FE3F-CA5F-2843-9243-581761E66033}"/>
              </a:ext>
            </a:extLst>
          </p:cNvPr>
          <p:cNvPicPr>
            <a:picLocks noChangeAspect="1"/>
          </p:cNvPicPr>
          <p:nvPr/>
        </p:nvPicPr>
        <p:blipFill rotWithShape="1">
          <a:blip r:embed="rId2"/>
          <a:srcRect l="15741" t="12592" r="13426" b="16297"/>
          <a:stretch/>
        </p:blipFill>
        <p:spPr>
          <a:xfrm>
            <a:off x="428029" y="532981"/>
            <a:ext cx="8608304" cy="5401288"/>
          </a:xfrm>
          <a:prstGeom prst="rect">
            <a:avLst/>
          </a:prstGeom>
        </p:spPr>
      </p:pic>
      <p:sp>
        <p:nvSpPr>
          <p:cNvPr id="2" name="CasellaDiTesto 1"/>
          <p:cNvSpPr txBox="1"/>
          <p:nvPr/>
        </p:nvSpPr>
        <p:spPr>
          <a:xfrm>
            <a:off x="569167" y="335902"/>
            <a:ext cx="8192278" cy="1569660"/>
          </a:xfrm>
          <a:prstGeom prst="rect">
            <a:avLst/>
          </a:prstGeom>
          <a:solidFill>
            <a:schemeClr val="accent1">
              <a:lumMod val="75000"/>
            </a:schemeClr>
          </a:solidFill>
        </p:spPr>
        <p:txBody>
          <a:bodyPr wrap="square" rtlCol="0">
            <a:spAutoFit/>
          </a:bodyPr>
          <a:lstStyle/>
          <a:p>
            <a:pPr algn="ctr"/>
            <a:r>
              <a:rPr lang="it-IT" sz="3200" dirty="0">
                <a:solidFill>
                  <a:schemeClr val="bg1"/>
                </a:solidFill>
              </a:rPr>
              <a:t>La spirometria consente di distinguere i diversi deficit funzionali: normale, ostruttivo e sospetto restrittivo (o misto)</a:t>
            </a:r>
          </a:p>
        </p:txBody>
      </p:sp>
      <p:pic>
        <p:nvPicPr>
          <p:cNvPr id="5" name="Immagine 4">
            <a:extLst>
              <a:ext uri="{FF2B5EF4-FFF2-40B4-BE49-F238E27FC236}">
                <a16:creationId xmlns:a16="http://schemas.microsoft.com/office/drawing/2014/main" id="{0BCED721-6151-484F-BBD0-FC72BE963A6C}"/>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646091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70190" y="2928808"/>
            <a:ext cx="8652512" cy="2554545"/>
          </a:xfrm>
          <a:prstGeom prst="rect">
            <a:avLst/>
          </a:prstGeom>
          <a:noFill/>
        </p:spPr>
        <p:txBody>
          <a:bodyPr wrap="square" rtlCol="0">
            <a:spAutoFit/>
          </a:bodyPr>
          <a:lstStyle/>
          <a:p>
            <a:r>
              <a:rPr lang="it-IT" sz="2000" b="1" dirty="0">
                <a:solidFill>
                  <a:prstClr val="black"/>
                </a:solidFill>
              </a:rPr>
              <a:t>NORMALE                            </a:t>
            </a:r>
            <a:r>
              <a:rPr lang="it-IT" sz="2000" b="1" i="1" dirty="0" err="1">
                <a:solidFill>
                  <a:prstClr val="black"/>
                </a:solidFill>
              </a:rPr>
              <a:t>NORMALE</a:t>
            </a:r>
            <a:r>
              <a:rPr lang="it-IT" sz="2000" b="1" i="1" dirty="0">
                <a:solidFill>
                  <a:prstClr val="black"/>
                </a:solidFill>
              </a:rPr>
              <a:t>            </a:t>
            </a:r>
            <a:r>
              <a:rPr lang="it-IT" sz="2000" b="1" i="1" dirty="0" err="1">
                <a:solidFill>
                  <a:prstClr val="black"/>
                </a:solidFill>
              </a:rPr>
              <a:t>NORMALE</a:t>
            </a:r>
            <a:r>
              <a:rPr lang="it-IT" sz="2000" b="1" i="1" dirty="0">
                <a:solidFill>
                  <a:prstClr val="black"/>
                </a:solidFill>
              </a:rPr>
              <a:t>          </a:t>
            </a:r>
            <a:r>
              <a:rPr lang="it-IT" sz="2000" b="1" i="1" dirty="0" err="1">
                <a:solidFill>
                  <a:prstClr val="black"/>
                </a:solidFill>
              </a:rPr>
              <a:t>NORMALE</a:t>
            </a:r>
            <a:endParaRPr lang="it-IT" sz="2000" b="1" i="1" dirty="0">
              <a:solidFill>
                <a:prstClr val="black"/>
              </a:solidFill>
            </a:endParaRPr>
          </a:p>
          <a:p>
            <a:endParaRPr lang="it-IT" sz="1500" b="1" dirty="0">
              <a:solidFill>
                <a:prstClr val="black"/>
              </a:solidFill>
            </a:endParaRPr>
          </a:p>
          <a:p>
            <a:endParaRPr lang="it-IT" sz="1500" b="1" dirty="0">
              <a:solidFill>
                <a:prstClr val="black"/>
              </a:solidFill>
            </a:endParaRPr>
          </a:p>
          <a:p>
            <a:r>
              <a:rPr lang="it-IT" sz="2000" b="1" dirty="0">
                <a:solidFill>
                  <a:prstClr val="black"/>
                </a:solidFill>
              </a:rPr>
              <a:t>OSTRUTTIVO                       </a:t>
            </a:r>
            <a:r>
              <a:rPr lang="it-IT" sz="2000" b="1" i="1" dirty="0">
                <a:solidFill>
                  <a:prstClr val="black"/>
                </a:solidFill>
              </a:rPr>
              <a:t>NORMALE            </a:t>
            </a:r>
            <a:r>
              <a:rPr lang="it-IT" sz="2000" b="1" i="1" dirty="0">
                <a:solidFill>
                  <a:srgbClr val="C00000"/>
                </a:solidFill>
              </a:rPr>
              <a:t>RIDOTTO</a:t>
            </a:r>
            <a:r>
              <a:rPr lang="it-IT" sz="2000" b="1" i="1" dirty="0">
                <a:solidFill>
                  <a:prstClr val="black"/>
                </a:solidFill>
              </a:rPr>
              <a:t>             </a:t>
            </a:r>
            <a:r>
              <a:rPr lang="it-IT" sz="2000" b="1" i="1" dirty="0" err="1">
                <a:solidFill>
                  <a:srgbClr val="C00000"/>
                </a:solidFill>
              </a:rPr>
              <a:t>RIDOTTO</a:t>
            </a:r>
            <a:endParaRPr lang="it-IT" sz="2000" b="1" i="1" dirty="0">
              <a:solidFill>
                <a:srgbClr val="C00000"/>
              </a:solidFill>
            </a:endParaRPr>
          </a:p>
          <a:p>
            <a:r>
              <a:rPr lang="it-IT" sz="2000" b="1" i="1" dirty="0">
                <a:solidFill>
                  <a:prstClr val="black"/>
                </a:solidFill>
              </a:rPr>
              <a:t>                                               </a:t>
            </a:r>
            <a:r>
              <a:rPr lang="it-IT" sz="2000" b="1" i="1" dirty="0">
                <a:solidFill>
                  <a:srgbClr val="C00000"/>
                </a:solidFill>
              </a:rPr>
              <a:t>O RIDOTTA</a:t>
            </a:r>
          </a:p>
          <a:p>
            <a:endParaRPr lang="it-IT" sz="1500" b="1" dirty="0">
              <a:solidFill>
                <a:prstClr val="black"/>
              </a:solidFill>
            </a:endParaRPr>
          </a:p>
          <a:p>
            <a:r>
              <a:rPr lang="it-IT" sz="2000" b="1" dirty="0">
                <a:solidFill>
                  <a:prstClr val="black"/>
                </a:solidFill>
              </a:rPr>
              <a:t>RESTRITTIVO                       </a:t>
            </a:r>
            <a:r>
              <a:rPr lang="it-IT" sz="2000" b="1" i="1" dirty="0">
                <a:solidFill>
                  <a:srgbClr val="C00000"/>
                </a:solidFill>
              </a:rPr>
              <a:t>RIDOTTA</a:t>
            </a:r>
            <a:r>
              <a:rPr lang="it-IT" sz="2000" b="1" i="1" dirty="0">
                <a:solidFill>
                  <a:prstClr val="black"/>
                </a:solidFill>
              </a:rPr>
              <a:t>               </a:t>
            </a:r>
            <a:r>
              <a:rPr lang="it-IT" sz="2000" b="1" i="1" dirty="0">
                <a:solidFill>
                  <a:srgbClr val="C00000"/>
                </a:solidFill>
              </a:rPr>
              <a:t>RIDOTTO</a:t>
            </a:r>
            <a:r>
              <a:rPr lang="it-IT" sz="2000" b="1" i="1" dirty="0">
                <a:solidFill>
                  <a:prstClr val="black"/>
                </a:solidFill>
              </a:rPr>
              <a:t>             NORMALE</a:t>
            </a:r>
          </a:p>
          <a:p>
            <a:endParaRPr lang="it-IT" sz="1500" b="1" dirty="0">
              <a:solidFill>
                <a:prstClr val="black"/>
              </a:solidFill>
            </a:endParaRPr>
          </a:p>
          <a:p>
            <a:r>
              <a:rPr lang="it-IT" sz="2000" b="1" dirty="0">
                <a:solidFill>
                  <a:prstClr val="black"/>
                </a:solidFill>
              </a:rPr>
              <a:t>MISTO                                  </a:t>
            </a:r>
            <a:r>
              <a:rPr lang="it-IT" sz="2000" b="1" i="1" dirty="0">
                <a:solidFill>
                  <a:srgbClr val="C00000"/>
                </a:solidFill>
              </a:rPr>
              <a:t>RIDOTTA</a:t>
            </a:r>
            <a:r>
              <a:rPr lang="it-IT" sz="2000" b="1" i="1" dirty="0">
                <a:solidFill>
                  <a:prstClr val="black"/>
                </a:solidFill>
              </a:rPr>
              <a:t>               </a:t>
            </a:r>
            <a:r>
              <a:rPr lang="it-IT" sz="2000" b="1" i="1" dirty="0">
                <a:solidFill>
                  <a:srgbClr val="C00000"/>
                </a:solidFill>
              </a:rPr>
              <a:t>RIDOTTO</a:t>
            </a:r>
            <a:r>
              <a:rPr lang="it-IT" sz="2000" b="1" i="1" dirty="0">
                <a:solidFill>
                  <a:prstClr val="black"/>
                </a:solidFill>
              </a:rPr>
              <a:t>             </a:t>
            </a:r>
            <a:r>
              <a:rPr lang="it-IT" sz="2000" b="1" i="1" dirty="0" err="1">
                <a:solidFill>
                  <a:srgbClr val="C00000"/>
                </a:solidFill>
              </a:rPr>
              <a:t>RIDOTTO</a:t>
            </a:r>
            <a:endParaRPr lang="it-IT" sz="2000" b="1" i="1" dirty="0">
              <a:solidFill>
                <a:srgbClr val="C00000"/>
              </a:solidFill>
            </a:endParaRPr>
          </a:p>
        </p:txBody>
      </p:sp>
      <p:sp>
        <p:nvSpPr>
          <p:cNvPr id="6" name="CasellaDiTesto 5"/>
          <p:cNvSpPr txBox="1"/>
          <p:nvPr/>
        </p:nvSpPr>
        <p:spPr>
          <a:xfrm>
            <a:off x="3094024" y="2027643"/>
            <a:ext cx="4886018" cy="461665"/>
          </a:xfrm>
          <a:prstGeom prst="rect">
            <a:avLst/>
          </a:prstGeom>
          <a:noFill/>
        </p:spPr>
        <p:txBody>
          <a:bodyPr wrap="none" rtlCol="0">
            <a:spAutoFit/>
          </a:bodyPr>
          <a:lstStyle/>
          <a:p>
            <a:r>
              <a:rPr lang="it-IT" sz="2400" b="1" dirty="0">
                <a:solidFill>
                  <a:prstClr val="black"/>
                </a:solidFill>
              </a:rPr>
              <a:t>FVC                  FEV1                FEV1/FVC</a:t>
            </a:r>
          </a:p>
        </p:txBody>
      </p:sp>
      <p:sp>
        <p:nvSpPr>
          <p:cNvPr id="5" name="CasellaDiTesto 4"/>
          <p:cNvSpPr txBox="1"/>
          <p:nvPr/>
        </p:nvSpPr>
        <p:spPr>
          <a:xfrm>
            <a:off x="569167" y="335902"/>
            <a:ext cx="8192278" cy="1569660"/>
          </a:xfrm>
          <a:prstGeom prst="rect">
            <a:avLst/>
          </a:prstGeom>
          <a:solidFill>
            <a:schemeClr val="accent1">
              <a:lumMod val="75000"/>
            </a:schemeClr>
          </a:solidFill>
        </p:spPr>
        <p:txBody>
          <a:bodyPr wrap="square" rtlCol="0">
            <a:spAutoFit/>
          </a:bodyPr>
          <a:lstStyle/>
          <a:p>
            <a:pPr algn="ctr"/>
            <a:r>
              <a:rPr lang="it-IT" sz="3200" dirty="0">
                <a:solidFill>
                  <a:schemeClr val="bg1"/>
                </a:solidFill>
              </a:rPr>
              <a:t>Alterazione dei 3 principali parametri spirometrici nei diversi deficit funzionali normali, ostruttivi e sospetti restrittivi o misti</a:t>
            </a:r>
          </a:p>
        </p:txBody>
      </p:sp>
      <p:pic>
        <p:nvPicPr>
          <p:cNvPr id="8" name="Immagine 7">
            <a:extLst>
              <a:ext uri="{FF2B5EF4-FFF2-40B4-BE49-F238E27FC236}">
                <a16:creationId xmlns:a16="http://schemas.microsoft.com/office/drawing/2014/main" id="{25E07E7C-FD62-40E4-823A-4B1B9E237DC2}"/>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121281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257425" y="4743450"/>
            <a:ext cx="12430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spcBef>
                <a:spcPct val="50000"/>
              </a:spcBef>
            </a:pPr>
            <a:endParaRPr lang="it-IT" altLang="it-IT" sz="2400" b="0">
              <a:solidFill>
                <a:prstClr val="black"/>
              </a:solidFill>
            </a:endParaRPr>
          </a:p>
        </p:txBody>
      </p:sp>
      <p:graphicFrame>
        <p:nvGraphicFramePr>
          <p:cNvPr id="274435" name="Group 3"/>
          <p:cNvGraphicFramePr>
            <a:graphicFrameLocks noGrp="1"/>
          </p:cNvGraphicFramePr>
          <p:nvPr/>
        </p:nvGraphicFramePr>
        <p:xfrm>
          <a:off x="2324398" y="2428875"/>
          <a:ext cx="4543425" cy="2971800"/>
        </p:xfrm>
        <a:graphic>
          <a:graphicData uri="http://schemas.openxmlformats.org/drawingml/2006/table">
            <a:tbl>
              <a:tblPr/>
              <a:tblGrid>
                <a:gridCol w="1514475">
                  <a:extLst>
                    <a:ext uri="{9D8B030D-6E8A-4147-A177-3AD203B41FA5}">
                      <a16:colId xmlns:a16="http://schemas.microsoft.com/office/drawing/2014/main" val="20000"/>
                    </a:ext>
                  </a:extLst>
                </a:gridCol>
                <a:gridCol w="1514475">
                  <a:extLst>
                    <a:ext uri="{9D8B030D-6E8A-4147-A177-3AD203B41FA5}">
                      <a16:colId xmlns:a16="http://schemas.microsoft.com/office/drawing/2014/main" val="20001"/>
                    </a:ext>
                  </a:extLst>
                </a:gridCol>
                <a:gridCol w="1514475">
                  <a:extLst>
                    <a:ext uri="{9D8B030D-6E8A-4147-A177-3AD203B41FA5}">
                      <a16:colId xmlns:a16="http://schemas.microsoft.com/office/drawing/2014/main" val="20002"/>
                    </a:ext>
                  </a:extLst>
                </a:gridCol>
              </a:tblGrid>
              <a:tr h="7048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500" b="0" i="0" u="none" strike="noStrike" cap="none" normalizeH="0" baseline="0">
                        <a:ln>
                          <a:noFill/>
                        </a:ln>
                        <a:solidFill>
                          <a:schemeClr val="bg1"/>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cap="flat">
                      <a:noFill/>
                    </a:lnL>
                    <a:lnR>
                      <a:noFill/>
                    </a:lnR>
                    <a:lnT cap="flat">
                      <a:noFill/>
                    </a:lnT>
                    <a:lnB>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400" b="0" i="0" u="none" strike="noStrike" cap="none" normalizeH="0" baseline="0">
                        <a:ln>
                          <a:noFill/>
                        </a:ln>
                        <a:solidFill>
                          <a:schemeClr val="bg1"/>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a:noFill/>
                    </a:lnR>
                    <a:lnT cap="flat">
                      <a:noFill/>
                    </a:lnT>
                    <a:lnB>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400" b="0" i="0" u="none" strike="noStrike" cap="none" normalizeH="0" baseline="0">
                        <a:ln>
                          <a:noFill/>
                        </a:ln>
                        <a:solidFill>
                          <a:schemeClr val="bg1"/>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74295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76200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cap="flat">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a:noFill/>
                    </a:lnR>
                    <a:lnT>
                      <a:noFill/>
                    </a:lnT>
                    <a:lnB>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762000">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cap="flat">
                      <a:noFill/>
                    </a:lnL>
                    <a:lnR>
                      <a:noFill/>
                    </a:lnR>
                    <a:lnT>
                      <a:noFill/>
                    </a:lnT>
                    <a:lnB cap="flat">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a:noFill/>
                    </a:lnR>
                    <a:lnT>
                      <a:noFill/>
                    </a:lnT>
                    <a:lnB cap="flat">
                      <a:noFill/>
                    </a:lnB>
                    <a:lnTlToBr>
                      <a:noFill/>
                    </a:lnTlToBr>
                    <a:lnBlToTr>
                      <a:noFill/>
                    </a:lnBlToTr>
                    <a:no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74462" name="Rectangle 30"/>
          <p:cNvSpPr>
            <a:spLocks noChangeArrowheads="1"/>
          </p:cNvSpPr>
          <p:nvPr/>
        </p:nvSpPr>
        <p:spPr bwMode="auto">
          <a:xfrm>
            <a:off x="2354346" y="404658"/>
            <a:ext cx="4371975" cy="857250"/>
          </a:xfrm>
          <a:prstGeom prst="rect">
            <a:avLst/>
          </a:prstGeom>
          <a:solidFill>
            <a:srgbClr val="002060"/>
          </a:solidFill>
          <a:ln>
            <a:noFill/>
          </a:ln>
          <a:effectLst/>
        </p:spPr>
        <p:txBody>
          <a:bodyPr anchor="ctr"/>
          <a:lstStyle>
            <a:lvl1pPr algn="ctr">
              <a:defRPr sz="4400">
                <a:solidFill>
                  <a:schemeClr val="tx2"/>
                </a:solidFill>
                <a:effectLst>
                  <a:outerShdw blurRad="38100" dist="38100" dir="2700000" algn="tl">
                    <a:srgbClr val="000000"/>
                  </a:outerShdw>
                </a:effectLst>
                <a:latin typeface="Tahoma" panose="020B0604030504040204" pitchFamily="34" charset="0"/>
              </a:defRPr>
            </a:lvl1pPr>
            <a:lvl2pPr algn="ctr">
              <a:defRPr sz="4400">
                <a:solidFill>
                  <a:schemeClr val="tx2"/>
                </a:solidFill>
                <a:effectLst>
                  <a:outerShdw blurRad="38100" dist="38100" dir="2700000" algn="tl">
                    <a:srgbClr val="000000"/>
                  </a:outerShdw>
                </a:effectLst>
                <a:latin typeface="Tahoma" panose="020B0604030504040204" pitchFamily="34" charset="0"/>
              </a:defRPr>
            </a:lvl2pPr>
            <a:lvl3pPr algn="ctr">
              <a:defRPr sz="4400">
                <a:solidFill>
                  <a:schemeClr val="tx2"/>
                </a:solidFill>
                <a:effectLst>
                  <a:outerShdw blurRad="38100" dist="38100" dir="2700000" algn="tl">
                    <a:srgbClr val="000000"/>
                  </a:outerShdw>
                </a:effectLst>
                <a:latin typeface="Tahoma" panose="020B0604030504040204" pitchFamily="34" charset="0"/>
              </a:defRPr>
            </a:lvl3pPr>
            <a:lvl4pPr algn="ctr">
              <a:defRPr sz="4400">
                <a:solidFill>
                  <a:schemeClr val="tx2"/>
                </a:solidFill>
                <a:effectLst>
                  <a:outerShdw blurRad="38100" dist="38100" dir="2700000" algn="tl">
                    <a:srgbClr val="000000"/>
                  </a:outerShdw>
                </a:effectLst>
                <a:latin typeface="Tahoma" panose="020B0604030504040204" pitchFamily="34" charset="0"/>
              </a:defRPr>
            </a:lvl4pPr>
            <a:lvl5pPr algn="ctr">
              <a:defRPr sz="4400">
                <a:solidFill>
                  <a:schemeClr val="tx2"/>
                </a:solidFill>
                <a:effectLst>
                  <a:outerShdw blurRad="38100" dist="38100" dir="2700000" algn="tl">
                    <a:srgbClr val="000000"/>
                  </a:outerShdw>
                </a:effectLst>
                <a:latin typeface="Tahoma" panose="020B0604030504040204"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a:lstStyle>
          <a:p>
            <a:pPr>
              <a:defRPr/>
            </a:pPr>
            <a:r>
              <a:rPr lang="it-IT" altLang="it-IT" sz="2100" dirty="0">
                <a:solidFill>
                  <a:schemeClr val="bg1"/>
                </a:solidFill>
                <a:effectLst/>
                <a:latin typeface="Arial" panose="020B0604020202020204" pitchFamily="34" charset="0"/>
              </a:rPr>
              <a:t>Test di espirazione forzata</a:t>
            </a:r>
            <a:br>
              <a:rPr lang="it-IT" altLang="it-IT" sz="2100" i="1" dirty="0">
                <a:solidFill>
                  <a:schemeClr val="bg1"/>
                </a:solidFill>
                <a:effectLst/>
                <a:latin typeface="Arial" panose="020B0604020202020204" pitchFamily="34" charset="0"/>
              </a:rPr>
            </a:br>
            <a:r>
              <a:rPr lang="it-IT" altLang="it-IT" sz="2100" i="1" dirty="0">
                <a:solidFill>
                  <a:schemeClr val="bg1"/>
                </a:solidFill>
                <a:effectLst/>
                <a:latin typeface="Arial" panose="020B0604020202020204" pitchFamily="34" charset="0"/>
              </a:rPr>
              <a:t> Interpretazione</a:t>
            </a:r>
          </a:p>
        </p:txBody>
      </p:sp>
      <p:sp>
        <p:nvSpPr>
          <p:cNvPr id="76817" name="Line 31"/>
          <p:cNvSpPr>
            <a:spLocks noChangeShapeType="1"/>
          </p:cNvSpPr>
          <p:nvPr/>
        </p:nvSpPr>
        <p:spPr bwMode="auto">
          <a:xfrm>
            <a:off x="2202062" y="1901429"/>
            <a:ext cx="4836319" cy="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sz="1350">
              <a:solidFill>
                <a:prstClr val="black"/>
              </a:solidFill>
            </a:endParaRPr>
          </a:p>
        </p:txBody>
      </p:sp>
      <p:graphicFrame>
        <p:nvGraphicFramePr>
          <p:cNvPr id="274464" name="Group 32"/>
          <p:cNvGraphicFramePr>
            <a:graphicFrameLocks noGrp="1"/>
          </p:cNvGraphicFramePr>
          <p:nvPr/>
        </p:nvGraphicFramePr>
        <p:xfrm>
          <a:off x="2081512" y="2196748"/>
          <a:ext cx="4931868" cy="3711179"/>
        </p:xfrm>
        <a:graphic>
          <a:graphicData uri="http://schemas.openxmlformats.org/drawingml/2006/table">
            <a:tbl>
              <a:tblPr/>
              <a:tblGrid>
                <a:gridCol w="1802904">
                  <a:extLst>
                    <a:ext uri="{9D8B030D-6E8A-4147-A177-3AD203B41FA5}">
                      <a16:colId xmlns:a16="http://schemas.microsoft.com/office/drawing/2014/main" val="20000"/>
                    </a:ext>
                  </a:extLst>
                </a:gridCol>
                <a:gridCol w="1511797">
                  <a:extLst>
                    <a:ext uri="{9D8B030D-6E8A-4147-A177-3AD203B41FA5}">
                      <a16:colId xmlns:a16="http://schemas.microsoft.com/office/drawing/2014/main" val="20001"/>
                    </a:ext>
                  </a:extLst>
                </a:gridCol>
                <a:gridCol w="1617167">
                  <a:extLst>
                    <a:ext uri="{9D8B030D-6E8A-4147-A177-3AD203B41FA5}">
                      <a16:colId xmlns:a16="http://schemas.microsoft.com/office/drawing/2014/main" val="20002"/>
                    </a:ext>
                  </a:extLst>
                </a:gridCol>
              </a:tblGrid>
              <a:tr h="946547">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500" b="0" i="0" u="none" strike="noStrike" cap="none" normalizeH="0" baseline="0" dirty="0">
                        <a:ln>
                          <a:noFill/>
                        </a:ln>
                        <a:solidFill>
                          <a:srgbClr val="800000"/>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500" b="0" i="0" u="none" strike="noStrike" cap="none" normalizeH="0" baseline="0" dirty="0">
                        <a:ln>
                          <a:noFill/>
                        </a:ln>
                        <a:solidFill>
                          <a:srgbClr val="800000"/>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500" b="0" i="0" u="none" strike="noStrike" cap="none" normalizeH="0" baseline="0" dirty="0">
                        <a:ln>
                          <a:noFill/>
                        </a:ln>
                        <a:solidFill>
                          <a:srgbClr val="800000"/>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extLst>
                  <a:ext uri="{0D108BD9-81ED-4DB2-BD59-A6C34878D82A}">
                    <a16:rowId xmlns:a16="http://schemas.microsoft.com/office/drawing/2014/main" val="10000"/>
                  </a:ext>
                </a:extLst>
              </a:tr>
              <a:tr h="902494">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dirty="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dirty="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dirty="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extLst>
                  <a:ext uri="{0D108BD9-81ED-4DB2-BD59-A6C34878D82A}">
                    <a16:rowId xmlns:a16="http://schemas.microsoft.com/office/drawing/2014/main" val="10001"/>
                  </a:ext>
                </a:extLst>
              </a:tr>
              <a:tr h="937022">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dirty="0">
                        <a:ln>
                          <a:noFill/>
                        </a:ln>
                        <a:solidFill>
                          <a:srgbClr val="000096"/>
                        </a:solidFill>
                        <a:effectLst>
                          <a:outerShdw blurRad="38100" dist="38100" dir="2700000" algn="tl">
                            <a:srgbClr val="000000"/>
                          </a:outerShdw>
                        </a:effectLst>
                        <a:latin typeface="Tahoma" panose="020B060403050404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dirty="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0FCFC"/>
                    </a:solidFill>
                  </a:tcPr>
                </a:tc>
                <a:extLst>
                  <a:ext uri="{0D108BD9-81ED-4DB2-BD59-A6C34878D82A}">
                    <a16:rowId xmlns:a16="http://schemas.microsoft.com/office/drawing/2014/main" val="10002"/>
                  </a:ext>
                </a:extLst>
              </a:tr>
              <a:tr h="925116">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0FCFC"/>
                    </a:solidFill>
                  </a:tcPr>
                </a:tc>
                <a:tc>
                  <a:txBody>
                    <a:bodyPr/>
                    <a:lstStyle>
                      <a:lvl1pPr>
                        <a:spcBef>
                          <a:spcPct val="20000"/>
                        </a:spcBef>
                        <a:buClr>
                          <a:schemeClr val="hlink"/>
                        </a:buClr>
                        <a:buSzPct val="80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it-IT" altLang="it-IT" sz="1800" b="0" i="0" u="none" strike="noStrike" cap="none" normalizeH="0" baseline="0" dirty="0">
                        <a:ln>
                          <a:noFill/>
                        </a:ln>
                        <a:solidFill>
                          <a:srgbClr val="000096"/>
                        </a:solidFill>
                        <a:effectLst>
                          <a:outerShdw blurRad="38100" dist="38100" dir="2700000" algn="tl">
                            <a:srgbClr val="000000"/>
                          </a:outerShdw>
                        </a:effectLst>
                        <a:latin typeface="Tahoma" panose="020B0604030504040204" pitchFamily="34" charset="0"/>
                      </a:endParaRPr>
                    </a:p>
                  </a:txBody>
                  <a:tcPr marL="51435" marR="51435"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0FCFC"/>
                    </a:solidFill>
                  </a:tcPr>
                </a:tc>
                <a:extLst>
                  <a:ext uri="{0D108BD9-81ED-4DB2-BD59-A6C34878D82A}">
                    <a16:rowId xmlns:a16="http://schemas.microsoft.com/office/drawing/2014/main" val="10003"/>
                  </a:ext>
                </a:extLst>
              </a:tr>
            </a:tbl>
          </a:graphicData>
        </a:graphic>
      </p:graphicFrame>
      <p:sp>
        <p:nvSpPr>
          <p:cNvPr id="76840" name="Text Box 54"/>
          <p:cNvSpPr txBox="1">
            <a:spLocks noChangeArrowheads="1"/>
          </p:cNvSpPr>
          <p:nvPr/>
        </p:nvSpPr>
        <p:spPr bwMode="auto">
          <a:xfrm>
            <a:off x="2219029" y="5110206"/>
            <a:ext cx="149929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r>
              <a:rPr lang="it-IT" altLang="it-IT" sz="1200" dirty="0">
                <a:solidFill>
                  <a:srgbClr val="800000"/>
                </a:solidFill>
              </a:rPr>
              <a:t>VEMS/CVF %</a:t>
            </a:r>
          </a:p>
          <a:p>
            <a:pPr algn="ctr"/>
            <a:r>
              <a:rPr lang="it-IT" altLang="it-IT" sz="1200" i="1" dirty="0">
                <a:solidFill>
                  <a:srgbClr val="800000"/>
                </a:solidFill>
              </a:rPr>
              <a:t>(FEV1/FVC%)</a:t>
            </a:r>
          </a:p>
          <a:p>
            <a:pPr algn="ctr"/>
            <a:endParaRPr lang="it-IT" altLang="it-IT" sz="1800" dirty="0">
              <a:solidFill>
                <a:srgbClr val="800000"/>
              </a:solidFill>
            </a:endParaRPr>
          </a:p>
        </p:txBody>
      </p:sp>
      <p:sp>
        <p:nvSpPr>
          <p:cNvPr id="76841" name="Rectangle 55"/>
          <p:cNvSpPr>
            <a:spLocks noChangeArrowheads="1"/>
          </p:cNvSpPr>
          <p:nvPr/>
        </p:nvSpPr>
        <p:spPr bwMode="auto">
          <a:xfrm>
            <a:off x="2010967" y="4069600"/>
            <a:ext cx="1950244" cy="1034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lnSpc>
                <a:spcPct val="90000"/>
              </a:lnSpc>
            </a:pPr>
            <a:r>
              <a:rPr lang="it-IT" altLang="it-IT" sz="1200" dirty="0">
                <a:solidFill>
                  <a:srgbClr val="800000"/>
                </a:solidFill>
              </a:rPr>
              <a:t>VEMS </a:t>
            </a:r>
            <a:r>
              <a:rPr lang="it-IT" altLang="it-IT" sz="1200" i="1" dirty="0">
                <a:solidFill>
                  <a:srgbClr val="800000"/>
                </a:solidFill>
              </a:rPr>
              <a:t>(FEV1)</a:t>
            </a:r>
          </a:p>
          <a:p>
            <a:pPr algn="ctr">
              <a:lnSpc>
                <a:spcPct val="90000"/>
              </a:lnSpc>
            </a:pPr>
            <a:r>
              <a:rPr lang="it-IT" altLang="it-IT" sz="1200" dirty="0">
                <a:solidFill>
                  <a:srgbClr val="800000"/>
                </a:solidFill>
              </a:rPr>
              <a:t>Volume Espiratorio Massimo nel primo Secondo</a:t>
            </a:r>
          </a:p>
          <a:p>
            <a:pPr algn="ctr">
              <a:spcBef>
                <a:spcPct val="20000"/>
              </a:spcBef>
            </a:pPr>
            <a:endParaRPr lang="it-IT" altLang="it-IT" sz="1500" dirty="0">
              <a:solidFill>
                <a:srgbClr val="800000"/>
              </a:solidFill>
            </a:endParaRPr>
          </a:p>
        </p:txBody>
      </p:sp>
      <p:sp>
        <p:nvSpPr>
          <p:cNvPr id="76842" name="Rectangle 56"/>
          <p:cNvSpPr>
            <a:spLocks noChangeArrowheads="1"/>
          </p:cNvSpPr>
          <p:nvPr/>
        </p:nvSpPr>
        <p:spPr bwMode="auto">
          <a:xfrm>
            <a:off x="2042874" y="3176590"/>
            <a:ext cx="1865062" cy="498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spcBef>
                <a:spcPct val="20000"/>
              </a:spcBef>
            </a:pPr>
            <a:r>
              <a:rPr lang="it-IT" altLang="it-IT" sz="1200" dirty="0">
                <a:solidFill>
                  <a:srgbClr val="800000"/>
                </a:solidFill>
              </a:rPr>
              <a:t>CVF </a:t>
            </a:r>
            <a:r>
              <a:rPr lang="it-IT" altLang="it-IT" sz="1200" i="1" dirty="0">
                <a:solidFill>
                  <a:srgbClr val="800000"/>
                </a:solidFill>
              </a:rPr>
              <a:t>(FVC)</a:t>
            </a:r>
          </a:p>
          <a:p>
            <a:pPr algn="ctr">
              <a:spcBef>
                <a:spcPct val="20000"/>
              </a:spcBef>
            </a:pPr>
            <a:r>
              <a:rPr lang="it-IT" altLang="it-IT" sz="1200" dirty="0">
                <a:solidFill>
                  <a:srgbClr val="800000"/>
                </a:solidFill>
              </a:rPr>
              <a:t>Capacità Vitale Forzata</a:t>
            </a:r>
          </a:p>
        </p:txBody>
      </p:sp>
      <p:sp>
        <p:nvSpPr>
          <p:cNvPr id="76843" name="Rectangle 57"/>
          <p:cNvSpPr>
            <a:spLocks noChangeArrowheads="1"/>
          </p:cNvSpPr>
          <p:nvPr/>
        </p:nvSpPr>
        <p:spPr bwMode="auto">
          <a:xfrm>
            <a:off x="2226194" y="2376490"/>
            <a:ext cx="13965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spcBef>
                <a:spcPct val="20000"/>
              </a:spcBef>
            </a:pPr>
            <a:r>
              <a:rPr lang="it-IT" altLang="it-IT" sz="1200" dirty="0">
                <a:solidFill>
                  <a:srgbClr val="000066"/>
                </a:solidFill>
              </a:rPr>
              <a:t>Indici Funzionali</a:t>
            </a:r>
          </a:p>
        </p:txBody>
      </p:sp>
      <p:sp>
        <p:nvSpPr>
          <p:cNvPr id="274490" name="Rectangle 58"/>
          <p:cNvSpPr>
            <a:spLocks noChangeArrowheads="1"/>
          </p:cNvSpPr>
          <p:nvPr/>
        </p:nvSpPr>
        <p:spPr bwMode="auto">
          <a:xfrm>
            <a:off x="3850482" y="2297928"/>
            <a:ext cx="1494830" cy="72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spcBef>
                <a:spcPct val="20000"/>
              </a:spcBef>
            </a:pPr>
            <a:r>
              <a:rPr lang="it-IT" altLang="it-IT" sz="1200" dirty="0">
                <a:solidFill>
                  <a:srgbClr val="800000"/>
                </a:solidFill>
              </a:rPr>
              <a:t>Sospetto Deficit</a:t>
            </a:r>
          </a:p>
          <a:p>
            <a:pPr algn="ctr">
              <a:spcBef>
                <a:spcPct val="20000"/>
              </a:spcBef>
            </a:pPr>
            <a:r>
              <a:rPr lang="it-IT" altLang="it-IT" sz="1200" dirty="0" err="1">
                <a:solidFill>
                  <a:srgbClr val="800000"/>
                </a:solidFill>
              </a:rPr>
              <a:t>ventilatorio</a:t>
            </a:r>
            <a:endParaRPr lang="it-IT" altLang="it-IT" sz="1200" dirty="0">
              <a:solidFill>
                <a:srgbClr val="800000"/>
              </a:solidFill>
            </a:endParaRPr>
          </a:p>
          <a:p>
            <a:pPr algn="ctr">
              <a:spcBef>
                <a:spcPct val="20000"/>
              </a:spcBef>
            </a:pPr>
            <a:r>
              <a:rPr lang="it-IT" altLang="it-IT" sz="1200" dirty="0">
                <a:solidFill>
                  <a:srgbClr val="800000"/>
                </a:solidFill>
              </a:rPr>
              <a:t> di tipo restrittivo</a:t>
            </a:r>
          </a:p>
        </p:txBody>
      </p:sp>
      <p:sp>
        <p:nvSpPr>
          <p:cNvPr id="274491" name="Rectangle 59"/>
          <p:cNvSpPr>
            <a:spLocks noChangeArrowheads="1"/>
          </p:cNvSpPr>
          <p:nvPr/>
        </p:nvSpPr>
        <p:spPr bwMode="auto">
          <a:xfrm>
            <a:off x="4254105" y="3326632"/>
            <a:ext cx="88678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spcBef>
                <a:spcPct val="20000"/>
              </a:spcBef>
            </a:pPr>
            <a:r>
              <a:rPr lang="it-IT" altLang="it-IT" sz="1200" dirty="0">
                <a:solidFill>
                  <a:srgbClr val="000096"/>
                </a:solidFill>
              </a:rPr>
              <a:t>Diminuita</a:t>
            </a:r>
          </a:p>
        </p:txBody>
      </p:sp>
      <p:sp>
        <p:nvSpPr>
          <p:cNvPr id="274492" name="Rectangle 60"/>
          <p:cNvSpPr>
            <a:spLocks noChangeArrowheads="1"/>
          </p:cNvSpPr>
          <p:nvPr/>
        </p:nvSpPr>
        <p:spPr bwMode="auto">
          <a:xfrm>
            <a:off x="3836663" y="4063648"/>
            <a:ext cx="1584088" cy="72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spcBef>
                <a:spcPct val="20000"/>
              </a:spcBef>
            </a:pPr>
            <a:r>
              <a:rPr lang="it-IT" altLang="it-IT" sz="1200" dirty="0">
                <a:solidFill>
                  <a:srgbClr val="000096"/>
                </a:solidFill>
              </a:rPr>
              <a:t>Diminuito in modo </a:t>
            </a:r>
          </a:p>
          <a:p>
            <a:pPr algn="ctr">
              <a:spcBef>
                <a:spcPct val="20000"/>
              </a:spcBef>
            </a:pPr>
            <a:r>
              <a:rPr lang="it-IT" altLang="it-IT" sz="1200" dirty="0">
                <a:solidFill>
                  <a:srgbClr val="000096"/>
                </a:solidFill>
              </a:rPr>
              <a:t>proporzionale </a:t>
            </a:r>
          </a:p>
          <a:p>
            <a:pPr algn="ctr">
              <a:spcBef>
                <a:spcPct val="20000"/>
              </a:spcBef>
            </a:pPr>
            <a:r>
              <a:rPr lang="it-IT" altLang="it-IT" sz="1200" dirty="0">
                <a:solidFill>
                  <a:srgbClr val="000096"/>
                </a:solidFill>
              </a:rPr>
              <a:t>alla CVF</a:t>
            </a:r>
          </a:p>
        </p:txBody>
      </p:sp>
      <p:sp>
        <p:nvSpPr>
          <p:cNvPr id="274493" name="Rectangle 61"/>
          <p:cNvSpPr>
            <a:spLocks noChangeArrowheads="1"/>
          </p:cNvSpPr>
          <p:nvPr/>
        </p:nvSpPr>
        <p:spPr bwMode="auto">
          <a:xfrm>
            <a:off x="4265740" y="5329240"/>
            <a:ext cx="7986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spcBef>
                <a:spcPct val="20000"/>
              </a:spcBef>
            </a:pPr>
            <a:r>
              <a:rPr lang="it-IT" altLang="it-IT" sz="1200" dirty="0">
                <a:solidFill>
                  <a:srgbClr val="000096"/>
                </a:solidFill>
              </a:rPr>
              <a:t>Normale</a:t>
            </a:r>
          </a:p>
        </p:txBody>
      </p:sp>
      <p:sp>
        <p:nvSpPr>
          <p:cNvPr id="274494" name="Rectangle 62"/>
          <p:cNvSpPr>
            <a:spLocks noChangeArrowheads="1"/>
          </p:cNvSpPr>
          <p:nvPr/>
        </p:nvSpPr>
        <p:spPr bwMode="auto">
          <a:xfrm>
            <a:off x="5797175" y="5294713"/>
            <a:ext cx="8963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spcBef>
                <a:spcPct val="20000"/>
              </a:spcBef>
            </a:pPr>
            <a:r>
              <a:rPr lang="it-IT" altLang="it-IT" sz="1200" dirty="0">
                <a:solidFill>
                  <a:srgbClr val="000096"/>
                </a:solidFill>
              </a:rPr>
              <a:t>Diminuito</a:t>
            </a:r>
          </a:p>
        </p:txBody>
      </p:sp>
      <p:sp>
        <p:nvSpPr>
          <p:cNvPr id="274495" name="Rectangle 63"/>
          <p:cNvSpPr>
            <a:spLocks noChangeArrowheads="1"/>
          </p:cNvSpPr>
          <p:nvPr/>
        </p:nvSpPr>
        <p:spPr bwMode="auto">
          <a:xfrm>
            <a:off x="5337076" y="3312321"/>
            <a:ext cx="175240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spcBef>
                <a:spcPct val="20000"/>
              </a:spcBef>
            </a:pPr>
            <a:r>
              <a:rPr lang="it-IT" altLang="it-IT" sz="1200" dirty="0">
                <a:solidFill>
                  <a:srgbClr val="000096"/>
                </a:solidFill>
              </a:rPr>
              <a:t>Normale  o  diminuita</a:t>
            </a:r>
          </a:p>
        </p:txBody>
      </p:sp>
      <p:sp>
        <p:nvSpPr>
          <p:cNvPr id="274496" name="Rectangle 64"/>
          <p:cNvSpPr>
            <a:spLocks noChangeArrowheads="1"/>
          </p:cNvSpPr>
          <p:nvPr/>
        </p:nvSpPr>
        <p:spPr bwMode="auto">
          <a:xfrm>
            <a:off x="5116712" y="2284854"/>
            <a:ext cx="2107406" cy="766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spcBef>
                <a:spcPct val="20000"/>
              </a:spcBef>
            </a:pPr>
            <a:r>
              <a:rPr lang="it-IT" altLang="it-IT" sz="1500" dirty="0">
                <a:solidFill>
                  <a:srgbClr val="800000"/>
                </a:solidFill>
              </a:rPr>
              <a:t> </a:t>
            </a:r>
            <a:r>
              <a:rPr lang="it-IT" altLang="it-IT" sz="1200" dirty="0">
                <a:solidFill>
                  <a:srgbClr val="800000"/>
                </a:solidFill>
              </a:rPr>
              <a:t>deficit </a:t>
            </a:r>
          </a:p>
          <a:p>
            <a:pPr algn="ctr">
              <a:spcBef>
                <a:spcPct val="20000"/>
              </a:spcBef>
            </a:pPr>
            <a:r>
              <a:rPr lang="it-IT" altLang="it-IT" sz="1200" dirty="0" err="1">
                <a:solidFill>
                  <a:srgbClr val="800000"/>
                </a:solidFill>
              </a:rPr>
              <a:t>ventilatorio</a:t>
            </a:r>
            <a:r>
              <a:rPr lang="it-IT" altLang="it-IT" sz="1200" dirty="0">
                <a:solidFill>
                  <a:srgbClr val="800000"/>
                </a:solidFill>
              </a:rPr>
              <a:t>   </a:t>
            </a:r>
          </a:p>
          <a:p>
            <a:pPr algn="ctr">
              <a:spcBef>
                <a:spcPct val="20000"/>
              </a:spcBef>
            </a:pPr>
            <a:r>
              <a:rPr lang="it-IT" altLang="it-IT" sz="1200" dirty="0">
                <a:solidFill>
                  <a:srgbClr val="800000"/>
                </a:solidFill>
              </a:rPr>
              <a:t>di tipo ostruttivo</a:t>
            </a:r>
          </a:p>
        </p:txBody>
      </p:sp>
      <p:sp>
        <p:nvSpPr>
          <p:cNvPr id="274497" name="Rectangle 65"/>
          <p:cNvSpPr>
            <a:spLocks noChangeArrowheads="1"/>
          </p:cNvSpPr>
          <p:nvPr/>
        </p:nvSpPr>
        <p:spPr bwMode="auto">
          <a:xfrm>
            <a:off x="5510924" y="4174374"/>
            <a:ext cx="12153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000" b="1">
                <a:solidFill>
                  <a:schemeClr val="tx2"/>
                </a:solidFill>
                <a:latin typeface="Arial" panose="020B0604020202020204" pitchFamily="34" charset="0"/>
              </a:defRPr>
            </a:lvl1pPr>
            <a:lvl2pPr marL="742950" indent="-285750">
              <a:defRPr sz="2000" b="1">
                <a:solidFill>
                  <a:schemeClr val="tx2"/>
                </a:solidFill>
                <a:latin typeface="Arial" panose="020B0604020202020204" pitchFamily="34" charset="0"/>
              </a:defRPr>
            </a:lvl2pPr>
            <a:lvl3pPr marL="1143000" indent="-228600">
              <a:defRPr sz="2000" b="1">
                <a:solidFill>
                  <a:schemeClr val="tx2"/>
                </a:solidFill>
                <a:latin typeface="Arial" panose="020B0604020202020204" pitchFamily="34" charset="0"/>
              </a:defRPr>
            </a:lvl3pPr>
            <a:lvl4pPr marL="1600200" indent="-228600">
              <a:defRPr sz="2000" b="1">
                <a:solidFill>
                  <a:schemeClr val="tx2"/>
                </a:solidFill>
                <a:latin typeface="Arial" panose="020B0604020202020204" pitchFamily="34" charset="0"/>
              </a:defRPr>
            </a:lvl4pPr>
            <a:lvl5pPr marL="2057400" indent="-228600">
              <a:defRPr sz="2000" b="1">
                <a:solidFill>
                  <a:schemeClr val="tx2"/>
                </a:solidFill>
                <a:latin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Arial" panose="020B0604020202020204" pitchFamily="34" charset="0"/>
              </a:defRPr>
            </a:lvl9pPr>
          </a:lstStyle>
          <a:p>
            <a:pPr algn="ctr"/>
            <a:r>
              <a:rPr lang="it-IT" altLang="it-IT" sz="1200" dirty="0">
                <a:solidFill>
                  <a:srgbClr val="000096"/>
                </a:solidFill>
              </a:rPr>
              <a:t>Diminuito più </a:t>
            </a:r>
          </a:p>
          <a:p>
            <a:pPr algn="ctr"/>
            <a:r>
              <a:rPr lang="it-IT" altLang="it-IT" sz="1200" dirty="0">
                <a:solidFill>
                  <a:srgbClr val="000096"/>
                </a:solidFill>
              </a:rPr>
              <a:t>della CVF</a:t>
            </a:r>
          </a:p>
        </p:txBody>
      </p:sp>
      <p:pic>
        <p:nvPicPr>
          <p:cNvPr id="20" name="Immagine 19">
            <a:extLst>
              <a:ext uri="{FF2B5EF4-FFF2-40B4-BE49-F238E27FC236}">
                <a16:creationId xmlns:a16="http://schemas.microsoft.com/office/drawing/2014/main" id="{FF013320-7F31-4543-B563-BF33899DD9E7}"/>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4030288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4490">
                                            <p:txEl>
                                              <p:pRg st="0" end="0"/>
                                            </p:txEl>
                                          </p:spTgt>
                                        </p:tgtEl>
                                        <p:attrNameLst>
                                          <p:attrName>style.visibility</p:attrName>
                                        </p:attrNameLst>
                                      </p:cBhvr>
                                      <p:to>
                                        <p:strVal val="visible"/>
                                      </p:to>
                                    </p:set>
                                    <p:animEffect transition="in" filter="dissolve">
                                      <p:cBhvr>
                                        <p:cTn id="7" dur="500"/>
                                        <p:tgtEl>
                                          <p:spTgt spid="274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4490">
                                            <p:txEl>
                                              <p:pRg st="1" end="1"/>
                                            </p:txEl>
                                          </p:spTgt>
                                        </p:tgtEl>
                                        <p:attrNameLst>
                                          <p:attrName>style.visibility</p:attrName>
                                        </p:attrNameLst>
                                      </p:cBhvr>
                                      <p:to>
                                        <p:strVal val="visible"/>
                                      </p:to>
                                    </p:set>
                                    <p:animEffect transition="in" filter="dissolve">
                                      <p:cBhvr>
                                        <p:cTn id="12" dur="500"/>
                                        <p:tgtEl>
                                          <p:spTgt spid="274490">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274490">
                                            <p:txEl>
                                              <p:pRg st="2" end="2"/>
                                            </p:txEl>
                                          </p:spTgt>
                                        </p:tgtEl>
                                        <p:attrNameLst>
                                          <p:attrName>style.visibility</p:attrName>
                                        </p:attrNameLst>
                                      </p:cBhvr>
                                      <p:to>
                                        <p:strVal val="visible"/>
                                      </p:to>
                                    </p:set>
                                    <p:animEffect transition="in" filter="dissolve">
                                      <p:cBhvr>
                                        <p:cTn id="15" dur="500"/>
                                        <p:tgtEl>
                                          <p:spTgt spid="274490">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274491">
                                            <p:txEl>
                                              <p:pRg st="0" end="0"/>
                                            </p:txEl>
                                          </p:spTgt>
                                        </p:tgtEl>
                                        <p:attrNameLst>
                                          <p:attrName>style.visibility</p:attrName>
                                        </p:attrNameLst>
                                      </p:cBhvr>
                                      <p:to>
                                        <p:strVal val="visible"/>
                                      </p:to>
                                    </p:set>
                                    <p:animEffect transition="in" filter="dissolve">
                                      <p:cBhvr>
                                        <p:cTn id="18" dur="500"/>
                                        <p:tgtEl>
                                          <p:spTgt spid="274491">
                                            <p:txEl>
                                              <p:pRg st="0" end="0"/>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274492">
                                            <p:txEl>
                                              <p:pRg st="0" end="0"/>
                                            </p:txEl>
                                          </p:spTgt>
                                        </p:tgtEl>
                                        <p:attrNameLst>
                                          <p:attrName>style.visibility</p:attrName>
                                        </p:attrNameLst>
                                      </p:cBhvr>
                                      <p:to>
                                        <p:strVal val="visible"/>
                                      </p:to>
                                    </p:set>
                                    <p:animEffect transition="in" filter="dissolve">
                                      <p:cBhvr>
                                        <p:cTn id="21" dur="500"/>
                                        <p:tgtEl>
                                          <p:spTgt spid="274492">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74492">
                                            <p:txEl>
                                              <p:pRg st="1" end="1"/>
                                            </p:txEl>
                                          </p:spTgt>
                                        </p:tgtEl>
                                        <p:attrNameLst>
                                          <p:attrName>style.visibility</p:attrName>
                                        </p:attrNameLst>
                                      </p:cBhvr>
                                      <p:to>
                                        <p:strVal val="visible"/>
                                      </p:to>
                                    </p:set>
                                    <p:animEffect transition="in" filter="dissolve">
                                      <p:cBhvr>
                                        <p:cTn id="24" dur="500"/>
                                        <p:tgtEl>
                                          <p:spTgt spid="274492">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74492">
                                            <p:txEl>
                                              <p:pRg st="2" end="2"/>
                                            </p:txEl>
                                          </p:spTgt>
                                        </p:tgtEl>
                                        <p:attrNameLst>
                                          <p:attrName>style.visibility</p:attrName>
                                        </p:attrNameLst>
                                      </p:cBhvr>
                                      <p:to>
                                        <p:strVal val="visible"/>
                                      </p:to>
                                    </p:set>
                                    <p:animEffect transition="in" filter="dissolve">
                                      <p:cBhvr>
                                        <p:cTn id="27" dur="500"/>
                                        <p:tgtEl>
                                          <p:spTgt spid="274492">
                                            <p:txEl>
                                              <p:pRg st="2" end="2"/>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274493">
                                            <p:txEl>
                                              <p:pRg st="0" end="0"/>
                                            </p:txEl>
                                          </p:spTgt>
                                        </p:tgtEl>
                                        <p:attrNameLst>
                                          <p:attrName>style.visibility</p:attrName>
                                        </p:attrNameLst>
                                      </p:cBhvr>
                                      <p:to>
                                        <p:strVal val="visible"/>
                                      </p:to>
                                    </p:set>
                                    <p:animEffect transition="in" filter="dissolve">
                                      <p:cBhvr>
                                        <p:cTn id="30" dur="500"/>
                                        <p:tgtEl>
                                          <p:spTgt spid="274493">
                                            <p:txEl>
                                              <p:pRg st="0" end="0"/>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274496">
                                            <p:txEl>
                                              <p:pRg st="0" end="0"/>
                                            </p:txEl>
                                          </p:spTgt>
                                        </p:tgtEl>
                                        <p:attrNameLst>
                                          <p:attrName>style.visibility</p:attrName>
                                        </p:attrNameLst>
                                      </p:cBhvr>
                                      <p:to>
                                        <p:strVal val="visible"/>
                                      </p:to>
                                    </p:set>
                                    <p:animEffect transition="in" filter="dissolve">
                                      <p:cBhvr>
                                        <p:cTn id="35" dur="500"/>
                                        <p:tgtEl>
                                          <p:spTgt spid="274496">
                                            <p:txEl>
                                              <p:pRg st="0" end="0"/>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274496">
                                            <p:txEl>
                                              <p:pRg st="1" end="1"/>
                                            </p:txEl>
                                          </p:spTgt>
                                        </p:tgtEl>
                                        <p:attrNameLst>
                                          <p:attrName>style.visibility</p:attrName>
                                        </p:attrNameLst>
                                      </p:cBhvr>
                                      <p:to>
                                        <p:strVal val="visible"/>
                                      </p:to>
                                    </p:set>
                                    <p:animEffect transition="in" filter="dissolve">
                                      <p:cBhvr>
                                        <p:cTn id="38" dur="500"/>
                                        <p:tgtEl>
                                          <p:spTgt spid="274496">
                                            <p:txEl>
                                              <p:pRg st="1" end="1"/>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274496">
                                            <p:txEl>
                                              <p:pRg st="2" end="2"/>
                                            </p:txEl>
                                          </p:spTgt>
                                        </p:tgtEl>
                                        <p:attrNameLst>
                                          <p:attrName>style.visibility</p:attrName>
                                        </p:attrNameLst>
                                      </p:cBhvr>
                                      <p:to>
                                        <p:strVal val="visible"/>
                                      </p:to>
                                    </p:set>
                                    <p:animEffect transition="in" filter="dissolve">
                                      <p:cBhvr>
                                        <p:cTn id="41" dur="500"/>
                                        <p:tgtEl>
                                          <p:spTgt spid="274496">
                                            <p:txEl>
                                              <p:pRg st="2" end="2"/>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274495">
                                            <p:txEl>
                                              <p:pRg st="0" end="0"/>
                                            </p:txEl>
                                          </p:spTgt>
                                        </p:tgtEl>
                                        <p:attrNameLst>
                                          <p:attrName>style.visibility</p:attrName>
                                        </p:attrNameLst>
                                      </p:cBhvr>
                                      <p:to>
                                        <p:strVal val="visible"/>
                                      </p:to>
                                    </p:set>
                                    <p:animEffect transition="in" filter="dissolve">
                                      <p:cBhvr>
                                        <p:cTn id="44" dur="500"/>
                                        <p:tgtEl>
                                          <p:spTgt spid="274495">
                                            <p:txEl>
                                              <p:pRg st="0" end="0"/>
                                            </p:txEl>
                                          </p:spTgt>
                                        </p:tgtEl>
                                      </p:cBhvr>
                                    </p:animEffect>
                                  </p:childTnLst>
                                </p:cTn>
                              </p:par>
                              <p:par>
                                <p:cTn id="45" presetID="9" presetClass="entr" presetSubtype="0" fill="hold" nodeType="withEffect">
                                  <p:stCondLst>
                                    <p:cond delay="0"/>
                                  </p:stCondLst>
                                  <p:childTnLst>
                                    <p:set>
                                      <p:cBhvr>
                                        <p:cTn id="46" dur="1" fill="hold">
                                          <p:stCondLst>
                                            <p:cond delay="0"/>
                                          </p:stCondLst>
                                        </p:cTn>
                                        <p:tgtEl>
                                          <p:spTgt spid="274497">
                                            <p:txEl>
                                              <p:pRg st="0" end="0"/>
                                            </p:txEl>
                                          </p:spTgt>
                                        </p:tgtEl>
                                        <p:attrNameLst>
                                          <p:attrName>style.visibility</p:attrName>
                                        </p:attrNameLst>
                                      </p:cBhvr>
                                      <p:to>
                                        <p:strVal val="visible"/>
                                      </p:to>
                                    </p:set>
                                    <p:animEffect transition="in" filter="dissolve">
                                      <p:cBhvr>
                                        <p:cTn id="47" dur="500"/>
                                        <p:tgtEl>
                                          <p:spTgt spid="274497">
                                            <p:txEl>
                                              <p:pRg st="0" end="0"/>
                                            </p:txEl>
                                          </p:spTgt>
                                        </p:tgtEl>
                                      </p:cBhvr>
                                    </p:animEffect>
                                  </p:childTnLst>
                                </p:cTn>
                              </p:par>
                              <p:par>
                                <p:cTn id="48" presetID="9" presetClass="entr" presetSubtype="0" fill="hold" nodeType="withEffect">
                                  <p:stCondLst>
                                    <p:cond delay="0"/>
                                  </p:stCondLst>
                                  <p:childTnLst>
                                    <p:set>
                                      <p:cBhvr>
                                        <p:cTn id="49" dur="1" fill="hold">
                                          <p:stCondLst>
                                            <p:cond delay="0"/>
                                          </p:stCondLst>
                                        </p:cTn>
                                        <p:tgtEl>
                                          <p:spTgt spid="274497">
                                            <p:txEl>
                                              <p:pRg st="1" end="1"/>
                                            </p:txEl>
                                          </p:spTgt>
                                        </p:tgtEl>
                                        <p:attrNameLst>
                                          <p:attrName>style.visibility</p:attrName>
                                        </p:attrNameLst>
                                      </p:cBhvr>
                                      <p:to>
                                        <p:strVal val="visible"/>
                                      </p:to>
                                    </p:set>
                                    <p:animEffect transition="in" filter="dissolve">
                                      <p:cBhvr>
                                        <p:cTn id="50" dur="500"/>
                                        <p:tgtEl>
                                          <p:spTgt spid="274497">
                                            <p:txEl>
                                              <p:pRg st="1" end="1"/>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274494">
                                            <p:txEl>
                                              <p:pRg st="0" end="0"/>
                                            </p:txEl>
                                          </p:spTgt>
                                        </p:tgtEl>
                                        <p:attrNameLst>
                                          <p:attrName>style.visibility</p:attrName>
                                        </p:attrNameLst>
                                      </p:cBhvr>
                                      <p:to>
                                        <p:strVal val="visible"/>
                                      </p:to>
                                    </p:set>
                                    <p:animEffect transition="in" filter="dissolve">
                                      <p:cBhvr>
                                        <p:cTn id="53" dur="500"/>
                                        <p:tgtEl>
                                          <p:spTgt spid="2744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35749" y="335929"/>
            <a:ext cx="7301101" cy="415498"/>
          </a:xfrm>
          <a:prstGeom prst="rect">
            <a:avLst/>
          </a:prstGeom>
          <a:solidFill>
            <a:srgbClr val="FF0000">
              <a:alpha val="0"/>
            </a:srgbClr>
          </a:solidFill>
          <a:ln cmpd="dbl">
            <a:solidFill>
              <a:srgbClr val="FF0000"/>
            </a:solidFill>
            <a:bevel/>
          </a:ln>
        </p:spPr>
        <p:txBody>
          <a:bodyPr wrap="none">
            <a:spAutoFit/>
          </a:bodyPr>
          <a:lstStyle/>
          <a:p>
            <a:pPr algn="ctr"/>
            <a:r>
              <a:rPr lang="it-IT" sz="2100" b="1" dirty="0">
                <a:solidFill>
                  <a:srgbClr val="FF0000"/>
                </a:solidFill>
              </a:rPr>
              <a:t>PARAMETRI FUNZIONALI PRESENTI SUL REPORT SPIROMETRICO</a:t>
            </a:r>
          </a:p>
        </p:txBody>
      </p:sp>
      <p:sp>
        <p:nvSpPr>
          <p:cNvPr id="3" name="Rettangolo 2"/>
          <p:cNvSpPr/>
          <p:nvPr/>
        </p:nvSpPr>
        <p:spPr>
          <a:xfrm>
            <a:off x="1410868" y="1553752"/>
            <a:ext cx="6375842" cy="553998"/>
          </a:xfrm>
          <a:prstGeom prst="rect">
            <a:avLst/>
          </a:prstGeom>
        </p:spPr>
        <p:txBody>
          <a:bodyPr wrap="square">
            <a:spAutoFit/>
          </a:bodyPr>
          <a:lstStyle/>
          <a:p>
            <a:pPr algn="just"/>
            <a:endParaRPr lang="it-IT" sz="1500" dirty="0">
              <a:solidFill>
                <a:srgbClr val="002060"/>
              </a:solidFill>
            </a:endParaRPr>
          </a:p>
          <a:p>
            <a:pPr algn="just"/>
            <a:endParaRPr lang="it-IT" sz="1500" dirty="0">
              <a:solidFill>
                <a:srgbClr val="002060"/>
              </a:solidFill>
            </a:endParaRPr>
          </a:p>
        </p:txBody>
      </p:sp>
      <p:pic>
        <p:nvPicPr>
          <p:cNvPr id="1026" name="Picture 2"/>
          <p:cNvPicPr>
            <a:picLocks noChangeAspect="1" noChangeArrowheads="1"/>
          </p:cNvPicPr>
          <p:nvPr/>
        </p:nvPicPr>
        <p:blipFill rotWithShape="1">
          <a:blip r:embed="rId2"/>
          <a:srcRect r="21823"/>
          <a:stretch/>
        </p:blipFill>
        <p:spPr bwMode="auto">
          <a:xfrm>
            <a:off x="223908" y="815359"/>
            <a:ext cx="8484663" cy="3856918"/>
          </a:xfrm>
          <a:prstGeom prst="rect">
            <a:avLst/>
          </a:prstGeom>
          <a:noFill/>
          <a:ln w="9525">
            <a:noFill/>
            <a:miter lim="800000"/>
            <a:headEnd/>
            <a:tailEnd/>
          </a:ln>
          <a:effectLst/>
        </p:spPr>
      </p:pic>
      <p:sp>
        <p:nvSpPr>
          <p:cNvPr id="4" name="CasellaDiTesto 3"/>
          <p:cNvSpPr txBox="1"/>
          <p:nvPr/>
        </p:nvSpPr>
        <p:spPr>
          <a:xfrm>
            <a:off x="751114" y="5431971"/>
            <a:ext cx="7957457" cy="1200329"/>
          </a:xfrm>
          <a:prstGeom prst="rect">
            <a:avLst/>
          </a:prstGeom>
          <a:solidFill>
            <a:schemeClr val="accent1">
              <a:lumMod val="75000"/>
            </a:schemeClr>
          </a:solidFill>
        </p:spPr>
        <p:txBody>
          <a:bodyPr wrap="square" rtlCol="0">
            <a:spAutoFit/>
          </a:bodyPr>
          <a:lstStyle/>
          <a:p>
            <a:pPr algn="ctr"/>
            <a:r>
              <a:rPr lang="it-IT" b="1" dirty="0">
                <a:solidFill>
                  <a:prstClr val="white"/>
                </a:solidFill>
              </a:rPr>
              <a:t>LA REFERTAZIONE QUINDI TERRA’ CONTO DELLE ALTERAZIONI, RISPETTO AI VALORI TEORICI, </a:t>
            </a:r>
            <a:r>
              <a:rPr lang="it-IT" b="1" dirty="0">
                <a:solidFill>
                  <a:srgbClr val="FFFF00"/>
                </a:solidFill>
              </a:rPr>
              <a:t>DELLA CV, FVC, FEV1, FEV1/VC </a:t>
            </a:r>
            <a:r>
              <a:rPr lang="it-IT" b="1" dirty="0">
                <a:solidFill>
                  <a:prstClr val="white"/>
                </a:solidFill>
              </a:rPr>
              <a:t>( OPZIONALE FEV1/FVC E PEF).</a:t>
            </a:r>
          </a:p>
          <a:p>
            <a:pPr algn="ctr"/>
            <a:r>
              <a:rPr lang="it-IT" b="1" dirty="0">
                <a:solidFill>
                  <a:prstClr val="white"/>
                </a:solidFill>
              </a:rPr>
              <a:t>NATURALMENTE L’ANALISI NUMERICA INTEGRA L’ANALISI </a:t>
            </a:r>
            <a:r>
              <a:rPr lang="it-IT" b="1" dirty="0">
                <a:solidFill>
                  <a:srgbClr val="FFFF00"/>
                </a:solidFill>
              </a:rPr>
              <a:t>MOLTO IMPORTANTE </a:t>
            </a:r>
            <a:r>
              <a:rPr lang="it-IT" b="1" dirty="0">
                <a:solidFill>
                  <a:prstClr val="white"/>
                </a:solidFill>
              </a:rPr>
              <a:t>DELLA MORFOLOGIA DELLE CURVE</a:t>
            </a:r>
          </a:p>
        </p:txBody>
      </p:sp>
      <p:sp>
        <p:nvSpPr>
          <p:cNvPr id="6" name="CasellaDiTesto 5"/>
          <p:cNvSpPr txBox="1"/>
          <p:nvPr/>
        </p:nvSpPr>
        <p:spPr>
          <a:xfrm>
            <a:off x="664029" y="4474134"/>
            <a:ext cx="8044542" cy="584775"/>
          </a:xfrm>
          <a:prstGeom prst="rect">
            <a:avLst/>
          </a:prstGeom>
          <a:solidFill>
            <a:schemeClr val="accent1">
              <a:lumMod val="40000"/>
              <a:lumOff val="60000"/>
            </a:schemeClr>
          </a:solidFill>
        </p:spPr>
        <p:txBody>
          <a:bodyPr wrap="square" rtlCol="0">
            <a:spAutoFit/>
          </a:bodyPr>
          <a:lstStyle/>
          <a:p>
            <a:r>
              <a:rPr lang="it-IT" sz="3200" dirty="0">
                <a:solidFill>
                  <a:prstClr val="black"/>
                </a:solidFill>
              </a:rPr>
              <a:t>      PEF                         </a:t>
            </a:r>
            <a:r>
              <a:rPr lang="it-IT" sz="2400" dirty="0" err="1">
                <a:solidFill>
                  <a:prstClr val="black"/>
                </a:solidFill>
              </a:rPr>
              <a:t>nnn</a:t>
            </a:r>
            <a:r>
              <a:rPr lang="it-IT" sz="2400" dirty="0">
                <a:solidFill>
                  <a:prstClr val="black"/>
                </a:solidFill>
              </a:rPr>
              <a:t>                    NNN              NN  </a:t>
            </a:r>
            <a:r>
              <a:rPr lang="it-IT" sz="3200" dirty="0">
                <a:solidFill>
                  <a:prstClr val="black"/>
                </a:solidFill>
              </a:rPr>
              <a:t>                         </a:t>
            </a:r>
          </a:p>
        </p:txBody>
      </p:sp>
      <p:pic>
        <p:nvPicPr>
          <p:cNvPr id="8" name="Immagine 7">
            <a:extLst>
              <a:ext uri="{FF2B5EF4-FFF2-40B4-BE49-F238E27FC236}">
                <a16:creationId xmlns:a16="http://schemas.microsoft.com/office/drawing/2014/main" id="{7191EE03-29BF-493F-B601-06823CD3D62F}"/>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23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6200" y="119743"/>
            <a:ext cx="9067800" cy="2928256"/>
          </a:xfrm>
          <a:solidFill>
            <a:schemeClr val="accent1">
              <a:lumMod val="75000"/>
            </a:schemeClr>
          </a:solidFill>
        </p:spPr>
        <p:txBody>
          <a:bodyPr>
            <a:noAutofit/>
          </a:bodyPr>
          <a:lstStyle/>
          <a:p>
            <a:r>
              <a:rPr lang="it-IT" sz="4000" dirty="0">
                <a:solidFill>
                  <a:schemeClr val="bg1"/>
                </a:solidFill>
              </a:rPr>
              <a:t>La refertazione della spirometria prevede  una prima definizione qualitativa del deficit </a:t>
            </a:r>
            <a:r>
              <a:rPr lang="it-IT" sz="3600" dirty="0">
                <a:solidFill>
                  <a:srgbClr val="FFFF00"/>
                </a:solidFill>
              </a:rPr>
              <a:t>(</a:t>
            </a:r>
            <a:r>
              <a:rPr lang="it-IT" sz="3600" b="1" i="1" dirty="0">
                <a:solidFill>
                  <a:srgbClr val="FFFF00"/>
                </a:solidFill>
              </a:rPr>
              <a:t>ostruttivo, restrittivo, misto</a:t>
            </a:r>
            <a:r>
              <a:rPr lang="it-IT" sz="3600" dirty="0">
                <a:solidFill>
                  <a:srgbClr val="FFFF00"/>
                </a:solidFill>
              </a:rPr>
              <a:t>)</a:t>
            </a:r>
            <a:r>
              <a:rPr lang="it-IT" sz="3600" dirty="0">
                <a:solidFill>
                  <a:schemeClr val="bg1"/>
                </a:solidFill>
              </a:rPr>
              <a:t> </a:t>
            </a:r>
            <a:r>
              <a:rPr lang="it-IT" sz="4000" dirty="0">
                <a:solidFill>
                  <a:schemeClr val="bg1"/>
                </a:solidFill>
              </a:rPr>
              <a:t>e successivamente una quantizzazione dello stesso </a:t>
            </a:r>
            <a:r>
              <a:rPr lang="it-IT" sz="3600" b="1" i="1" dirty="0">
                <a:solidFill>
                  <a:srgbClr val="FFFF00"/>
                </a:solidFill>
              </a:rPr>
              <a:t>(lieve, medio, elevato)</a:t>
            </a:r>
          </a:p>
        </p:txBody>
      </p:sp>
      <p:sp>
        <p:nvSpPr>
          <p:cNvPr id="4" name="CasellaDiTesto 3"/>
          <p:cNvSpPr txBox="1"/>
          <p:nvPr/>
        </p:nvSpPr>
        <p:spPr>
          <a:xfrm>
            <a:off x="359230" y="4005943"/>
            <a:ext cx="8545284" cy="1815882"/>
          </a:xfrm>
          <a:prstGeom prst="rect">
            <a:avLst/>
          </a:prstGeom>
          <a:solidFill>
            <a:schemeClr val="accent1">
              <a:lumMod val="75000"/>
            </a:schemeClr>
          </a:solidFill>
        </p:spPr>
        <p:txBody>
          <a:bodyPr wrap="square" rtlCol="0">
            <a:spAutoFit/>
          </a:bodyPr>
          <a:lstStyle/>
          <a:p>
            <a:pPr algn="ctr"/>
            <a:r>
              <a:rPr lang="it-IT" sz="2800" i="1" dirty="0">
                <a:solidFill>
                  <a:schemeClr val="bg1"/>
                </a:solidFill>
              </a:rPr>
              <a:t>Avendo già chiarito che la spirometria semplice consente di definire deficit di tipo ostruttivo e solo di  sospettare i deficit di tipo restrittivo e misto, si propone di seguito  la graduazione dei deficit di tipo ostruttivo</a:t>
            </a:r>
          </a:p>
        </p:txBody>
      </p:sp>
      <p:pic>
        <p:nvPicPr>
          <p:cNvPr id="6" name="Immagine 5">
            <a:extLst>
              <a:ext uri="{FF2B5EF4-FFF2-40B4-BE49-F238E27FC236}">
                <a16:creationId xmlns:a16="http://schemas.microsoft.com/office/drawing/2014/main" id="{6AF252A2-7C18-4A97-BCA8-285571481A9B}"/>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1351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reenshot&#10;&#10;Descrizione generata automaticamente">
            <a:extLst>
              <a:ext uri="{FF2B5EF4-FFF2-40B4-BE49-F238E27FC236}">
                <a16:creationId xmlns:a16="http://schemas.microsoft.com/office/drawing/2014/main" id="{52D11B0D-B968-5846-9A55-4EB2291B7C15}"/>
              </a:ext>
            </a:extLst>
          </p:cNvPr>
          <p:cNvPicPr>
            <a:picLocks noChangeAspect="1"/>
          </p:cNvPicPr>
          <p:nvPr/>
        </p:nvPicPr>
        <p:blipFill rotWithShape="1">
          <a:blip r:embed="rId3"/>
          <a:srcRect l="22487" t="18836" r="16137" b="29524"/>
          <a:stretch/>
        </p:blipFill>
        <p:spPr>
          <a:xfrm>
            <a:off x="258697" y="595086"/>
            <a:ext cx="8761869" cy="5206624"/>
          </a:xfrm>
          <a:prstGeom prst="rect">
            <a:avLst/>
          </a:prstGeom>
        </p:spPr>
      </p:pic>
      <p:sp>
        <p:nvSpPr>
          <p:cNvPr id="2" name="CasellaDiTesto 1"/>
          <p:cNvSpPr txBox="1"/>
          <p:nvPr/>
        </p:nvSpPr>
        <p:spPr>
          <a:xfrm>
            <a:off x="2900856" y="1250732"/>
            <a:ext cx="4172607" cy="400110"/>
          </a:xfrm>
          <a:prstGeom prst="rect">
            <a:avLst/>
          </a:prstGeom>
          <a:noFill/>
        </p:spPr>
        <p:txBody>
          <a:bodyPr wrap="square" rtlCol="0">
            <a:spAutoFit/>
          </a:bodyPr>
          <a:lstStyle/>
          <a:p>
            <a:pPr algn="ctr"/>
            <a:r>
              <a:rPr lang="it-IT" sz="2000" b="1" dirty="0"/>
              <a:t>Principali parametri misurabili</a:t>
            </a:r>
          </a:p>
        </p:txBody>
      </p:sp>
      <p:pic>
        <p:nvPicPr>
          <p:cNvPr id="5" name="Immagine 4">
            <a:extLst>
              <a:ext uri="{FF2B5EF4-FFF2-40B4-BE49-F238E27FC236}">
                <a16:creationId xmlns:a16="http://schemas.microsoft.com/office/drawing/2014/main" id="{9109E66B-6027-4A9C-A5C0-051D42AF657F}"/>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591106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9511" t="16412" r="59136" b="13473"/>
          <a:stretch/>
        </p:blipFill>
        <p:spPr bwMode="auto">
          <a:xfrm>
            <a:off x="5130540" y="1253129"/>
            <a:ext cx="3629227" cy="4566722"/>
          </a:xfrm>
          <a:prstGeom prst="rect">
            <a:avLst/>
          </a:prstGeom>
          <a:noFill/>
          <a:ln w="9525">
            <a:noFill/>
            <a:miter lim="800000"/>
            <a:headEnd/>
            <a:tailEnd/>
          </a:ln>
          <a:effectLst/>
        </p:spPr>
      </p:pic>
      <p:sp>
        <p:nvSpPr>
          <p:cNvPr id="4" name="Rettangolo 3"/>
          <p:cNvSpPr/>
          <p:nvPr/>
        </p:nvSpPr>
        <p:spPr>
          <a:xfrm>
            <a:off x="2573519" y="102820"/>
            <a:ext cx="3912122" cy="830997"/>
          </a:xfrm>
          <a:prstGeom prst="rect">
            <a:avLst/>
          </a:prstGeom>
          <a:ln>
            <a:solidFill>
              <a:srgbClr val="002060"/>
            </a:solidFill>
          </a:ln>
        </p:spPr>
        <p:txBody>
          <a:bodyPr wrap="square">
            <a:spAutoFit/>
          </a:bodyPr>
          <a:lstStyle/>
          <a:p>
            <a:pPr algn="ctr"/>
            <a:r>
              <a:rPr lang="it-IT" sz="2400" b="1" dirty="0">
                <a:solidFill>
                  <a:srgbClr val="FF0000"/>
                </a:solidFill>
              </a:rPr>
              <a:t>ANALISI E INTERPRETAZIONE</a:t>
            </a:r>
          </a:p>
          <a:p>
            <a:pPr algn="ctr"/>
            <a:r>
              <a:rPr lang="it-IT" sz="2400" b="1" i="1" dirty="0">
                <a:solidFill>
                  <a:srgbClr val="FF0000"/>
                </a:solidFill>
              </a:rPr>
              <a:t>Spirometria semplice</a:t>
            </a:r>
            <a:endParaRPr lang="it-IT" sz="2400" dirty="0">
              <a:solidFill>
                <a:srgbClr val="FF0000"/>
              </a:solidFill>
            </a:endParaRPr>
          </a:p>
        </p:txBody>
      </p:sp>
      <p:sp>
        <p:nvSpPr>
          <p:cNvPr id="2" name="Rettangolo 1"/>
          <p:cNvSpPr/>
          <p:nvPr/>
        </p:nvSpPr>
        <p:spPr>
          <a:xfrm>
            <a:off x="0" y="5856002"/>
            <a:ext cx="9153428" cy="1015663"/>
          </a:xfrm>
          <a:prstGeom prst="rect">
            <a:avLst/>
          </a:prstGeom>
          <a:solidFill>
            <a:srgbClr val="002060"/>
          </a:solidFill>
          <a:ln>
            <a:solidFill>
              <a:srgbClr val="FF0000"/>
            </a:solidFill>
          </a:ln>
          <a:scene3d>
            <a:camera prst="orthographicFront"/>
            <a:lightRig rig="threePt" dir="t"/>
          </a:scene3d>
          <a:sp3d/>
        </p:spPr>
        <p:txBody>
          <a:bodyPr wrap="square">
            <a:spAutoFit/>
          </a:bodyPr>
          <a:lstStyle/>
          <a:p>
            <a:pPr algn="ctr"/>
            <a:r>
              <a:rPr lang="it-IT" sz="2000" b="1" dirty="0">
                <a:solidFill>
                  <a:schemeClr val="bg1"/>
                </a:solidFill>
              </a:rPr>
              <a:t>Si propone  di adottare una gradazione “semplificata” (A) della compromissione funzionale, definendo tre soli livelli di gravità: lieve, medio, elevato in base alla riduzione del FEV1 rispetto ai valori teorici</a:t>
            </a:r>
          </a:p>
        </p:txBody>
      </p:sp>
      <p:sp>
        <p:nvSpPr>
          <p:cNvPr id="6" name="CasellaDiTesto 5"/>
          <p:cNvSpPr txBox="1"/>
          <p:nvPr/>
        </p:nvSpPr>
        <p:spPr>
          <a:xfrm>
            <a:off x="1676265" y="853019"/>
            <a:ext cx="763571" cy="400110"/>
          </a:xfrm>
          <a:prstGeom prst="rect">
            <a:avLst/>
          </a:prstGeom>
          <a:noFill/>
          <a:ln w="38100">
            <a:solidFill>
              <a:srgbClr val="FF0000"/>
            </a:solidFill>
          </a:ln>
        </p:spPr>
        <p:txBody>
          <a:bodyPr wrap="square" rtlCol="0">
            <a:spAutoFit/>
          </a:bodyPr>
          <a:lstStyle/>
          <a:p>
            <a:pPr algn="ctr"/>
            <a:r>
              <a:rPr lang="it-IT" sz="2000" b="1" dirty="0"/>
              <a:t>A</a:t>
            </a:r>
          </a:p>
        </p:txBody>
      </p:sp>
      <p:pic>
        <p:nvPicPr>
          <p:cNvPr id="8" name="Immagine 7"/>
          <p:cNvPicPr>
            <a:picLocks noChangeAspect="1"/>
          </p:cNvPicPr>
          <p:nvPr/>
        </p:nvPicPr>
        <p:blipFill>
          <a:blip r:embed="rId3"/>
          <a:stretch>
            <a:fillRect/>
          </a:stretch>
        </p:blipFill>
        <p:spPr>
          <a:xfrm>
            <a:off x="565607" y="1310326"/>
            <a:ext cx="3242822" cy="4509524"/>
          </a:xfrm>
          <a:prstGeom prst="rect">
            <a:avLst/>
          </a:prstGeom>
        </p:spPr>
      </p:pic>
      <p:sp>
        <p:nvSpPr>
          <p:cNvPr id="10" name="CasellaDiTesto 9"/>
          <p:cNvSpPr txBox="1"/>
          <p:nvPr/>
        </p:nvSpPr>
        <p:spPr>
          <a:xfrm>
            <a:off x="6806018" y="824372"/>
            <a:ext cx="763571" cy="400110"/>
          </a:xfrm>
          <a:prstGeom prst="rect">
            <a:avLst/>
          </a:prstGeom>
          <a:noFill/>
          <a:ln w="38100">
            <a:solidFill>
              <a:srgbClr val="FF0000"/>
            </a:solidFill>
          </a:ln>
        </p:spPr>
        <p:txBody>
          <a:bodyPr wrap="square" rtlCol="0">
            <a:spAutoFit/>
          </a:bodyPr>
          <a:lstStyle/>
          <a:p>
            <a:pPr algn="ctr"/>
            <a:r>
              <a:rPr lang="it-IT" sz="2000" b="1" dirty="0"/>
              <a:t>B</a:t>
            </a:r>
          </a:p>
        </p:txBody>
      </p:sp>
      <p:pic>
        <p:nvPicPr>
          <p:cNvPr id="11" name="Immagine 10">
            <a:extLst>
              <a:ext uri="{FF2B5EF4-FFF2-40B4-BE49-F238E27FC236}">
                <a16:creationId xmlns:a16="http://schemas.microsoft.com/office/drawing/2014/main" id="{28708FEA-6242-4BDF-86BB-C4CBECE30AB9}"/>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368394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0256" y="1074656"/>
            <a:ext cx="8823488" cy="3970318"/>
          </a:xfrm>
          <a:prstGeom prst="rect">
            <a:avLst/>
          </a:prstGeom>
          <a:solidFill>
            <a:schemeClr val="accent1">
              <a:lumMod val="75000"/>
            </a:schemeClr>
          </a:solidFill>
        </p:spPr>
        <p:txBody>
          <a:bodyPr wrap="square" rtlCol="0">
            <a:spAutoFit/>
          </a:bodyPr>
          <a:lstStyle/>
          <a:p>
            <a:r>
              <a:rPr lang="it-IT" sz="2800" dirty="0">
                <a:solidFill>
                  <a:schemeClr val="bg1"/>
                </a:solidFill>
              </a:rPr>
              <a:t>…. quindi:</a:t>
            </a:r>
          </a:p>
          <a:p>
            <a:endParaRPr lang="it-IT" sz="2800" dirty="0">
              <a:solidFill>
                <a:schemeClr val="bg1"/>
              </a:solidFill>
            </a:endParaRPr>
          </a:p>
          <a:p>
            <a:pPr marL="457200" indent="-457200">
              <a:buFont typeface="Arial" panose="020B0604020202020204" pitchFamily="34" charset="0"/>
              <a:buChar char="•"/>
            </a:pPr>
            <a:r>
              <a:rPr lang="it-IT" sz="2800" dirty="0">
                <a:solidFill>
                  <a:schemeClr val="bg1"/>
                </a:solidFill>
              </a:rPr>
              <a:t>Un deficit </a:t>
            </a:r>
            <a:r>
              <a:rPr lang="it-IT" sz="2800" dirty="0" err="1">
                <a:solidFill>
                  <a:schemeClr val="bg1"/>
                </a:solidFill>
              </a:rPr>
              <a:t>ventilatorio</a:t>
            </a:r>
            <a:r>
              <a:rPr lang="it-IT" sz="2800" dirty="0">
                <a:solidFill>
                  <a:schemeClr val="bg1"/>
                </a:solidFill>
              </a:rPr>
              <a:t> viene </a:t>
            </a:r>
            <a:r>
              <a:rPr lang="it-IT" sz="2800" b="1" dirty="0">
                <a:solidFill>
                  <a:srgbClr val="FFFF00"/>
                </a:solidFill>
              </a:rPr>
              <a:t>qualificato</a:t>
            </a:r>
            <a:r>
              <a:rPr lang="it-IT" sz="2800" dirty="0">
                <a:solidFill>
                  <a:schemeClr val="bg1"/>
                </a:solidFill>
              </a:rPr>
              <a:t> come ostruttivo in presenza di riduzione del FEV1/FVC ( o FEV1/VC)</a:t>
            </a:r>
          </a:p>
          <a:p>
            <a:pPr marL="457200" indent="-457200">
              <a:buFont typeface="Arial" panose="020B0604020202020204" pitchFamily="34" charset="0"/>
              <a:buChar char="•"/>
            </a:pPr>
            <a:r>
              <a:rPr lang="it-IT" sz="2800" dirty="0">
                <a:solidFill>
                  <a:schemeClr val="bg1"/>
                </a:solidFill>
              </a:rPr>
              <a:t>E viene </a:t>
            </a:r>
            <a:r>
              <a:rPr lang="it-IT" sz="2800" b="1" dirty="0">
                <a:solidFill>
                  <a:srgbClr val="FFFF00"/>
                </a:solidFill>
              </a:rPr>
              <a:t>quantificato</a:t>
            </a:r>
            <a:r>
              <a:rPr lang="it-IT" sz="2800" dirty="0">
                <a:solidFill>
                  <a:schemeClr val="bg1"/>
                </a:solidFill>
              </a:rPr>
              <a:t> in base alla riduzione del FEV1 rispetto ai valori teorici:</a:t>
            </a:r>
          </a:p>
          <a:p>
            <a:pPr marL="457200" indent="-457200">
              <a:buFont typeface="Arial" panose="020B0604020202020204" pitchFamily="34" charset="0"/>
              <a:buChar char="•"/>
            </a:pPr>
            <a:r>
              <a:rPr lang="it-IT" sz="2800" dirty="0">
                <a:solidFill>
                  <a:srgbClr val="FFFF00"/>
                </a:solidFill>
              </a:rPr>
              <a:t>LIEVE</a:t>
            </a:r>
            <a:r>
              <a:rPr lang="it-IT" sz="2800" dirty="0">
                <a:solidFill>
                  <a:schemeClr val="bg1"/>
                </a:solidFill>
              </a:rPr>
              <a:t> : FEV1&gt; o = 80% del </a:t>
            </a:r>
            <a:r>
              <a:rPr lang="it-IT" sz="2800" dirty="0" err="1">
                <a:solidFill>
                  <a:schemeClr val="bg1"/>
                </a:solidFill>
              </a:rPr>
              <a:t>pred</a:t>
            </a:r>
            <a:endParaRPr lang="it-IT" sz="2800" dirty="0">
              <a:solidFill>
                <a:schemeClr val="bg1"/>
              </a:solidFill>
            </a:endParaRPr>
          </a:p>
          <a:p>
            <a:pPr marL="457200" indent="-457200">
              <a:buFont typeface="Arial" panose="020B0604020202020204" pitchFamily="34" charset="0"/>
              <a:buChar char="•"/>
            </a:pPr>
            <a:r>
              <a:rPr lang="it-IT" sz="2800" dirty="0">
                <a:solidFill>
                  <a:srgbClr val="FFFF00"/>
                </a:solidFill>
              </a:rPr>
              <a:t>MEDIO</a:t>
            </a:r>
            <a:r>
              <a:rPr lang="it-IT" sz="2800" dirty="0">
                <a:solidFill>
                  <a:schemeClr val="bg1"/>
                </a:solidFill>
              </a:rPr>
              <a:t> : FEV1  tra il  79 e 50% del </a:t>
            </a:r>
            <a:r>
              <a:rPr lang="it-IT" sz="2800" dirty="0" err="1">
                <a:solidFill>
                  <a:schemeClr val="bg1"/>
                </a:solidFill>
              </a:rPr>
              <a:t>pred</a:t>
            </a:r>
            <a:endParaRPr lang="it-IT" sz="2800" dirty="0">
              <a:solidFill>
                <a:schemeClr val="bg1"/>
              </a:solidFill>
            </a:endParaRPr>
          </a:p>
          <a:p>
            <a:pPr marL="457200" indent="-457200">
              <a:buFont typeface="Arial" panose="020B0604020202020204" pitchFamily="34" charset="0"/>
              <a:buChar char="•"/>
            </a:pPr>
            <a:r>
              <a:rPr lang="it-IT" sz="2800" dirty="0">
                <a:solidFill>
                  <a:srgbClr val="FFFF00"/>
                </a:solidFill>
              </a:rPr>
              <a:t>ELEVATO</a:t>
            </a:r>
            <a:r>
              <a:rPr lang="it-IT" sz="2800" dirty="0">
                <a:solidFill>
                  <a:schemeClr val="bg1"/>
                </a:solidFill>
              </a:rPr>
              <a:t>: FEV1 &lt; 50% del </a:t>
            </a:r>
            <a:r>
              <a:rPr lang="it-IT" sz="2800" dirty="0" err="1">
                <a:solidFill>
                  <a:schemeClr val="bg1"/>
                </a:solidFill>
              </a:rPr>
              <a:t>pred</a:t>
            </a:r>
            <a:endParaRPr lang="it-IT" sz="2800" dirty="0">
              <a:solidFill>
                <a:schemeClr val="bg1"/>
              </a:solidFill>
            </a:endParaRPr>
          </a:p>
        </p:txBody>
      </p:sp>
      <p:pic>
        <p:nvPicPr>
          <p:cNvPr id="4" name="Immagine 3">
            <a:extLst>
              <a:ext uri="{FF2B5EF4-FFF2-40B4-BE49-F238E27FC236}">
                <a16:creationId xmlns:a16="http://schemas.microsoft.com/office/drawing/2014/main" id="{B75C8E51-144D-4202-9F70-13A204B8EA08}"/>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86162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a:extLst>
              <a:ext uri="{FF2B5EF4-FFF2-40B4-BE49-F238E27FC236}">
                <a16:creationId xmlns:a16="http://schemas.microsoft.com/office/drawing/2014/main" id="{3565C915-0961-4C83-88F5-4BD94C912A7A}"/>
              </a:ext>
            </a:extLst>
          </p:cNvPr>
          <p:cNvSpPr txBox="1">
            <a:spLocks noChangeArrowheads="1"/>
          </p:cNvSpPr>
          <p:nvPr/>
        </p:nvSpPr>
        <p:spPr bwMode="auto">
          <a:xfrm>
            <a:off x="5715000" y="6465888"/>
            <a:ext cx="3200400" cy="307777"/>
          </a:xfrm>
          <a:prstGeom prst="rect">
            <a:avLst/>
          </a:prstGeom>
          <a:solidFill>
            <a:schemeClr val="accent1">
              <a:lumMod val="50000"/>
            </a:schemeClr>
          </a:solidFill>
          <a:ln w="25400">
            <a:solidFill>
              <a:srgbClr val="FF0000"/>
            </a:solid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it-IT" sz="1400" b="1" i="0" u="none" strike="noStrike" kern="1200" cap="none" spc="0" normalizeH="0" baseline="0" noProof="0" dirty="0" err="1">
                <a:ln>
                  <a:noFill/>
                </a:ln>
                <a:solidFill>
                  <a:schemeClr val="bg1"/>
                </a:solidFill>
                <a:effectLst>
                  <a:outerShdw blurRad="38100" dist="38100" dir="2700000" algn="tl">
                    <a:srgbClr val="000000"/>
                  </a:outerShdw>
                </a:effectLst>
                <a:uLnTx/>
                <a:uFillTx/>
                <a:latin typeface="Comic Sans MS" pitchFamily="66" charset="0"/>
                <a:ea typeface="+mn-ea"/>
                <a:cs typeface="+mn-cs"/>
              </a:rPr>
              <a:t>Brusasco</a:t>
            </a:r>
            <a:r>
              <a:rPr kumimoji="0" lang="it-IT" sz="1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Comic Sans MS" pitchFamily="66" charset="0"/>
                <a:ea typeface="+mn-ea"/>
                <a:cs typeface="+mn-cs"/>
              </a:rPr>
              <a:t>, </a:t>
            </a:r>
            <a:r>
              <a:rPr kumimoji="0" lang="it-IT" sz="1400" b="1" i="0" u="none" strike="noStrike" kern="1200" cap="none" spc="0" normalizeH="0" baseline="0" noProof="0" dirty="0" err="1">
                <a:ln>
                  <a:noFill/>
                </a:ln>
                <a:solidFill>
                  <a:schemeClr val="bg1"/>
                </a:solidFill>
                <a:effectLst>
                  <a:outerShdw blurRad="38100" dist="38100" dir="2700000" algn="tl">
                    <a:srgbClr val="000000"/>
                  </a:outerShdw>
                </a:effectLst>
                <a:uLnTx/>
                <a:uFillTx/>
                <a:latin typeface="Comic Sans MS" pitchFamily="66" charset="0"/>
                <a:ea typeface="+mn-ea"/>
                <a:cs typeface="+mn-cs"/>
              </a:rPr>
              <a:t>Irvin</a:t>
            </a:r>
            <a:r>
              <a:rPr kumimoji="0" lang="it-IT" sz="14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Comic Sans MS" pitchFamily="66" charset="0"/>
                <a:ea typeface="+mn-ea"/>
                <a:cs typeface="+mn-cs"/>
              </a:rPr>
              <a:t>, Pellegrino</a:t>
            </a:r>
          </a:p>
        </p:txBody>
      </p:sp>
      <p:pic>
        <p:nvPicPr>
          <p:cNvPr id="218115" name="Picture 3" descr="spiro 3">
            <a:extLst>
              <a:ext uri="{FF2B5EF4-FFF2-40B4-BE49-F238E27FC236}">
                <a16:creationId xmlns:a16="http://schemas.microsoft.com/office/drawing/2014/main" id="{793186AA-78AF-4344-A443-2EE6EDED9C10}"/>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402878"/>
          </a:xfrm>
          <a:noFill/>
        </p:spPr>
      </p:pic>
      <p:pic>
        <p:nvPicPr>
          <p:cNvPr id="5" name="Immagine 4">
            <a:extLst>
              <a:ext uri="{FF2B5EF4-FFF2-40B4-BE49-F238E27FC236}">
                <a16:creationId xmlns:a16="http://schemas.microsoft.com/office/drawing/2014/main" id="{F87C6616-2B24-4247-8A5F-FB96F7DF99FF}"/>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3185108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4306529"/>
            <a:ext cx="7772400" cy="1612184"/>
          </a:xfrm>
          <a:solidFill>
            <a:srgbClr val="002060"/>
          </a:solidFill>
        </p:spPr>
        <p:txBody>
          <a:bodyPr>
            <a:normAutofit/>
          </a:bodyPr>
          <a:lstStyle/>
          <a:p>
            <a:r>
              <a:rPr lang="it-IT" sz="5400" dirty="0">
                <a:solidFill>
                  <a:schemeClr val="bg1"/>
                </a:solidFill>
              </a:rPr>
              <a:t>Esempi di refertazione di spirometrie</a:t>
            </a:r>
          </a:p>
        </p:txBody>
      </p:sp>
      <p:sp>
        <p:nvSpPr>
          <p:cNvPr id="3" name="Sottotitolo 2"/>
          <p:cNvSpPr>
            <a:spLocks noGrp="1"/>
          </p:cNvSpPr>
          <p:nvPr>
            <p:ph type="subTitle" idx="1"/>
          </p:nvPr>
        </p:nvSpPr>
        <p:spPr>
          <a:xfrm>
            <a:off x="471948" y="416387"/>
            <a:ext cx="7986251" cy="1972852"/>
          </a:xfrm>
          <a:solidFill>
            <a:srgbClr val="002060"/>
          </a:solidFill>
        </p:spPr>
        <p:txBody>
          <a:bodyPr>
            <a:normAutofit lnSpcReduction="10000"/>
          </a:bodyPr>
          <a:lstStyle/>
          <a:p>
            <a:r>
              <a:rPr lang="it-IT" b="1" dirty="0">
                <a:solidFill>
                  <a:schemeClr val="bg1"/>
                </a:solidFill>
              </a:rPr>
              <a:t>N.B. le refertazioni automatiche effettuate dalle apparecchiature sono </a:t>
            </a:r>
            <a:r>
              <a:rPr lang="it-IT" b="1" dirty="0">
                <a:solidFill>
                  <a:srgbClr val="FFFF00"/>
                </a:solidFill>
              </a:rPr>
              <a:t>generalmente inaffidabili</a:t>
            </a:r>
            <a:r>
              <a:rPr lang="it-IT" b="1" dirty="0">
                <a:solidFill>
                  <a:schemeClr val="bg1"/>
                </a:solidFill>
              </a:rPr>
              <a:t>. Si sconsiglia di tenerne conto e, quindi, per l’interpretazione del test è necessario procedere con la valutazione della morfologia delle curve e delle variazioni dei parametri rispetto ai valori predetti</a:t>
            </a:r>
          </a:p>
        </p:txBody>
      </p:sp>
      <p:pic>
        <p:nvPicPr>
          <p:cNvPr id="5" name="Immagine 4">
            <a:extLst>
              <a:ext uri="{FF2B5EF4-FFF2-40B4-BE49-F238E27FC236}">
                <a16:creationId xmlns:a16="http://schemas.microsoft.com/office/drawing/2014/main" id="{8D674A79-527E-4DD9-89AA-02A504A7BA4A}"/>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4085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body" idx="4294967295"/>
          </p:nvPr>
        </p:nvSpPr>
        <p:spPr>
          <a:xfrm>
            <a:off x="170250" y="145685"/>
            <a:ext cx="6459150" cy="3401106"/>
          </a:xfrm>
          <a:prstGeom prst="rect">
            <a:avLst/>
          </a:prstGeom>
          <a:ln>
            <a:solidFill>
              <a:srgbClr val="002060"/>
            </a:solidFill>
          </a:ln>
        </p:spPr>
        <p:txBody>
          <a:bodyPr>
            <a:normAutofit/>
          </a:bodyPr>
          <a:lstStyle/>
          <a:p>
            <a:pPr>
              <a:buFontTx/>
              <a:buNone/>
            </a:pPr>
            <a:endParaRPr lang="it-IT" sz="1800" dirty="0">
              <a:latin typeface="Arial" charset="0"/>
              <a:ea typeface="ヒラギノ角ゴ Pro W3" pitchFamily="-109" charset="-128"/>
              <a:cs typeface="Arial" charset="0"/>
            </a:endParaRPr>
          </a:p>
          <a:p>
            <a:r>
              <a:rPr lang="it-IT" sz="2100" b="1" dirty="0">
                <a:solidFill>
                  <a:srgbClr val="595959"/>
                </a:solidFill>
                <a:ea typeface="MS PGothic" pitchFamily="34" charset="-128"/>
              </a:rPr>
              <a:t>Curva tempo-volume patologica: pattern ostruttivo</a:t>
            </a: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sz="1500" dirty="0">
              <a:solidFill>
                <a:srgbClr val="595959"/>
              </a:solidFill>
              <a:latin typeface="FagoOT-Bold" pitchFamily="50" charset="0"/>
              <a:ea typeface="MS PGothic" pitchFamily="34" charset="-128"/>
            </a:endParaRPr>
          </a:p>
          <a:p>
            <a:endParaRPr lang="it-IT" sz="1500" dirty="0">
              <a:solidFill>
                <a:srgbClr val="595959"/>
              </a:solidFill>
              <a:latin typeface="FagoOT-Bold" pitchFamily="50" charset="0"/>
              <a:ea typeface="MS PGothic" pitchFamily="34" charset="-128"/>
            </a:endParaRPr>
          </a:p>
          <a:p>
            <a:endParaRPr lang="it-IT" sz="900" dirty="0">
              <a:solidFill>
                <a:srgbClr val="595959"/>
              </a:solidFill>
              <a:latin typeface="FagoOT-Bold" pitchFamily="50" charset="0"/>
              <a:ea typeface="MS PGothic" pitchFamily="34" charset="-128"/>
            </a:endParaRPr>
          </a:p>
          <a:p>
            <a:endParaRPr lang="it-IT" sz="900" dirty="0">
              <a:solidFill>
                <a:srgbClr val="595959"/>
              </a:solidFill>
              <a:latin typeface="FagoOT-Bold" pitchFamily="50" charset="0"/>
              <a:ea typeface="MS PGothic" pitchFamily="34" charset="-128"/>
            </a:endParaRPr>
          </a:p>
          <a:p>
            <a:endParaRPr lang="it-IT" sz="900" dirty="0">
              <a:solidFill>
                <a:srgbClr val="595959"/>
              </a:solidFill>
              <a:latin typeface="FagoOT-Bold" pitchFamily="50" charset="0"/>
              <a:ea typeface="MS PGothic" pitchFamily="34" charset="-128"/>
            </a:endParaRPr>
          </a:p>
        </p:txBody>
      </p:sp>
      <p:pic>
        <p:nvPicPr>
          <p:cNvPr id="22532" name="Immagine 4"/>
          <p:cNvPicPr>
            <a:picLocks noChangeAspect="1"/>
          </p:cNvPicPr>
          <p:nvPr/>
        </p:nvPicPr>
        <p:blipFill>
          <a:blip r:embed="rId3" cstate="print"/>
          <a:srcRect t="18367" r="63443" b="12245"/>
          <a:stretch>
            <a:fillRect/>
          </a:stretch>
        </p:blipFill>
        <p:spPr bwMode="auto">
          <a:xfrm>
            <a:off x="1803525" y="953519"/>
            <a:ext cx="2905649" cy="2398861"/>
          </a:xfrm>
          <a:prstGeom prst="rect">
            <a:avLst/>
          </a:prstGeom>
          <a:ln>
            <a:noFill/>
          </a:ln>
          <a:effectLst>
            <a:outerShdw blurRad="292100" dist="139700" dir="2700000" algn="tl" rotWithShape="0">
              <a:srgbClr val="333333">
                <a:alpha val="65000"/>
              </a:srgbClr>
            </a:outerShdw>
          </a:effectLst>
        </p:spPr>
      </p:pic>
      <p:pic>
        <p:nvPicPr>
          <p:cNvPr id="2" name="Immagine 1"/>
          <p:cNvPicPr>
            <a:picLocks noChangeAspect="1"/>
          </p:cNvPicPr>
          <p:nvPr/>
        </p:nvPicPr>
        <p:blipFill>
          <a:blip r:embed="rId4"/>
          <a:stretch>
            <a:fillRect/>
          </a:stretch>
        </p:blipFill>
        <p:spPr>
          <a:xfrm>
            <a:off x="760120" y="3679370"/>
            <a:ext cx="3223816" cy="3370087"/>
          </a:xfrm>
          <a:prstGeom prst="rect">
            <a:avLst/>
          </a:prstGeom>
        </p:spPr>
      </p:pic>
      <p:pic>
        <p:nvPicPr>
          <p:cNvPr id="3" name="Immagine 2"/>
          <p:cNvPicPr>
            <a:picLocks noChangeAspect="1"/>
          </p:cNvPicPr>
          <p:nvPr/>
        </p:nvPicPr>
        <p:blipFill>
          <a:blip r:embed="rId5"/>
          <a:stretch>
            <a:fillRect/>
          </a:stretch>
        </p:blipFill>
        <p:spPr>
          <a:xfrm>
            <a:off x="4709174" y="3820886"/>
            <a:ext cx="3217535" cy="3310876"/>
          </a:xfrm>
          <a:prstGeom prst="rect">
            <a:avLst/>
          </a:prstGeom>
        </p:spPr>
      </p:pic>
      <p:sp>
        <p:nvSpPr>
          <p:cNvPr id="4" name="CasellaDiTesto 3"/>
          <p:cNvSpPr txBox="1"/>
          <p:nvPr/>
        </p:nvSpPr>
        <p:spPr>
          <a:xfrm>
            <a:off x="1594521" y="3479315"/>
            <a:ext cx="4778829" cy="400110"/>
          </a:xfrm>
          <a:prstGeom prst="rect">
            <a:avLst/>
          </a:prstGeom>
          <a:noFill/>
        </p:spPr>
        <p:txBody>
          <a:bodyPr wrap="square" rtlCol="0">
            <a:spAutoFit/>
          </a:bodyPr>
          <a:lstStyle/>
          <a:p>
            <a:pPr algn="ctr"/>
            <a:r>
              <a:rPr lang="it-IT" sz="2000" b="1" dirty="0"/>
              <a:t>Curva flusso volume pattern </a:t>
            </a:r>
            <a:r>
              <a:rPr lang="it-IT" sz="2000" b="1" dirty="0" err="1"/>
              <a:t>ostuttivo</a:t>
            </a:r>
            <a:endParaRPr lang="it-IT" sz="2000" b="1" dirty="0"/>
          </a:p>
        </p:txBody>
      </p:sp>
      <p:sp>
        <p:nvSpPr>
          <p:cNvPr id="5" name="CasellaDiTesto 4">
            <a:extLst>
              <a:ext uri="{FF2B5EF4-FFF2-40B4-BE49-F238E27FC236}">
                <a16:creationId xmlns:a16="http://schemas.microsoft.com/office/drawing/2014/main" id="{383FA0A8-FDD7-47BD-8176-68D61678EFC5}"/>
              </a:ext>
            </a:extLst>
          </p:cNvPr>
          <p:cNvSpPr txBox="1"/>
          <p:nvPr/>
        </p:nvSpPr>
        <p:spPr>
          <a:xfrm>
            <a:off x="5761703" y="953518"/>
            <a:ext cx="3097163" cy="707886"/>
          </a:xfrm>
          <a:prstGeom prst="rect">
            <a:avLst/>
          </a:prstGeom>
          <a:solidFill>
            <a:srgbClr val="002060"/>
          </a:solidFill>
        </p:spPr>
        <p:txBody>
          <a:bodyPr wrap="square" rtlCol="0">
            <a:spAutoFit/>
          </a:bodyPr>
          <a:lstStyle/>
          <a:p>
            <a:pPr algn="ctr"/>
            <a:r>
              <a:rPr lang="it-IT" sz="2000" b="1" dirty="0">
                <a:solidFill>
                  <a:schemeClr val="bg1"/>
                </a:solidFill>
              </a:rPr>
              <a:t>Morfologie di curve orientative</a:t>
            </a:r>
          </a:p>
        </p:txBody>
      </p:sp>
      <p:pic>
        <p:nvPicPr>
          <p:cNvPr id="9" name="Immagine 8">
            <a:extLst>
              <a:ext uri="{FF2B5EF4-FFF2-40B4-BE49-F238E27FC236}">
                <a16:creationId xmlns:a16="http://schemas.microsoft.com/office/drawing/2014/main" id="{C9BDDE13-93DE-4C6D-A86E-D27245EDA6F9}"/>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5617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p:cNvSpPr>
            <a:spLocks noGrp="1" noChangeArrowheads="1"/>
          </p:cNvSpPr>
          <p:nvPr>
            <p:ph type="body" idx="4294967295"/>
          </p:nvPr>
        </p:nvSpPr>
        <p:spPr>
          <a:xfrm>
            <a:off x="-1" y="17008"/>
            <a:ext cx="7641771" cy="4157663"/>
          </a:xfrm>
          <a:prstGeom prst="rect">
            <a:avLst/>
          </a:prstGeom>
        </p:spPr>
        <p:txBody>
          <a:bodyPr>
            <a:normAutofit/>
          </a:bodyPr>
          <a:lstStyle/>
          <a:p>
            <a:pPr>
              <a:buFontTx/>
              <a:buNone/>
            </a:pPr>
            <a:endParaRPr lang="it-IT" sz="1200" dirty="0">
              <a:latin typeface="Arial" charset="0"/>
              <a:ea typeface="ヒラギノ角ゴ Pro W3" pitchFamily="-109" charset="-128"/>
              <a:cs typeface="Arial" charset="0"/>
            </a:endParaRPr>
          </a:p>
          <a:p>
            <a:r>
              <a:rPr lang="it-IT" sz="2600" b="1" dirty="0">
                <a:solidFill>
                  <a:srgbClr val="595959"/>
                </a:solidFill>
                <a:ea typeface="MS PGothic" pitchFamily="34" charset="-128"/>
              </a:rPr>
              <a:t>Curva tempo-volume patologica: pattern restrittivo</a:t>
            </a: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b="1" dirty="0">
              <a:solidFill>
                <a:srgbClr val="595959"/>
              </a:solidFill>
              <a:latin typeface="FagoOT-Bold" pitchFamily="50" charset="0"/>
              <a:ea typeface="MS PGothic" pitchFamily="34" charset="-128"/>
            </a:endParaRPr>
          </a:p>
          <a:p>
            <a:endParaRPr lang="it-IT" sz="1500" dirty="0">
              <a:solidFill>
                <a:srgbClr val="595959"/>
              </a:solidFill>
              <a:latin typeface="FagoOT-Bold" pitchFamily="50" charset="0"/>
              <a:ea typeface="MS PGothic" pitchFamily="34" charset="-128"/>
            </a:endParaRPr>
          </a:p>
          <a:p>
            <a:endParaRPr lang="it-IT" sz="1500" dirty="0">
              <a:solidFill>
                <a:srgbClr val="595959"/>
              </a:solidFill>
              <a:latin typeface="FagoOT-Bold" pitchFamily="50" charset="0"/>
              <a:ea typeface="MS PGothic" pitchFamily="34" charset="-128"/>
            </a:endParaRPr>
          </a:p>
          <a:p>
            <a:endParaRPr lang="it-IT" sz="900" dirty="0">
              <a:solidFill>
                <a:srgbClr val="595959"/>
              </a:solidFill>
              <a:latin typeface="FagoOT-Bold" pitchFamily="50" charset="0"/>
              <a:ea typeface="MS PGothic" pitchFamily="34" charset="-128"/>
            </a:endParaRPr>
          </a:p>
          <a:p>
            <a:endParaRPr lang="it-IT" sz="900" dirty="0">
              <a:solidFill>
                <a:srgbClr val="595959"/>
              </a:solidFill>
              <a:latin typeface="FagoOT-Bold" pitchFamily="50" charset="0"/>
              <a:ea typeface="MS PGothic" pitchFamily="34" charset="-128"/>
            </a:endParaRPr>
          </a:p>
          <a:p>
            <a:endParaRPr lang="it-IT" sz="900" dirty="0">
              <a:solidFill>
                <a:srgbClr val="595959"/>
              </a:solidFill>
              <a:latin typeface="FagoOT-Bold" pitchFamily="50" charset="0"/>
              <a:ea typeface="MS PGothic" pitchFamily="34" charset="-128"/>
            </a:endParaRPr>
          </a:p>
        </p:txBody>
      </p:sp>
      <p:pic>
        <p:nvPicPr>
          <p:cNvPr id="23556" name="Immagine 4"/>
          <p:cNvPicPr>
            <a:picLocks noChangeAspect="1"/>
          </p:cNvPicPr>
          <p:nvPr/>
        </p:nvPicPr>
        <p:blipFill>
          <a:blip r:embed="rId3" cstate="print"/>
          <a:srcRect l="34714" t="18367" r="35780" b="12245"/>
          <a:stretch>
            <a:fillRect/>
          </a:stretch>
        </p:blipFill>
        <p:spPr bwMode="auto">
          <a:xfrm>
            <a:off x="1911804" y="812005"/>
            <a:ext cx="2914650" cy="2981325"/>
          </a:xfrm>
          <a:prstGeom prst="rect">
            <a:avLst/>
          </a:prstGeom>
          <a:ln>
            <a:noFill/>
          </a:ln>
          <a:effectLst>
            <a:outerShdw blurRad="292100" dist="139700" dir="2700000" algn="tl" rotWithShape="0">
              <a:srgbClr val="333333">
                <a:alpha val="65000"/>
              </a:srgbClr>
            </a:outerShdw>
          </a:effectLst>
        </p:spPr>
      </p:pic>
      <p:pic>
        <p:nvPicPr>
          <p:cNvPr id="2" name="Immagine 1"/>
          <p:cNvPicPr>
            <a:picLocks noChangeAspect="1"/>
          </p:cNvPicPr>
          <p:nvPr/>
        </p:nvPicPr>
        <p:blipFill>
          <a:blip r:embed="rId4"/>
          <a:stretch>
            <a:fillRect/>
          </a:stretch>
        </p:blipFill>
        <p:spPr>
          <a:xfrm>
            <a:off x="5653463" y="3299954"/>
            <a:ext cx="3279932" cy="3676207"/>
          </a:xfrm>
          <a:prstGeom prst="rect">
            <a:avLst/>
          </a:prstGeom>
        </p:spPr>
      </p:pic>
      <p:sp>
        <p:nvSpPr>
          <p:cNvPr id="3" name="CasellaDiTesto 2"/>
          <p:cNvSpPr txBox="1"/>
          <p:nvPr/>
        </p:nvSpPr>
        <p:spPr>
          <a:xfrm>
            <a:off x="533401" y="4582886"/>
            <a:ext cx="5120062" cy="954107"/>
          </a:xfrm>
          <a:prstGeom prst="rect">
            <a:avLst/>
          </a:prstGeom>
          <a:noFill/>
        </p:spPr>
        <p:txBody>
          <a:bodyPr wrap="square" rtlCol="0">
            <a:spAutoFit/>
          </a:bodyPr>
          <a:lstStyle/>
          <a:p>
            <a:r>
              <a:rPr lang="it-IT" sz="2800" b="1" dirty="0"/>
              <a:t>Curva flusso volume patologica: pattern restrittivo</a:t>
            </a:r>
          </a:p>
        </p:txBody>
      </p:sp>
      <p:sp>
        <p:nvSpPr>
          <p:cNvPr id="6" name="CasellaDiTesto 5">
            <a:extLst>
              <a:ext uri="{FF2B5EF4-FFF2-40B4-BE49-F238E27FC236}">
                <a16:creationId xmlns:a16="http://schemas.microsoft.com/office/drawing/2014/main" id="{CC503105-154C-4730-BA4A-4E195DCBFC49}"/>
              </a:ext>
            </a:extLst>
          </p:cNvPr>
          <p:cNvSpPr txBox="1"/>
          <p:nvPr/>
        </p:nvSpPr>
        <p:spPr>
          <a:xfrm>
            <a:off x="5230761" y="1343657"/>
            <a:ext cx="3053487" cy="707886"/>
          </a:xfrm>
          <a:prstGeom prst="rect">
            <a:avLst/>
          </a:prstGeom>
          <a:solidFill>
            <a:srgbClr val="002060"/>
          </a:solidFill>
        </p:spPr>
        <p:txBody>
          <a:bodyPr wrap="square" rtlCol="0">
            <a:spAutoFit/>
          </a:bodyPr>
          <a:lstStyle/>
          <a:p>
            <a:pPr algn="ctr"/>
            <a:r>
              <a:rPr lang="it-IT" sz="2000" b="1" dirty="0">
                <a:solidFill>
                  <a:schemeClr val="bg1"/>
                </a:solidFill>
              </a:rPr>
              <a:t>Morfologie di curve orientative</a:t>
            </a:r>
          </a:p>
        </p:txBody>
      </p:sp>
      <p:pic>
        <p:nvPicPr>
          <p:cNvPr id="8" name="Immagine 7">
            <a:extLst>
              <a:ext uri="{FF2B5EF4-FFF2-40B4-BE49-F238E27FC236}">
                <a16:creationId xmlns:a16="http://schemas.microsoft.com/office/drawing/2014/main" id="{99B5DD2C-BC13-474E-8662-C59FD6A7CD30}"/>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019898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1"/>
          <p:cNvPicPr>
            <a:picLocks noChangeAspect="1"/>
          </p:cNvPicPr>
          <p:nvPr/>
        </p:nvPicPr>
        <p:blipFill rotWithShape="1">
          <a:blip r:embed="rId3">
            <a:extLst>
              <a:ext uri="{28A0092B-C50C-407E-A947-70E740481C1C}">
                <a14:useLocalDpi xmlns:a14="http://schemas.microsoft.com/office/drawing/2010/main" val="0"/>
              </a:ext>
            </a:extLst>
          </a:blip>
          <a:srcRect r="19304"/>
          <a:stretch/>
        </p:blipFill>
        <p:spPr bwMode="auto">
          <a:xfrm>
            <a:off x="130631" y="2743927"/>
            <a:ext cx="2923654" cy="411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Immagine 2"/>
          <p:cNvPicPr>
            <a:picLocks noChangeAspect="1"/>
          </p:cNvPicPr>
          <p:nvPr/>
        </p:nvPicPr>
        <p:blipFill rotWithShape="1">
          <a:blip r:embed="rId4">
            <a:extLst>
              <a:ext uri="{28A0092B-C50C-407E-A947-70E740481C1C}">
                <a14:useLocalDpi xmlns:a14="http://schemas.microsoft.com/office/drawing/2010/main" val="0"/>
              </a:ext>
            </a:extLst>
          </a:blip>
          <a:srcRect b="59719"/>
          <a:stretch/>
        </p:blipFill>
        <p:spPr bwMode="auto">
          <a:xfrm>
            <a:off x="1253764" y="718912"/>
            <a:ext cx="7968023" cy="192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28394" y="125186"/>
            <a:ext cx="7893394"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3147559" y="5441327"/>
            <a:ext cx="6074229" cy="461665"/>
          </a:xfrm>
          <a:prstGeom prst="rect">
            <a:avLst/>
          </a:prstGeom>
          <a:solidFill>
            <a:schemeClr val="accent1">
              <a:lumMod val="75000"/>
            </a:schemeClr>
          </a:solidFill>
        </p:spPr>
        <p:txBody>
          <a:bodyPr wrap="square">
            <a:spAutoFit/>
          </a:bodyPr>
          <a:lstStyle/>
          <a:p>
            <a:pPr lvl="0" algn="ctr" defTabSz="914400">
              <a:spcBef>
                <a:spcPct val="0"/>
              </a:spcBef>
            </a:pPr>
            <a:r>
              <a:rPr lang="it-IT" altLang="it-IT" sz="2400" b="1" dirty="0">
                <a:solidFill>
                  <a:schemeClr val="bg1"/>
                </a:solidFill>
              </a:rPr>
              <a:t>Deficit </a:t>
            </a:r>
            <a:r>
              <a:rPr lang="it-IT" altLang="it-IT" sz="2400" b="1" dirty="0" err="1">
                <a:solidFill>
                  <a:schemeClr val="bg1"/>
                </a:solidFill>
              </a:rPr>
              <a:t>ventilatorio</a:t>
            </a:r>
            <a:r>
              <a:rPr lang="it-IT" altLang="it-IT" sz="2400" b="1" dirty="0">
                <a:solidFill>
                  <a:schemeClr val="bg1"/>
                </a:solidFill>
              </a:rPr>
              <a:t> ostruttivo di grado lieve</a:t>
            </a:r>
          </a:p>
        </p:txBody>
      </p:sp>
      <p:sp>
        <p:nvSpPr>
          <p:cNvPr id="3" name="CasellaDiTesto 2"/>
          <p:cNvSpPr txBox="1"/>
          <p:nvPr/>
        </p:nvSpPr>
        <p:spPr>
          <a:xfrm>
            <a:off x="3436030" y="4452259"/>
            <a:ext cx="5497286" cy="707886"/>
          </a:xfrm>
          <a:prstGeom prst="rect">
            <a:avLst/>
          </a:prstGeom>
          <a:solidFill>
            <a:schemeClr val="accent1">
              <a:lumMod val="75000"/>
            </a:schemeClr>
          </a:solidFill>
        </p:spPr>
        <p:txBody>
          <a:bodyPr wrap="square" rtlCol="0">
            <a:spAutoFit/>
          </a:bodyPr>
          <a:lstStyle/>
          <a:p>
            <a:pPr algn="ctr"/>
            <a:r>
              <a:rPr lang="it-IT" sz="2000" b="1" dirty="0">
                <a:solidFill>
                  <a:schemeClr val="bg1"/>
                </a:solidFill>
              </a:rPr>
              <a:t>FEV1/VC e FEV1/ FVC ridotto: deficit ostruttivo</a:t>
            </a:r>
          </a:p>
          <a:p>
            <a:pPr algn="ctr"/>
            <a:r>
              <a:rPr lang="it-IT" sz="2000" b="1" dirty="0">
                <a:solidFill>
                  <a:schemeClr val="bg1"/>
                </a:solidFill>
              </a:rPr>
              <a:t>FEV1 nei limiti : grado lieve</a:t>
            </a:r>
          </a:p>
        </p:txBody>
      </p:sp>
      <p:sp>
        <p:nvSpPr>
          <p:cNvPr id="4" name="Rettangolo 3"/>
          <p:cNvSpPr/>
          <p:nvPr/>
        </p:nvSpPr>
        <p:spPr>
          <a:xfrm>
            <a:off x="3820885" y="3494002"/>
            <a:ext cx="4572000" cy="707886"/>
          </a:xfrm>
          <a:prstGeom prst="rect">
            <a:avLst/>
          </a:prstGeom>
          <a:solidFill>
            <a:schemeClr val="accent1">
              <a:lumMod val="75000"/>
            </a:schemeClr>
          </a:solidFill>
        </p:spPr>
        <p:txBody>
          <a:bodyPr>
            <a:spAutoFit/>
          </a:bodyPr>
          <a:lstStyle/>
          <a:p>
            <a:pPr lvl="0" algn="ctr" defTabSz="914400">
              <a:spcBef>
                <a:spcPct val="0"/>
              </a:spcBef>
            </a:pPr>
            <a:r>
              <a:rPr lang="it-IT" altLang="it-IT" sz="2000" b="1" dirty="0">
                <a:solidFill>
                  <a:prstClr val="white"/>
                </a:solidFill>
              </a:rPr>
              <a:t>Buona la cooperazione del paziente nella esecuzione del test</a:t>
            </a:r>
          </a:p>
        </p:txBody>
      </p:sp>
      <p:sp>
        <p:nvSpPr>
          <p:cNvPr id="5" name="Rettangolo 4"/>
          <p:cNvSpPr/>
          <p:nvPr/>
        </p:nvSpPr>
        <p:spPr>
          <a:xfrm>
            <a:off x="8501743" y="1600200"/>
            <a:ext cx="544286"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46349" y="37707"/>
            <a:ext cx="1282045" cy="307777"/>
          </a:xfrm>
          <a:prstGeom prst="rect">
            <a:avLst/>
          </a:prstGeom>
          <a:solidFill>
            <a:schemeClr val="accent1">
              <a:lumMod val="75000"/>
            </a:schemeClr>
          </a:solidFill>
          <a:ln>
            <a:solidFill>
              <a:srgbClr val="FF0000"/>
            </a:solidFill>
          </a:ln>
        </p:spPr>
        <p:txBody>
          <a:bodyPr wrap="square" rtlCol="0">
            <a:spAutoFit/>
          </a:bodyPr>
          <a:lstStyle/>
          <a:p>
            <a:r>
              <a:rPr lang="it-IT" sz="1400" b="1" dirty="0">
                <a:solidFill>
                  <a:schemeClr val="bg1"/>
                </a:solidFill>
              </a:rPr>
              <a:t>CV 112% </a:t>
            </a:r>
            <a:r>
              <a:rPr lang="it-IT" sz="1400" b="1" dirty="0" err="1">
                <a:solidFill>
                  <a:schemeClr val="bg1"/>
                </a:solidFill>
              </a:rPr>
              <a:t>pred</a:t>
            </a:r>
            <a:endParaRPr lang="it-IT" sz="1400" b="1" dirty="0">
              <a:solidFill>
                <a:schemeClr val="bg1"/>
              </a:solidFill>
            </a:endParaRPr>
          </a:p>
        </p:txBody>
      </p:sp>
      <p:pic>
        <p:nvPicPr>
          <p:cNvPr id="11" name="Immagine 10">
            <a:extLst>
              <a:ext uri="{FF2B5EF4-FFF2-40B4-BE49-F238E27FC236}">
                <a16:creationId xmlns:a16="http://schemas.microsoft.com/office/drawing/2014/main" id="{556B7539-F1F5-4931-9CC4-016F5B61A85C}"/>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43983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Immagine 1"/>
          <p:cNvPicPr>
            <a:picLocks noChangeAspect="1"/>
          </p:cNvPicPr>
          <p:nvPr/>
        </p:nvPicPr>
        <p:blipFill rotWithShape="1">
          <a:blip r:embed="rId3">
            <a:extLst>
              <a:ext uri="{28A0092B-C50C-407E-A947-70E740481C1C}">
                <a14:useLocalDpi xmlns:a14="http://schemas.microsoft.com/office/drawing/2010/main" val="0"/>
              </a:ext>
            </a:extLst>
          </a:blip>
          <a:srcRect l="6553" t="12722" r="17611"/>
          <a:stretch/>
        </p:blipFill>
        <p:spPr bwMode="auto">
          <a:xfrm>
            <a:off x="87085" y="2309617"/>
            <a:ext cx="3766457" cy="454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Immagine 2"/>
          <p:cNvPicPr>
            <a:picLocks noChangeAspect="1"/>
          </p:cNvPicPr>
          <p:nvPr/>
        </p:nvPicPr>
        <p:blipFill rotWithShape="1">
          <a:blip r:embed="rId4">
            <a:extLst>
              <a:ext uri="{28A0092B-C50C-407E-A947-70E740481C1C}">
                <a14:useLocalDpi xmlns:a14="http://schemas.microsoft.com/office/drawing/2010/main" val="0"/>
              </a:ext>
            </a:extLst>
          </a:blip>
          <a:srcRect t="28634" b="41891"/>
          <a:stretch/>
        </p:blipFill>
        <p:spPr bwMode="auto">
          <a:xfrm>
            <a:off x="1328394" y="718911"/>
            <a:ext cx="7501821" cy="136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CasellaDiTesto 4"/>
          <p:cNvSpPr txBox="1">
            <a:spLocks noChangeArrowheads="1"/>
          </p:cNvSpPr>
          <p:nvPr/>
        </p:nvSpPr>
        <p:spPr bwMode="auto">
          <a:xfrm>
            <a:off x="8243888" y="211138"/>
            <a:ext cx="5143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fontAlgn="base">
              <a:spcBef>
                <a:spcPct val="0"/>
              </a:spcBef>
              <a:spcAft>
                <a:spcPct val="0"/>
              </a:spcAft>
            </a:pPr>
            <a:r>
              <a:rPr lang="it-IT" altLang="it-IT" sz="4000">
                <a:solidFill>
                  <a:prstClr val="black"/>
                </a:solidFill>
              </a:rPr>
              <a:t>2</a:t>
            </a:r>
          </a:p>
        </p:txBody>
      </p:sp>
      <p:pic>
        <p:nvPicPr>
          <p:cNvPr id="5"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9402" y="125186"/>
            <a:ext cx="7948318"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4316867" y="2786116"/>
            <a:ext cx="4572000" cy="707886"/>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Buona la cooperazione del paziente nella esecuzione del test</a:t>
            </a:r>
          </a:p>
        </p:txBody>
      </p:sp>
      <p:sp>
        <p:nvSpPr>
          <p:cNvPr id="7" name="CasellaDiTesto 6"/>
          <p:cNvSpPr txBox="1"/>
          <p:nvPr/>
        </p:nvSpPr>
        <p:spPr>
          <a:xfrm>
            <a:off x="4144623" y="3854153"/>
            <a:ext cx="4916487" cy="707886"/>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FEV1/VC e su FVC ridotto: deficit ostruttivo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 ridotto : grado</a:t>
            </a:r>
            <a:r>
              <a:rPr kumimoji="0" lang="it-IT" sz="2000" b="1" i="0" u="none" strike="noStrike" kern="0" cap="none" spc="0" normalizeH="0" noProof="0" dirty="0">
                <a:ln>
                  <a:noFill/>
                </a:ln>
                <a:solidFill>
                  <a:prstClr val="white"/>
                </a:solidFill>
                <a:effectLst/>
                <a:uLnTx/>
                <a:uFillTx/>
              </a:rPr>
              <a:t> medio</a:t>
            </a:r>
            <a:endParaRPr kumimoji="0" lang="it-IT" sz="2000" b="1" i="0" u="none" strike="noStrike" kern="0" cap="none" spc="0" normalizeH="0" baseline="0" noProof="0" dirty="0">
              <a:ln>
                <a:noFill/>
              </a:ln>
              <a:solidFill>
                <a:prstClr val="white"/>
              </a:solidFill>
              <a:effectLst/>
              <a:uLnTx/>
              <a:uFillTx/>
            </a:endParaRPr>
          </a:p>
        </p:txBody>
      </p:sp>
      <p:sp>
        <p:nvSpPr>
          <p:cNvPr id="8" name="Rettangolo 7"/>
          <p:cNvSpPr/>
          <p:nvPr/>
        </p:nvSpPr>
        <p:spPr>
          <a:xfrm>
            <a:off x="4027714" y="5441327"/>
            <a:ext cx="5033396" cy="830997"/>
          </a:xfrm>
          <a:prstGeom prst="rect">
            <a:avLst/>
          </a:prstGeom>
          <a:solidFill>
            <a:srgbClr val="4472C4">
              <a:lumMod val="75000"/>
            </a:srgbClr>
          </a:solidFill>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400" b="1" i="0" u="none" strike="noStrike" kern="0" cap="none" spc="0" normalizeH="0" baseline="0" noProof="0" dirty="0">
                <a:ln>
                  <a:noFill/>
                </a:ln>
                <a:solidFill>
                  <a:prstClr val="white"/>
                </a:solidFill>
                <a:effectLst/>
                <a:uLnTx/>
                <a:uFillTx/>
              </a:rPr>
              <a:t>Deficit </a:t>
            </a:r>
            <a:r>
              <a:rPr kumimoji="0" lang="it-IT" altLang="it-IT" sz="2400" b="1" i="0" u="none" strike="noStrike" kern="0" cap="none" spc="0" normalizeH="0" baseline="0" noProof="0" dirty="0" err="1">
                <a:ln>
                  <a:noFill/>
                </a:ln>
                <a:solidFill>
                  <a:prstClr val="white"/>
                </a:solidFill>
                <a:effectLst/>
                <a:uLnTx/>
                <a:uFillTx/>
              </a:rPr>
              <a:t>ventilatorio</a:t>
            </a:r>
            <a:r>
              <a:rPr kumimoji="0" lang="it-IT" altLang="it-IT" sz="2400" b="1" i="0" u="none" strike="noStrike" kern="0" cap="none" spc="0" normalizeH="0" baseline="0" noProof="0" dirty="0">
                <a:ln>
                  <a:noFill/>
                </a:ln>
                <a:solidFill>
                  <a:prstClr val="white"/>
                </a:solidFill>
                <a:effectLst/>
                <a:uLnTx/>
                <a:uFillTx/>
              </a:rPr>
              <a:t> ostruttivo di grado medio</a:t>
            </a:r>
          </a:p>
        </p:txBody>
      </p:sp>
      <p:sp>
        <p:nvSpPr>
          <p:cNvPr id="9" name="Rettangolo 8"/>
          <p:cNvSpPr/>
          <p:nvPr/>
        </p:nvSpPr>
        <p:spPr>
          <a:xfrm>
            <a:off x="8191160" y="1059912"/>
            <a:ext cx="619805" cy="827766"/>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CasellaDiTesto 9"/>
          <p:cNvSpPr txBox="1"/>
          <p:nvPr/>
        </p:nvSpPr>
        <p:spPr>
          <a:xfrm>
            <a:off x="46349" y="37707"/>
            <a:ext cx="1282045" cy="338554"/>
          </a:xfrm>
          <a:prstGeom prst="rect">
            <a:avLst/>
          </a:prstGeom>
          <a:solidFill>
            <a:schemeClr val="accent1">
              <a:lumMod val="75000"/>
            </a:schemeClr>
          </a:solidFill>
          <a:ln>
            <a:solidFill>
              <a:srgbClr val="FF0000"/>
            </a:solidFill>
          </a:ln>
        </p:spPr>
        <p:txBody>
          <a:bodyPr wrap="square" rtlCol="0">
            <a:spAutoFit/>
          </a:bodyPr>
          <a:lstStyle/>
          <a:p>
            <a:r>
              <a:rPr lang="it-IT" sz="1600" b="1" dirty="0">
                <a:solidFill>
                  <a:schemeClr val="bg1"/>
                </a:solidFill>
              </a:rPr>
              <a:t>CV 88% </a:t>
            </a:r>
            <a:r>
              <a:rPr lang="it-IT" sz="1600" b="1" dirty="0" err="1">
                <a:solidFill>
                  <a:schemeClr val="bg1"/>
                </a:solidFill>
              </a:rPr>
              <a:t>pred</a:t>
            </a:r>
            <a:endParaRPr lang="it-IT" sz="1600" b="1" dirty="0">
              <a:solidFill>
                <a:schemeClr val="bg1"/>
              </a:solidFill>
            </a:endParaRPr>
          </a:p>
        </p:txBody>
      </p:sp>
      <p:pic>
        <p:nvPicPr>
          <p:cNvPr id="12" name="Immagine 11">
            <a:extLst>
              <a:ext uri="{FF2B5EF4-FFF2-40B4-BE49-F238E27FC236}">
                <a16:creationId xmlns:a16="http://schemas.microsoft.com/office/drawing/2014/main" id="{2932D747-A9F8-41BC-AC71-1891889D95DD}"/>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4531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1"/>
          <p:cNvPicPr>
            <a:picLocks noChangeAspect="1"/>
          </p:cNvPicPr>
          <p:nvPr/>
        </p:nvPicPr>
        <p:blipFill rotWithShape="1">
          <a:blip r:embed="rId3">
            <a:extLst>
              <a:ext uri="{28A0092B-C50C-407E-A947-70E740481C1C}">
                <a14:useLocalDpi xmlns:a14="http://schemas.microsoft.com/office/drawing/2010/main" val="0"/>
              </a:ext>
            </a:extLst>
          </a:blip>
          <a:srcRect l="7596" t="16880" r="16395" b="-6273"/>
          <a:stretch/>
        </p:blipFill>
        <p:spPr bwMode="auto">
          <a:xfrm>
            <a:off x="0" y="2015367"/>
            <a:ext cx="3471333" cy="4685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Immagine 2"/>
          <p:cNvPicPr>
            <a:picLocks noChangeAspect="1"/>
          </p:cNvPicPr>
          <p:nvPr/>
        </p:nvPicPr>
        <p:blipFill rotWithShape="1">
          <a:blip r:embed="rId4">
            <a:extLst>
              <a:ext uri="{28A0092B-C50C-407E-A947-70E740481C1C}">
                <a14:useLocalDpi xmlns:a14="http://schemas.microsoft.com/office/drawing/2010/main" val="0"/>
              </a:ext>
            </a:extLst>
          </a:blip>
          <a:srcRect b="66319"/>
          <a:stretch/>
        </p:blipFill>
        <p:spPr bwMode="auto">
          <a:xfrm>
            <a:off x="889000" y="618067"/>
            <a:ext cx="7297208" cy="124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5136"/>
            <a:ext cx="6129867"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4258412" y="2436104"/>
            <a:ext cx="4572000" cy="707886"/>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Buona la cooperazione del paziente nella esecuzione del test</a:t>
            </a:r>
          </a:p>
        </p:txBody>
      </p:sp>
      <p:sp>
        <p:nvSpPr>
          <p:cNvPr id="7" name="CasellaDiTesto 6"/>
          <p:cNvSpPr txBox="1"/>
          <p:nvPr/>
        </p:nvSpPr>
        <p:spPr>
          <a:xfrm>
            <a:off x="4144623" y="3854153"/>
            <a:ext cx="4916487" cy="707886"/>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FEV1/VC e su FVC ridotto: deficit ostruttivo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 ridotto : grado medio</a:t>
            </a:r>
          </a:p>
        </p:txBody>
      </p:sp>
      <p:sp>
        <p:nvSpPr>
          <p:cNvPr id="8" name="Rettangolo 7"/>
          <p:cNvSpPr/>
          <p:nvPr/>
        </p:nvSpPr>
        <p:spPr>
          <a:xfrm>
            <a:off x="4027714" y="5025828"/>
            <a:ext cx="5033396" cy="830997"/>
          </a:xfrm>
          <a:prstGeom prst="rect">
            <a:avLst/>
          </a:prstGeom>
          <a:solidFill>
            <a:srgbClr val="4472C4">
              <a:lumMod val="75000"/>
            </a:srgbClr>
          </a:solidFill>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400" b="1" i="0" u="none" strike="noStrike" kern="0" cap="none" spc="0" normalizeH="0" baseline="0" noProof="0" dirty="0">
                <a:ln>
                  <a:noFill/>
                </a:ln>
                <a:solidFill>
                  <a:prstClr val="white"/>
                </a:solidFill>
                <a:effectLst/>
                <a:uLnTx/>
                <a:uFillTx/>
              </a:rPr>
              <a:t>Deficit </a:t>
            </a:r>
            <a:r>
              <a:rPr kumimoji="0" lang="it-IT" altLang="it-IT" sz="2400" b="1" i="0" u="none" strike="noStrike" kern="0" cap="none" spc="0" normalizeH="0" baseline="0" noProof="0" dirty="0" err="1">
                <a:ln>
                  <a:noFill/>
                </a:ln>
                <a:solidFill>
                  <a:prstClr val="white"/>
                </a:solidFill>
                <a:effectLst/>
                <a:uLnTx/>
                <a:uFillTx/>
              </a:rPr>
              <a:t>ventilatorio</a:t>
            </a:r>
            <a:r>
              <a:rPr kumimoji="0" lang="it-IT" altLang="it-IT" sz="2400" b="1" i="0" u="none" strike="noStrike" kern="0" cap="none" spc="0" normalizeH="0" baseline="0" noProof="0" dirty="0">
                <a:ln>
                  <a:noFill/>
                </a:ln>
                <a:solidFill>
                  <a:prstClr val="white"/>
                </a:solidFill>
                <a:effectLst/>
                <a:uLnTx/>
                <a:uFillTx/>
              </a:rPr>
              <a:t> ostruttivo di grado medio</a:t>
            </a:r>
          </a:p>
        </p:txBody>
      </p:sp>
      <p:sp>
        <p:nvSpPr>
          <p:cNvPr id="9" name="Rettangolo 8"/>
          <p:cNvSpPr/>
          <p:nvPr/>
        </p:nvSpPr>
        <p:spPr>
          <a:xfrm>
            <a:off x="7085391" y="857296"/>
            <a:ext cx="492276" cy="707404"/>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ndParaRPr>
          </a:p>
        </p:txBody>
      </p:sp>
      <p:sp>
        <p:nvSpPr>
          <p:cNvPr id="10" name="CasellaDiTesto 9"/>
          <p:cNvSpPr txBox="1"/>
          <p:nvPr/>
        </p:nvSpPr>
        <p:spPr>
          <a:xfrm>
            <a:off x="46349" y="37707"/>
            <a:ext cx="1282045" cy="338554"/>
          </a:xfrm>
          <a:prstGeom prst="rect">
            <a:avLst/>
          </a:prstGeom>
          <a:solidFill>
            <a:schemeClr val="accent1">
              <a:lumMod val="75000"/>
            </a:schemeClr>
          </a:solidFill>
          <a:ln>
            <a:solidFill>
              <a:srgbClr val="FF0000"/>
            </a:solidFill>
          </a:ln>
        </p:spPr>
        <p:txBody>
          <a:bodyPr wrap="square" rtlCol="0">
            <a:spAutoFit/>
          </a:bodyPr>
          <a:lstStyle/>
          <a:p>
            <a:r>
              <a:rPr lang="it-IT" sz="1600" b="1" dirty="0">
                <a:solidFill>
                  <a:schemeClr val="bg1"/>
                </a:solidFill>
              </a:rPr>
              <a:t>CV 85% </a:t>
            </a:r>
            <a:r>
              <a:rPr lang="it-IT" sz="1600" b="1" dirty="0" err="1">
                <a:solidFill>
                  <a:schemeClr val="bg1"/>
                </a:solidFill>
              </a:rPr>
              <a:t>pred</a:t>
            </a:r>
            <a:endParaRPr lang="it-IT" sz="1600" b="1" dirty="0">
              <a:solidFill>
                <a:schemeClr val="bg1"/>
              </a:solidFill>
            </a:endParaRPr>
          </a:p>
        </p:txBody>
      </p:sp>
      <p:pic>
        <p:nvPicPr>
          <p:cNvPr id="12" name="Immagine 11">
            <a:extLst>
              <a:ext uri="{FF2B5EF4-FFF2-40B4-BE49-F238E27FC236}">
                <a16:creationId xmlns:a16="http://schemas.microsoft.com/office/drawing/2014/main" id="{5D40C683-8579-435C-B296-BBBBCD796A4F}"/>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60532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Immagine 1"/>
          <p:cNvPicPr>
            <a:picLocks noChangeAspect="1"/>
          </p:cNvPicPr>
          <p:nvPr/>
        </p:nvPicPr>
        <p:blipFill rotWithShape="1">
          <a:blip r:embed="rId3">
            <a:extLst>
              <a:ext uri="{28A0092B-C50C-407E-A947-70E740481C1C}">
                <a14:useLocalDpi xmlns:a14="http://schemas.microsoft.com/office/drawing/2010/main" val="0"/>
              </a:ext>
            </a:extLst>
          </a:blip>
          <a:srcRect l="6271" t="13037" r="16210"/>
          <a:stretch/>
        </p:blipFill>
        <p:spPr bwMode="auto">
          <a:xfrm>
            <a:off x="0" y="2049251"/>
            <a:ext cx="3556000" cy="436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Immagine 2"/>
          <p:cNvPicPr>
            <a:picLocks noChangeAspect="1"/>
          </p:cNvPicPr>
          <p:nvPr/>
        </p:nvPicPr>
        <p:blipFill rotWithShape="1">
          <a:blip r:embed="rId4">
            <a:extLst>
              <a:ext uri="{28A0092B-C50C-407E-A947-70E740481C1C}">
                <a14:useLocalDpi xmlns:a14="http://schemas.microsoft.com/office/drawing/2010/main" val="0"/>
              </a:ext>
            </a:extLst>
          </a:blip>
          <a:srcRect b="64883"/>
          <a:stretch/>
        </p:blipFill>
        <p:spPr bwMode="auto">
          <a:xfrm>
            <a:off x="1718733" y="564355"/>
            <a:ext cx="6366933" cy="126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59542"/>
            <a:ext cx="68580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p:cNvSpPr/>
          <p:nvPr/>
        </p:nvSpPr>
        <p:spPr>
          <a:xfrm>
            <a:off x="7576458" y="795867"/>
            <a:ext cx="407609" cy="768833"/>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white"/>
              </a:solidFill>
              <a:effectLst/>
              <a:uLnTx/>
              <a:uFillTx/>
            </a:endParaRPr>
          </a:p>
        </p:txBody>
      </p:sp>
      <p:sp>
        <p:nvSpPr>
          <p:cNvPr id="7" name="Rettangolo 6"/>
          <p:cNvSpPr/>
          <p:nvPr/>
        </p:nvSpPr>
        <p:spPr>
          <a:xfrm>
            <a:off x="4258412" y="2436104"/>
            <a:ext cx="4572000" cy="707886"/>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Buona la cooperazione del paziente nella esecuzione del test</a:t>
            </a:r>
          </a:p>
        </p:txBody>
      </p:sp>
      <p:sp>
        <p:nvSpPr>
          <p:cNvPr id="8" name="CasellaDiTesto 7"/>
          <p:cNvSpPr txBox="1"/>
          <p:nvPr/>
        </p:nvSpPr>
        <p:spPr>
          <a:xfrm>
            <a:off x="4144623" y="3854153"/>
            <a:ext cx="4916487" cy="707886"/>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FEV1/VC e su FVC ridotto: deficit ostruttivo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 ridotto : grado elevato</a:t>
            </a:r>
          </a:p>
        </p:txBody>
      </p:sp>
      <p:sp>
        <p:nvSpPr>
          <p:cNvPr id="9" name="Rettangolo 8"/>
          <p:cNvSpPr/>
          <p:nvPr/>
        </p:nvSpPr>
        <p:spPr>
          <a:xfrm>
            <a:off x="4027714" y="5025828"/>
            <a:ext cx="5033396" cy="830997"/>
          </a:xfrm>
          <a:prstGeom prst="rect">
            <a:avLst/>
          </a:prstGeom>
          <a:solidFill>
            <a:srgbClr val="4472C4">
              <a:lumMod val="75000"/>
            </a:srgbClr>
          </a:solidFill>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400" b="1" i="0" u="none" strike="noStrike" kern="0" cap="none" spc="0" normalizeH="0" baseline="0" noProof="0" dirty="0">
                <a:ln>
                  <a:noFill/>
                </a:ln>
                <a:solidFill>
                  <a:prstClr val="white"/>
                </a:solidFill>
                <a:effectLst/>
                <a:uLnTx/>
                <a:uFillTx/>
              </a:rPr>
              <a:t>Deficit </a:t>
            </a:r>
            <a:r>
              <a:rPr kumimoji="0" lang="it-IT" altLang="it-IT" sz="2400" b="1" i="0" u="none" strike="noStrike" kern="0" cap="none" spc="0" normalizeH="0" baseline="0" noProof="0" dirty="0" err="1">
                <a:ln>
                  <a:noFill/>
                </a:ln>
                <a:solidFill>
                  <a:prstClr val="white"/>
                </a:solidFill>
                <a:effectLst/>
                <a:uLnTx/>
                <a:uFillTx/>
              </a:rPr>
              <a:t>ventilatorio</a:t>
            </a:r>
            <a:r>
              <a:rPr kumimoji="0" lang="it-IT" altLang="it-IT" sz="2400" b="1" i="0" u="none" strike="noStrike" kern="0" cap="none" spc="0" normalizeH="0" baseline="0" noProof="0" dirty="0">
                <a:ln>
                  <a:noFill/>
                </a:ln>
                <a:solidFill>
                  <a:prstClr val="white"/>
                </a:solidFill>
                <a:effectLst/>
                <a:uLnTx/>
                <a:uFillTx/>
              </a:rPr>
              <a:t> ostruttivo di grado</a:t>
            </a:r>
            <a:r>
              <a:rPr kumimoji="0" lang="it-IT" altLang="it-IT" sz="2400" b="1" i="0" u="none" strike="noStrike" kern="0" cap="none" spc="0" normalizeH="0" noProof="0" dirty="0">
                <a:ln>
                  <a:noFill/>
                </a:ln>
                <a:solidFill>
                  <a:prstClr val="white"/>
                </a:solidFill>
                <a:effectLst/>
                <a:uLnTx/>
                <a:uFillTx/>
              </a:rPr>
              <a:t> elevato</a:t>
            </a:r>
            <a:endParaRPr kumimoji="0" lang="it-IT" altLang="it-IT" sz="2400" b="1" i="0" u="none" strike="noStrike" kern="0" cap="none" spc="0" normalizeH="0" baseline="0" noProof="0" dirty="0">
              <a:ln>
                <a:noFill/>
              </a:ln>
              <a:solidFill>
                <a:prstClr val="white"/>
              </a:solidFill>
              <a:effectLst/>
              <a:uLnTx/>
              <a:uFillTx/>
            </a:endParaRPr>
          </a:p>
        </p:txBody>
      </p:sp>
      <p:sp>
        <p:nvSpPr>
          <p:cNvPr id="10" name="CasellaDiTesto 9"/>
          <p:cNvSpPr txBox="1"/>
          <p:nvPr/>
        </p:nvSpPr>
        <p:spPr>
          <a:xfrm>
            <a:off x="46349" y="37707"/>
            <a:ext cx="1282045" cy="338554"/>
          </a:xfrm>
          <a:prstGeom prst="rect">
            <a:avLst/>
          </a:prstGeom>
          <a:solidFill>
            <a:schemeClr val="accent1">
              <a:lumMod val="75000"/>
            </a:schemeClr>
          </a:solidFill>
          <a:ln>
            <a:solidFill>
              <a:srgbClr val="FF0000"/>
            </a:solidFill>
          </a:ln>
        </p:spPr>
        <p:txBody>
          <a:bodyPr wrap="square" rtlCol="0">
            <a:spAutoFit/>
          </a:bodyPr>
          <a:lstStyle/>
          <a:p>
            <a:r>
              <a:rPr lang="it-IT" sz="1600" b="1" dirty="0">
                <a:solidFill>
                  <a:schemeClr val="bg1"/>
                </a:solidFill>
              </a:rPr>
              <a:t>CV 98% </a:t>
            </a:r>
            <a:r>
              <a:rPr lang="it-IT" sz="1600" b="1" dirty="0" err="1">
                <a:solidFill>
                  <a:schemeClr val="bg1"/>
                </a:solidFill>
              </a:rPr>
              <a:t>pred</a:t>
            </a:r>
            <a:endParaRPr lang="it-IT" sz="1600" b="1" dirty="0">
              <a:solidFill>
                <a:schemeClr val="bg1"/>
              </a:solidFill>
            </a:endParaRPr>
          </a:p>
        </p:txBody>
      </p:sp>
      <p:pic>
        <p:nvPicPr>
          <p:cNvPr id="12" name="Immagine 11">
            <a:extLst>
              <a:ext uri="{FF2B5EF4-FFF2-40B4-BE49-F238E27FC236}">
                <a16:creationId xmlns:a16="http://schemas.microsoft.com/office/drawing/2014/main" id="{DD1AF20A-A80A-4A96-9D67-F12F362EC6A7}"/>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90951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963574" y="79778"/>
            <a:ext cx="7275858" cy="932948"/>
          </a:xfrm>
          <a:prstGeom prst="rect">
            <a:avLst/>
          </a:prstGeom>
          <a:solidFill>
            <a:srgbClr val="002060"/>
          </a:solidFill>
        </p:spPr>
        <p:txBody>
          <a:bodyPr vert="horz" wrap="square" lIns="0" tIns="9525" rIns="0" bIns="0" rtlCol="0" anchor="ctr">
            <a:spAutoFit/>
          </a:bodyPr>
          <a:lstStyle/>
          <a:p>
            <a:pPr marL="9525" algn="ctr">
              <a:lnSpc>
                <a:spcPct val="100000"/>
              </a:lnSpc>
              <a:spcBef>
                <a:spcPts val="75"/>
              </a:spcBef>
            </a:pPr>
            <a:r>
              <a:rPr sz="3200" b="1" spc="-379" dirty="0">
                <a:solidFill>
                  <a:schemeClr val="bg1"/>
                </a:solidFill>
              </a:rPr>
              <a:t>La</a:t>
            </a:r>
            <a:r>
              <a:rPr lang="it-IT" sz="3200" b="1" spc="-379" dirty="0">
                <a:solidFill>
                  <a:schemeClr val="bg1"/>
                </a:solidFill>
              </a:rPr>
              <a:t>  </a:t>
            </a:r>
            <a:r>
              <a:rPr sz="3200" b="1" spc="-379" dirty="0">
                <a:solidFill>
                  <a:schemeClr val="bg1"/>
                </a:solidFill>
              </a:rPr>
              <a:t> </a:t>
            </a:r>
            <a:r>
              <a:rPr sz="3200" b="1" spc="-214" dirty="0">
                <a:solidFill>
                  <a:schemeClr val="bg1"/>
                </a:solidFill>
              </a:rPr>
              <a:t>manovra </a:t>
            </a:r>
            <a:r>
              <a:rPr sz="3200" b="1" spc="-161" dirty="0">
                <a:solidFill>
                  <a:schemeClr val="bg1"/>
                </a:solidFill>
              </a:rPr>
              <a:t>di </a:t>
            </a:r>
            <a:r>
              <a:rPr sz="3200" b="1" spc="-214" dirty="0" err="1">
                <a:solidFill>
                  <a:schemeClr val="bg1"/>
                </a:solidFill>
              </a:rPr>
              <a:t>espirazione</a:t>
            </a:r>
            <a:r>
              <a:rPr sz="3200" b="1" spc="-344" dirty="0">
                <a:solidFill>
                  <a:schemeClr val="bg1"/>
                </a:solidFill>
              </a:rPr>
              <a:t> </a:t>
            </a:r>
            <a:r>
              <a:rPr lang="it-IT" sz="3200" b="1" spc="-344" dirty="0">
                <a:solidFill>
                  <a:schemeClr val="bg1"/>
                </a:solidFill>
              </a:rPr>
              <a:t> </a:t>
            </a:r>
            <a:r>
              <a:rPr sz="3200" b="1" spc="-169" dirty="0" err="1">
                <a:solidFill>
                  <a:schemeClr val="bg1"/>
                </a:solidFill>
              </a:rPr>
              <a:t>forzata</a:t>
            </a:r>
            <a:br>
              <a:rPr lang="it-IT" sz="3200" b="1" spc="-169" dirty="0">
                <a:solidFill>
                  <a:schemeClr val="bg1"/>
                </a:solidFill>
              </a:rPr>
            </a:br>
            <a:r>
              <a:rPr lang="it-IT" sz="2800" b="1" i="1" spc="-169" dirty="0">
                <a:solidFill>
                  <a:schemeClr val="bg1"/>
                </a:solidFill>
              </a:rPr>
              <a:t>i  parametri  principali  misurabili</a:t>
            </a:r>
            <a:endParaRPr sz="3200" b="1" i="1" dirty="0">
              <a:solidFill>
                <a:schemeClr val="bg1"/>
              </a:solidFill>
            </a:endParaRPr>
          </a:p>
        </p:txBody>
      </p:sp>
      <p:sp>
        <p:nvSpPr>
          <p:cNvPr id="7" name="object 7"/>
          <p:cNvSpPr/>
          <p:nvPr/>
        </p:nvSpPr>
        <p:spPr>
          <a:xfrm>
            <a:off x="1851660" y="2015109"/>
            <a:ext cx="401955" cy="1725454"/>
          </a:xfrm>
          <a:custGeom>
            <a:avLst/>
            <a:gdLst/>
            <a:ahLst/>
            <a:cxnLst/>
            <a:rect l="l" t="t" r="r" b="b"/>
            <a:pathLst>
              <a:path w="535940" h="2300604">
                <a:moveTo>
                  <a:pt x="0" y="2049779"/>
                </a:moveTo>
                <a:lnTo>
                  <a:pt x="16733" y="2088057"/>
                </a:lnTo>
                <a:lnTo>
                  <a:pt x="33466" y="2125537"/>
                </a:lnTo>
                <a:lnTo>
                  <a:pt x="50200" y="2161418"/>
                </a:lnTo>
                <a:lnTo>
                  <a:pt x="83668" y="2225183"/>
                </a:lnTo>
                <a:lnTo>
                  <a:pt x="117136" y="2272946"/>
                </a:lnTo>
                <a:lnTo>
                  <a:pt x="150604" y="2298302"/>
                </a:lnTo>
                <a:lnTo>
                  <a:pt x="167339" y="2300575"/>
                </a:lnTo>
                <a:lnTo>
                  <a:pt x="184073" y="2294844"/>
                </a:lnTo>
                <a:lnTo>
                  <a:pt x="217541" y="2256167"/>
                </a:lnTo>
                <a:lnTo>
                  <a:pt x="234274" y="2221620"/>
                </a:lnTo>
                <a:lnTo>
                  <a:pt x="251008" y="2175867"/>
                </a:lnTo>
                <a:lnTo>
                  <a:pt x="267741" y="2118106"/>
                </a:lnTo>
                <a:lnTo>
                  <a:pt x="280781" y="2062174"/>
                </a:lnTo>
                <a:lnTo>
                  <a:pt x="294341" y="1992917"/>
                </a:lnTo>
                <a:lnTo>
                  <a:pt x="301288" y="1953727"/>
                </a:lnTo>
                <a:lnTo>
                  <a:pt x="308334" y="1911729"/>
                </a:lnTo>
                <a:lnTo>
                  <a:pt x="315466" y="1867096"/>
                </a:lnTo>
                <a:lnTo>
                  <a:pt x="322674" y="1820005"/>
                </a:lnTo>
                <a:lnTo>
                  <a:pt x="329946" y="1770627"/>
                </a:lnTo>
                <a:lnTo>
                  <a:pt x="337273" y="1719139"/>
                </a:lnTo>
                <a:lnTo>
                  <a:pt x="344643" y="1665714"/>
                </a:lnTo>
                <a:lnTo>
                  <a:pt x="352046" y="1610526"/>
                </a:lnTo>
                <a:lnTo>
                  <a:pt x="359470" y="1553750"/>
                </a:lnTo>
                <a:lnTo>
                  <a:pt x="366905" y="1495561"/>
                </a:lnTo>
                <a:lnTo>
                  <a:pt x="374340" y="1436132"/>
                </a:lnTo>
                <a:lnTo>
                  <a:pt x="381764" y="1375638"/>
                </a:lnTo>
                <a:lnTo>
                  <a:pt x="389166" y="1314253"/>
                </a:lnTo>
                <a:lnTo>
                  <a:pt x="396536" y="1252151"/>
                </a:lnTo>
                <a:lnTo>
                  <a:pt x="403862" y="1189508"/>
                </a:lnTo>
                <a:lnTo>
                  <a:pt x="411134" y="1126496"/>
                </a:lnTo>
                <a:lnTo>
                  <a:pt x="418341" y="1063291"/>
                </a:lnTo>
                <a:lnTo>
                  <a:pt x="425471" y="1000067"/>
                </a:lnTo>
                <a:lnTo>
                  <a:pt x="432515" y="936998"/>
                </a:lnTo>
                <a:lnTo>
                  <a:pt x="439461" y="874258"/>
                </a:lnTo>
                <a:lnTo>
                  <a:pt x="446299" y="812022"/>
                </a:lnTo>
                <a:lnTo>
                  <a:pt x="453018" y="750464"/>
                </a:lnTo>
                <a:lnTo>
                  <a:pt x="459606" y="689758"/>
                </a:lnTo>
                <a:lnTo>
                  <a:pt x="466053" y="630079"/>
                </a:lnTo>
                <a:lnTo>
                  <a:pt x="472348" y="571602"/>
                </a:lnTo>
                <a:lnTo>
                  <a:pt x="478481" y="514499"/>
                </a:lnTo>
                <a:lnTo>
                  <a:pt x="484439" y="458946"/>
                </a:lnTo>
                <a:lnTo>
                  <a:pt x="490214" y="405117"/>
                </a:lnTo>
                <a:lnTo>
                  <a:pt x="495793" y="353187"/>
                </a:lnTo>
                <a:lnTo>
                  <a:pt x="501166" y="303329"/>
                </a:lnTo>
                <a:lnTo>
                  <a:pt x="506323" y="255718"/>
                </a:lnTo>
                <a:lnTo>
                  <a:pt x="511251" y="210528"/>
                </a:lnTo>
                <a:lnTo>
                  <a:pt x="515941" y="167934"/>
                </a:lnTo>
                <a:lnTo>
                  <a:pt x="520381" y="128110"/>
                </a:lnTo>
                <a:lnTo>
                  <a:pt x="528470" y="57469"/>
                </a:lnTo>
                <a:lnTo>
                  <a:pt x="532097" y="27001"/>
                </a:lnTo>
                <a:lnTo>
                  <a:pt x="535432" y="0"/>
                </a:lnTo>
              </a:path>
            </a:pathLst>
          </a:custGeom>
          <a:ln w="38099">
            <a:solidFill>
              <a:srgbClr val="000000"/>
            </a:solidFill>
          </a:ln>
        </p:spPr>
        <p:txBody>
          <a:bodyPr wrap="square" lIns="0" tIns="0" rIns="0" bIns="0" rtlCol="0"/>
          <a:lstStyle/>
          <a:p>
            <a:pPr defTabSz="914400">
              <a:defRPr/>
            </a:pPr>
            <a:endParaRPr sz="1350">
              <a:solidFill>
                <a:prstClr val="black"/>
              </a:solidFill>
            </a:endParaRPr>
          </a:p>
        </p:txBody>
      </p:sp>
      <p:sp>
        <p:nvSpPr>
          <p:cNvPr id="8" name="object 8"/>
          <p:cNvSpPr/>
          <p:nvPr/>
        </p:nvSpPr>
        <p:spPr>
          <a:xfrm>
            <a:off x="1475156" y="2578799"/>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pPr defTabSz="914400">
              <a:defRPr/>
            </a:pPr>
            <a:endParaRPr sz="1350">
              <a:solidFill>
                <a:prstClr val="black"/>
              </a:solidFill>
            </a:endParaRPr>
          </a:p>
        </p:txBody>
      </p:sp>
      <p:sp>
        <p:nvSpPr>
          <p:cNvPr id="9" name="object 9"/>
          <p:cNvSpPr/>
          <p:nvPr/>
        </p:nvSpPr>
        <p:spPr>
          <a:xfrm>
            <a:off x="1475156" y="3091243"/>
            <a:ext cx="0" cy="0"/>
          </a:xfrm>
          <a:custGeom>
            <a:avLst/>
            <a:gdLst/>
            <a:ahLst/>
            <a:cxnLst/>
            <a:rect l="l" t="t" r="r" b="b"/>
            <a:pathLst>
              <a:path>
                <a:moveTo>
                  <a:pt x="0" y="0"/>
                </a:moveTo>
                <a:lnTo>
                  <a:pt x="0" y="0"/>
                </a:lnTo>
              </a:path>
            </a:pathLst>
          </a:custGeom>
          <a:ln w="12700">
            <a:solidFill>
              <a:srgbClr val="000000"/>
            </a:solidFill>
          </a:ln>
        </p:spPr>
        <p:txBody>
          <a:bodyPr wrap="square" lIns="0" tIns="0" rIns="0" bIns="0" rtlCol="0"/>
          <a:lstStyle/>
          <a:p>
            <a:pPr defTabSz="914400">
              <a:defRPr/>
            </a:pPr>
            <a:endParaRPr sz="1350">
              <a:solidFill>
                <a:prstClr val="black"/>
              </a:solidFill>
            </a:endParaRPr>
          </a:p>
        </p:txBody>
      </p:sp>
      <p:sp>
        <p:nvSpPr>
          <p:cNvPr id="10" name="object 10"/>
          <p:cNvSpPr txBox="1"/>
          <p:nvPr/>
        </p:nvSpPr>
        <p:spPr>
          <a:xfrm>
            <a:off x="3894106" y="4285774"/>
            <a:ext cx="71914" cy="194284"/>
          </a:xfrm>
          <a:prstGeom prst="rect">
            <a:avLst/>
          </a:prstGeom>
        </p:spPr>
        <p:txBody>
          <a:bodyPr vert="horz" wrap="square" lIns="0" tIns="9525" rIns="0" bIns="0" rtlCol="0">
            <a:spAutoFit/>
          </a:bodyPr>
          <a:lstStyle/>
          <a:p>
            <a:pPr marL="9525" defTabSz="914400">
              <a:spcBef>
                <a:spcPts val="75"/>
              </a:spcBef>
              <a:defRPr/>
            </a:pPr>
            <a:r>
              <a:rPr sz="1200" b="1" spc="15" dirty="0">
                <a:solidFill>
                  <a:prstClr val="black"/>
                </a:solidFill>
                <a:latin typeface="Arial"/>
                <a:cs typeface="Arial"/>
              </a:rPr>
              <a:t>t</a:t>
            </a:r>
            <a:endParaRPr sz="1200">
              <a:solidFill>
                <a:prstClr val="black"/>
              </a:solidFill>
              <a:latin typeface="Arial"/>
              <a:cs typeface="Arial"/>
            </a:endParaRPr>
          </a:p>
        </p:txBody>
      </p:sp>
      <p:sp>
        <p:nvSpPr>
          <p:cNvPr id="11" name="object 11"/>
          <p:cNvSpPr/>
          <p:nvPr/>
        </p:nvSpPr>
        <p:spPr>
          <a:xfrm>
            <a:off x="2788538" y="2015109"/>
            <a:ext cx="98108" cy="1378267"/>
          </a:xfrm>
          <a:custGeom>
            <a:avLst/>
            <a:gdLst/>
            <a:ahLst/>
            <a:cxnLst/>
            <a:rect l="l" t="t" r="r" b="b"/>
            <a:pathLst>
              <a:path w="130810" h="1837689">
                <a:moveTo>
                  <a:pt x="54417" y="1723517"/>
                </a:moveTo>
                <a:lnTo>
                  <a:pt x="16383" y="1723898"/>
                </a:lnTo>
                <a:lnTo>
                  <a:pt x="74675" y="1837563"/>
                </a:lnTo>
                <a:lnTo>
                  <a:pt x="121018" y="1742566"/>
                </a:lnTo>
                <a:lnTo>
                  <a:pt x="54610" y="1742566"/>
                </a:lnTo>
                <a:lnTo>
                  <a:pt x="54417" y="1723517"/>
                </a:lnTo>
                <a:close/>
              </a:path>
              <a:path w="130810" h="1837689">
                <a:moveTo>
                  <a:pt x="92517" y="1723136"/>
                </a:moveTo>
                <a:lnTo>
                  <a:pt x="54417" y="1723517"/>
                </a:lnTo>
                <a:lnTo>
                  <a:pt x="54610" y="1742566"/>
                </a:lnTo>
                <a:lnTo>
                  <a:pt x="92710" y="1742186"/>
                </a:lnTo>
                <a:lnTo>
                  <a:pt x="92517" y="1723136"/>
                </a:lnTo>
                <a:close/>
              </a:path>
              <a:path w="130810" h="1837689">
                <a:moveTo>
                  <a:pt x="130683" y="1722754"/>
                </a:moveTo>
                <a:lnTo>
                  <a:pt x="92517" y="1723136"/>
                </a:lnTo>
                <a:lnTo>
                  <a:pt x="92710" y="1742186"/>
                </a:lnTo>
                <a:lnTo>
                  <a:pt x="54610" y="1742566"/>
                </a:lnTo>
                <a:lnTo>
                  <a:pt x="121018" y="1742566"/>
                </a:lnTo>
                <a:lnTo>
                  <a:pt x="130683" y="1722754"/>
                </a:lnTo>
                <a:close/>
              </a:path>
              <a:path w="130810" h="1837689">
                <a:moveTo>
                  <a:pt x="76265" y="114045"/>
                </a:moveTo>
                <a:lnTo>
                  <a:pt x="38165" y="114426"/>
                </a:lnTo>
                <a:lnTo>
                  <a:pt x="54417" y="1723517"/>
                </a:lnTo>
                <a:lnTo>
                  <a:pt x="92517" y="1723136"/>
                </a:lnTo>
                <a:lnTo>
                  <a:pt x="76265" y="114045"/>
                </a:lnTo>
                <a:close/>
              </a:path>
              <a:path w="130810" h="1837689">
                <a:moveTo>
                  <a:pt x="56006" y="0"/>
                </a:moveTo>
                <a:lnTo>
                  <a:pt x="0" y="114808"/>
                </a:lnTo>
                <a:lnTo>
                  <a:pt x="38165" y="114426"/>
                </a:lnTo>
                <a:lnTo>
                  <a:pt x="37973" y="95376"/>
                </a:lnTo>
                <a:lnTo>
                  <a:pt x="104725" y="94996"/>
                </a:lnTo>
                <a:lnTo>
                  <a:pt x="56006" y="0"/>
                </a:lnTo>
                <a:close/>
              </a:path>
              <a:path w="130810" h="1837689">
                <a:moveTo>
                  <a:pt x="76073" y="94996"/>
                </a:moveTo>
                <a:lnTo>
                  <a:pt x="37973" y="95376"/>
                </a:lnTo>
                <a:lnTo>
                  <a:pt x="38165" y="114426"/>
                </a:lnTo>
                <a:lnTo>
                  <a:pt x="76265" y="114045"/>
                </a:lnTo>
                <a:lnTo>
                  <a:pt x="76073" y="94996"/>
                </a:lnTo>
                <a:close/>
              </a:path>
              <a:path w="130810" h="1837689">
                <a:moveTo>
                  <a:pt x="104725" y="94996"/>
                </a:moveTo>
                <a:lnTo>
                  <a:pt x="76073" y="94996"/>
                </a:lnTo>
                <a:lnTo>
                  <a:pt x="76265" y="114045"/>
                </a:lnTo>
                <a:lnTo>
                  <a:pt x="114300" y="113664"/>
                </a:lnTo>
                <a:lnTo>
                  <a:pt x="104725" y="94996"/>
                </a:lnTo>
                <a:close/>
              </a:path>
            </a:pathLst>
          </a:custGeom>
          <a:solidFill>
            <a:srgbClr val="4F81BC"/>
          </a:solidFill>
        </p:spPr>
        <p:txBody>
          <a:bodyPr wrap="square" lIns="0" tIns="0" rIns="0" bIns="0" rtlCol="0"/>
          <a:lstStyle/>
          <a:p>
            <a:pPr defTabSz="914400">
              <a:defRPr/>
            </a:pPr>
            <a:endParaRPr sz="1350">
              <a:solidFill>
                <a:prstClr val="black"/>
              </a:solidFill>
            </a:endParaRPr>
          </a:p>
        </p:txBody>
      </p:sp>
      <p:sp>
        <p:nvSpPr>
          <p:cNvPr id="12" name="object 12"/>
          <p:cNvSpPr/>
          <p:nvPr/>
        </p:nvSpPr>
        <p:spPr>
          <a:xfrm>
            <a:off x="3855911" y="2037493"/>
            <a:ext cx="85725" cy="1896428"/>
          </a:xfrm>
          <a:custGeom>
            <a:avLst/>
            <a:gdLst/>
            <a:ahLst/>
            <a:cxnLst/>
            <a:rect l="l" t="t" r="r" b="b"/>
            <a:pathLst>
              <a:path w="114300" h="2528570">
                <a:moveTo>
                  <a:pt x="38100" y="2413761"/>
                </a:moveTo>
                <a:lnTo>
                  <a:pt x="0" y="2413761"/>
                </a:lnTo>
                <a:lnTo>
                  <a:pt x="57150" y="2528061"/>
                </a:lnTo>
                <a:lnTo>
                  <a:pt x="104775" y="2432811"/>
                </a:lnTo>
                <a:lnTo>
                  <a:pt x="38100" y="2432811"/>
                </a:lnTo>
                <a:lnTo>
                  <a:pt x="38100" y="2413761"/>
                </a:lnTo>
                <a:close/>
              </a:path>
              <a:path w="114300" h="2528570">
                <a:moveTo>
                  <a:pt x="76200" y="95250"/>
                </a:moveTo>
                <a:lnTo>
                  <a:pt x="38100" y="95250"/>
                </a:lnTo>
                <a:lnTo>
                  <a:pt x="38100" y="2432811"/>
                </a:lnTo>
                <a:lnTo>
                  <a:pt x="76200" y="2432811"/>
                </a:lnTo>
                <a:lnTo>
                  <a:pt x="76200" y="95250"/>
                </a:lnTo>
                <a:close/>
              </a:path>
              <a:path w="114300" h="2528570">
                <a:moveTo>
                  <a:pt x="114300" y="2413761"/>
                </a:moveTo>
                <a:lnTo>
                  <a:pt x="76200" y="2413761"/>
                </a:lnTo>
                <a:lnTo>
                  <a:pt x="76200" y="2432811"/>
                </a:lnTo>
                <a:lnTo>
                  <a:pt x="104775" y="2432811"/>
                </a:lnTo>
                <a:lnTo>
                  <a:pt x="114300" y="2413761"/>
                </a:lnTo>
                <a:close/>
              </a:path>
              <a:path w="114300" h="2528570">
                <a:moveTo>
                  <a:pt x="57150" y="0"/>
                </a:moveTo>
                <a:lnTo>
                  <a:pt x="0" y="114300"/>
                </a:lnTo>
                <a:lnTo>
                  <a:pt x="38100" y="114300"/>
                </a:lnTo>
                <a:lnTo>
                  <a:pt x="38100" y="95250"/>
                </a:lnTo>
                <a:lnTo>
                  <a:pt x="104775" y="95250"/>
                </a:lnTo>
                <a:lnTo>
                  <a:pt x="57150" y="0"/>
                </a:lnTo>
                <a:close/>
              </a:path>
              <a:path w="114300" h="2528570">
                <a:moveTo>
                  <a:pt x="104775" y="95250"/>
                </a:moveTo>
                <a:lnTo>
                  <a:pt x="76200" y="95250"/>
                </a:lnTo>
                <a:lnTo>
                  <a:pt x="76200" y="114300"/>
                </a:lnTo>
                <a:lnTo>
                  <a:pt x="114300" y="114300"/>
                </a:lnTo>
                <a:lnTo>
                  <a:pt x="104775" y="95250"/>
                </a:lnTo>
                <a:close/>
              </a:path>
            </a:pathLst>
          </a:custGeom>
          <a:solidFill>
            <a:srgbClr val="00AF50"/>
          </a:solidFill>
        </p:spPr>
        <p:txBody>
          <a:bodyPr wrap="square" lIns="0" tIns="0" rIns="0" bIns="0" rtlCol="0"/>
          <a:lstStyle/>
          <a:p>
            <a:pPr defTabSz="914400">
              <a:defRPr/>
            </a:pPr>
            <a:endParaRPr sz="1350">
              <a:solidFill>
                <a:prstClr val="black"/>
              </a:solidFill>
            </a:endParaRPr>
          </a:p>
        </p:txBody>
      </p:sp>
      <p:sp>
        <p:nvSpPr>
          <p:cNvPr id="13" name="object 13"/>
          <p:cNvSpPr/>
          <p:nvPr/>
        </p:nvSpPr>
        <p:spPr>
          <a:xfrm>
            <a:off x="2579561" y="2015110"/>
            <a:ext cx="1405890" cy="1947386"/>
          </a:xfrm>
          <a:custGeom>
            <a:avLst/>
            <a:gdLst/>
            <a:ahLst/>
            <a:cxnLst/>
            <a:rect l="l" t="t" r="r" b="b"/>
            <a:pathLst>
              <a:path w="1874520" h="2596515">
                <a:moveTo>
                  <a:pt x="0" y="0"/>
                </a:moveTo>
                <a:lnTo>
                  <a:pt x="1680" y="55501"/>
                </a:lnTo>
                <a:lnTo>
                  <a:pt x="3386" y="110938"/>
                </a:lnTo>
                <a:lnTo>
                  <a:pt x="5141" y="166247"/>
                </a:lnTo>
                <a:lnTo>
                  <a:pt x="6972" y="221364"/>
                </a:lnTo>
                <a:lnTo>
                  <a:pt x="8903" y="276224"/>
                </a:lnTo>
                <a:lnTo>
                  <a:pt x="10960" y="330765"/>
                </a:lnTo>
                <a:lnTo>
                  <a:pt x="13166" y="384922"/>
                </a:lnTo>
                <a:lnTo>
                  <a:pt x="15548" y="438631"/>
                </a:lnTo>
                <a:lnTo>
                  <a:pt x="18131" y="491828"/>
                </a:lnTo>
                <a:lnTo>
                  <a:pt x="20939" y="544448"/>
                </a:lnTo>
                <a:lnTo>
                  <a:pt x="23997" y="596429"/>
                </a:lnTo>
                <a:lnTo>
                  <a:pt x="27331" y="647706"/>
                </a:lnTo>
                <a:lnTo>
                  <a:pt x="30965" y="698214"/>
                </a:lnTo>
                <a:lnTo>
                  <a:pt x="34926" y="747890"/>
                </a:lnTo>
                <a:lnTo>
                  <a:pt x="39237" y="796670"/>
                </a:lnTo>
                <a:lnTo>
                  <a:pt x="43923" y="844491"/>
                </a:lnTo>
                <a:lnTo>
                  <a:pt x="49011" y="891287"/>
                </a:lnTo>
                <a:lnTo>
                  <a:pt x="54524" y="936994"/>
                </a:lnTo>
                <a:lnTo>
                  <a:pt x="60488" y="981550"/>
                </a:lnTo>
                <a:lnTo>
                  <a:pt x="66929" y="1024889"/>
                </a:lnTo>
                <a:lnTo>
                  <a:pt x="76848" y="1084683"/>
                </a:lnTo>
                <a:lnTo>
                  <a:pt x="87448" y="1142188"/>
                </a:lnTo>
                <a:lnTo>
                  <a:pt x="98728" y="1197554"/>
                </a:lnTo>
                <a:lnTo>
                  <a:pt x="110689" y="1250931"/>
                </a:lnTo>
                <a:lnTo>
                  <a:pt x="123330" y="1302468"/>
                </a:lnTo>
                <a:lnTo>
                  <a:pt x="136652" y="1352314"/>
                </a:lnTo>
                <a:lnTo>
                  <a:pt x="150653" y="1400619"/>
                </a:lnTo>
                <a:lnTo>
                  <a:pt x="165335" y="1447532"/>
                </a:lnTo>
                <a:lnTo>
                  <a:pt x="180698" y="1493203"/>
                </a:lnTo>
                <a:lnTo>
                  <a:pt x="196741" y="1537781"/>
                </a:lnTo>
                <a:lnTo>
                  <a:pt x="213464" y="1581415"/>
                </a:lnTo>
                <a:lnTo>
                  <a:pt x="230867" y="1624255"/>
                </a:lnTo>
                <a:lnTo>
                  <a:pt x="248951" y="1666450"/>
                </a:lnTo>
                <a:lnTo>
                  <a:pt x="267716" y="1708150"/>
                </a:lnTo>
                <a:lnTo>
                  <a:pt x="290074" y="1755609"/>
                </a:lnTo>
                <a:lnTo>
                  <a:pt x="312666" y="1801292"/>
                </a:lnTo>
                <a:lnTo>
                  <a:pt x="335722" y="1845315"/>
                </a:lnTo>
                <a:lnTo>
                  <a:pt x="359475" y="1887798"/>
                </a:lnTo>
                <a:lnTo>
                  <a:pt x="384158" y="1928857"/>
                </a:lnTo>
                <a:lnTo>
                  <a:pt x="410003" y="1968611"/>
                </a:lnTo>
                <a:lnTo>
                  <a:pt x="437242" y="2007176"/>
                </a:lnTo>
                <a:lnTo>
                  <a:pt x="466108" y="2044671"/>
                </a:lnTo>
                <a:lnTo>
                  <a:pt x="496833" y="2081214"/>
                </a:lnTo>
                <a:lnTo>
                  <a:pt x="529650" y="2116922"/>
                </a:lnTo>
                <a:lnTo>
                  <a:pt x="564791" y="2151913"/>
                </a:lnTo>
                <a:lnTo>
                  <a:pt x="602488" y="2186305"/>
                </a:lnTo>
                <a:lnTo>
                  <a:pt x="637095" y="2215562"/>
                </a:lnTo>
                <a:lnTo>
                  <a:pt x="673877" y="2244670"/>
                </a:lnTo>
                <a:lnTo>
                  <a:pt x="712614" y="2273480"/>
                </a:lnTo>
                <a:lnTo>
                  <a:pt x="753086" y="2301841"/>
                </a:lnTo>
                <a:lnTo>
                  <a:pt x="795073" y="2329605"/>
                </a:lnTo>
                <a:lnTo>
                  <a:pt x="838355" y="2356621"/>
                </a:lnTo>
                <a:lnTo>
                  <a:pt x="882713" y="2382742"/>
                </a:lnTo>
                <a:lnTo>
                  <a:pt x="927926" y="2407816"/>
                </a:lnTo>
                <a:lnTo>
                  <a:pt x="973774" y="2431695"/>
                </a:lnTo>
                <a:lnTo>
                  <a:pt x="1020038" y="2454230"/>
                </a:lnTo>
                <a:lnTo>
                  <a:pt x="1066497" y="2475271"/>
                </a:lnTo>
                <a:lnTo>
                  <a:pt x="1112932" y="2494668"/>
                </a:lnTo>
                <a:lnTo>
                  <a:pt x="1159122" y="2512272"/>
                </a:lnTo>
                <a:lnTo>
                  <a:pt x="1204849" y="2527935"/>
                </a:lnTo>
                <a:lnTo>
                  <a:pt x="1255972" y="2542335"/>
                </a:lnTo>
                <a:lnTo>
                  <a:pt x="1310842" y="2554188"/>
                </a:lnTo>
                <a:lnTo>
                  <a:pt x="1368453" y="2563772"/>
                </a:lnTo>
                <a:lnTo>
                  <a:pt x="1427800" y="2571366"/>
                </a:lnTo>
                <a:lnTo>
                  <a:pt x="1487878" y="2577251"/>
                </a:lnTo>
                <a:lnTo>
                  <a:pt x="1547681" y="2581704"/>
                </a:lnTo>
                <a:lnTo>
                  <a:pt x="1606203" y="2585005"/>
                </a:lnTo>
                <a:lnTo>
                  <a:pt x="1662439" y="2587434"/>
                </a:lnTo>
                <a:lnTo>
                  <a:pt x="1715384" y="2589269"/>
                </a:lnTo>
                <a:lnTo>
                  <a:pt x="1764032" y="2590791"/>
                </a:lnTo>
                <a:lnTo>
                  <a:pt x="1807377" y="2592277"/>
                </a:lnTo>
                <a:lnTo>
                  <a:pt x="1844414" y="2594007"/>
                </a:lnTo>
                <a:lnTo>
                  <a:pt x="1874139" y="2596261"/>
                </a:lnTo>
              </a:path>
            </a:pathLst>
          </a:custGeom>
          <a:ln w="38100">
            <a:solidFill>
              <a:srgbClr val="000000"/>
            </a:solidFill>
          </a:ln>
        </p:spPr>
        <p:txBody>
          <a:bodyPr wrap="square" lIns="0" tIns="0" rIns="0" bIns="0" rtlCol="0"/>
          <a:lstStyle/>
          <a:p>
            <a:pPr defTabSz="914400">
              <a:defRPr/>
            </a:pPr>
            <a:endParaRPr sz="1350">
              <a:solidFill>
                <a:prstClr val="black"/>
              </a:solidFill>
            </a:endParaRPr>
          </a:p>
        </p:txBody>
      </p:sp>
      <p:sp>
        <p:nvSpPr>
          <p:cNvPr id="14" name="object 14"/>
          <p:cNvSpPr/>
          <p:nvPr/>
        </p:nvSpPr>
        <p:spPr>
          <a:xfrm>
            <a:off x="2579562" y="1986533"/>
            <a:ext cx="250984" cy="57150"/>
          </a:xfrm>
          <a:custGeom>
            <a:avLst/>
            <a:gdLst/>
            <a:ahLst/>
            <a:cxnLst/>
            <a:rect l="l" t="t" r="r" b="b"/>
            <a:pathLst>
              <a:path w="334644" h="76200">
                <a:moveTo>
                  <a:pt x="76200" y="0"/>
                </a:moveTo>
                <a:lnTo>
                  <a:pt x="0" y="38100"/>
                </a:lnTo>
                <a:lnTo>
                  <a:pt x="76200" y="76200"/>
                </a:lnTo>
                <a:lnTo>
                  <a:pt x="76200" y="44450"/>
                </a:lnTo>
                <a:lnTo>
                  <a:pt x="63500" y="44450"/>
                </a:lnTo>
                <a:lnTo>
                  <a:pt x="63500" y="31750"/>
                </a:lnTo>
                <a:lnTo>
                  <a:pt x="76200" y="31750"/>
                </a:lnTo>
                <a:lnTo>
                  <a:pt x="76200" y="0"/>
                </a:lnTo>
                <a:close/>
              </a:path>
              <a:path w="334644" h="76200">
                <a:moveTo>
                  <a:pt x="258444" y="0"/>
                </a:moveTo>
                <a:lnTo>
                  <a:pt x="258444" y="76200"/>
                </a:lnTo>
                <a:lnTo>
                  <a:pt x="321944" y="44450"/>
                </a:lnTo>
                <a:lnTo>
                  <a:pt x="271144" y="44450"/>
                </a:lnTo>
                <a:lnTo>
                  <a:pt x="271144" y="31750"/>
                </a:lnTo>
                <a:lnTo>
                  <a:pt x="321944" y="31750"/>
                </a:lnTo>
                <a:lnTo>
                  <a:pt x="258444" y="0"/>
                </a:lnTo>
                <a:close/>
              </a:path>
              <a:path w="334644" h="76200">
                <a:moveTo>
                  <a:pt x="76200" y="31750"/>
                </a:moveTo>
                <a:lnTo>
                  <a:pt x="63500" y="31750"/>
                </a:lnTo>
                <a:lnTo>
                  <a:pt x="63500" y="44450"/>
                </a:lnTo>
                <a:lnTo>
                  <a:pt x="76200" y="44450"/>
                </a:lnTo>
                <a:lnTo>
                  <a:pt x="76200" y="31750"/>
                </a:lnTo>
                <a:close/>
              </a:path>
              <a:path w="334644" h="76200">
                <a:moveTo>
                  <a:pt x="258444" y="31750"/>
                </a:moveTo>
                <a:lnTo>
                  <a:pt x="76200" y="31750"/>
                </a:lnTo>
                <a:lnTo>
                  <a:pt x="76200" y="44450"/>
                </a:lnTo>
                <a:lnTo>
                  <a:pt x="258444" y="44450"/>
                </a:lnTo>
                <a:lnTo>
                  <a:pt x="258444" y="31750"/>
                </a:lnTo>
                <a:close/>
              </a:path>
              <a:path w="334644" h="76200">
                <a:moveTo>
                  <a:pt x="321944" y="31750"/>
                </a:moveTo>
                <a:lnTo>
                  <a:pt x="271144" y="31750"/>
                </a:lnTo>
                <a:lnTo>
                  <a:pt x="271144" y="44450"/>
                </a:lnTo>
                <a:lnTo>
                  <a:pt x="321944" y="44450"/>
                </a:lnTo>
                <a:lnTo>
                  <a:pt x="334644" y="38100"/>
                </a:lnTo>
                <a:lnTo>
                  <a:pt x="321944" y="31750"/>
                </a:lnTo>
                <a:close/>
              </a:path>
            </a:pathLst>
          </a:custGeom>
          <a:solidFill>
            <a:srgbClr val="FF6600"/>
          </a:solidFill>
        </p:spPr>
        <p:txBody>
          <a:bodyPr wrap="square" lIns="0" tIns="0" rIns="0" bIns="0" rtlCol="0"/>
          <a:lstStyle/>
          <a:p>
            <a:pPr defTabSz="914400">
              <a:defRPr/>
            </a:pPr>
            <a:endParaRPr sz="1350">
              <a:solidFill>
                <a:prstClr val="black"/>
              </a:solidFill>
            </a:endParaRPr>
          </a:p>
        </p:txBody>
      </p:sp>
      <p:sp>
        <p:nvSpPr>
          <p:cNvPr id="15" name="object 15"/>
          <p:cNvSpPr txBox="1"/>
          <p:nvPr/>
        </p:nvSpPr>
        <p:spPr>
          <a:xfrm>
            <a:off x="2244663" y="1825465"/>
            <a:ext cx="624364" cy="194284"/>
          </a:xfrm>
          <a:prstGeom prst="rect">
            <a:avLst/>
          </a:prstGeom>
        </p:spPr>
        <p:txBody>
          <a:bodyPr vert="horz" wrap="square" lIns="0" tIns="9525" rIns="0" bIns="0" rtlCol="0">
            <a:spAutoFit/>
          </a:bodyPr>
          <a:lstStyle/>
          <a:p>
            <a:pPr marL="9525" defTabSz="914400">
              <a:spcBef>
                <a:spcPts val="75"/>
              </a:spcBef>
              <a:tabLst>
                <a:tab pos="302895" algn="l"/>
              </a:tabLst>
              <a:defRPr/>
            </a:pPr>
            <a:r>
              <a:rPr sz="1200" u="heavy" spc="-64" dirty="0">
                <a:solidFill>
                  <a:prstClr val="black"/>
                </a:solidFill>
                <a:uFill>
                  <a:solidFill>
                    <a:srgbClr val="000000"/>
                  </a:solidFill>
                </a:uFill>
                <a:latin typeface="Arial"/>
                <a:cs typeface="Arial"/>
              </a:rPr>
              <a:t> 	</a:t>
            </a:r>
            <a:r>
              <a:rPr sz="1200" u="heavy" spc="-60" dirty="0">
                <a:solidFill>
                  <a:prstClr val="black"/>
                </a:solidFill>
                <a:uFill>
                  <a:solidFill>
                    <a:srgbClr val="000000"/>
                  </a:solidFill>
                </a:uFill>
                <a:latin typeface="Arial"/>
                <a:cs typeface="Arial"/>
              </a:rPr>
              <a:t>1</a:t>
            </a:r>
            <a:r>
              <a:rPr sz="1200" spc="-113" dirty="0">
                <a:solidFill>
                  <a:prstClr val="black"/>
                </a:solidFill>
                <a:latin typeface="Arial"/>
                <a:cs typeface="Arial"/>
              </a:rPr>
              <a:t> </a:t>
            </a:r>
            <a:r>
              <a:rPr sz="1200" spc="-105" dirty="0">
                <a:solidFill>
                  <a:prstClr val="black"/>
                </a:solidFill>
                <a:latin typeface="Arial"/>
                <a:cs typeface="Arial"/>
              </a:rPr>
              <a:t>sec</a:t>
            </a:r>
            <a:endParaRPr sz="1200">
              <a:solidFill>
                <a:prstClr val="black"/>
              </a:solidFill>
              <a:latin typeface="Arial"/>
              <a:cs typeface="Arial"/>
            </a:endParaRPr>
          </a:p>
        </p:txBody>
      </p:sp>
      <p:sp>
        <p:nvSpPr>
          <p:cNvPr id="16" name="object 16"/>
          <p:cNvSpPr txBox="1"/>
          <p:nvPr/>
        </p:nvSpPr>
        <p:spPr>
          <a:xfrm>
            <a:off x="2903696" y="2534602"/>
            <a:ext cx="330518" cy="194284"/>
          </a:xfrm>
          <a:prstGeom prst="rect">
            <a:avLst/>
          </a:prstGeom>
        </p:spPr>
        <p:txBody>
          <a:bodyPr vert="horz" wrap="square" lIns="0" tIns="9525" rIns="0" bIns="0" rtlCol="0">
            <a:spAutoFit/>
          </a:bodyPr>
          <a:lstStyle/>
          <a:p>
            <a:pPr marL="9525" defTabSz="914400">
              <a:spcBef>
                <a:spcPts val="75"/>
              </a:spcBef>
              <a:defRPr/>
            </a:pPr>
            <a:r>
              <a:rPr sz="1200" b="1" spc="-191" dirty="0">
                <a:solidFill>
                  <a:srgbClr val="006FC0"/>
                </a:solidFill>
                <a:latin typeface="Arial"/>
                <a:cs typeface="Arial"/>
              </a:rPr>
              <a:t>F</a:t>
            </a:r>
            <a:r>
              <a:rPr sz="1200" b="1" spc="-214" dirty="0">
                <a:solidFill>
                  <a:srgbClr val="006FC0"/>
                </a:solidFill>
                <a:latin typeface="Arial"/>
                <a:cs typeface="Arial"/>
              </a:rPr>
              <a:t>E</a:t>
            </a:r>
            <a:r>
              <a:rPr sz="1200" b="1" spc="-79" dirty="0">
                <a:solidFill>
                  <a:srgbClr val="006FC0"/>
                </a:solidFill>
                <a:latin typeface="Arial"/>
                <a:cs typeface="Arial"/>
              </a:rPr>
              <a:t>V1</a:t>
            </a:r>
            <a:endParaRPr sz="1200">
              <a:solidFill>
                <a:prstClr val="black"/>
              </a:solidFill>
              <a:latin typeface="Arial"/>
              <a:cs typeface="Arial"/>
            </a:endParaRPr>
          </a:p>
        </p:txBody>
      </p:sp>
      <p:sp>
        <p:nvSpPr>
          <p:cNvPr id="17" name="object 17"/>
          <p:cNvSpPr txBox="1"/>
          <p:nvPr/>
        </p:nvSpPr>
        <p:spPr>
          <a:xfrm>
            <a:off x="3620738" y="2876359"/>
            <a:ext cx="257175" cy="194284"/>
          </a:xfrm>
          <a:prstGeom prst="rect">
            <a:avLst/>
          </a:prstGeom>
        </p:spPr>
        <p:txBody>
          <a:bodyPr vert="horz" wrap="square" lIns="0" tIns="9525" rIns="0" bIns="0" rtlCol="0">
            <a:spAutoFit/>
          </a:bodyPr>
          <a:lstStyle/>
          <a:p>
            <a:pPr marL="9525" defTabSz="914400">
              <a:spcBef>
                <a:spcPts val="75"/>
              </a:spcBef>
              <a:defRPr/>
            </a:pPr>
            <a:r>
              <a:rPr sz="1200" b="1" spc="-131" dirty="0">
                <a:solidFill>
                  <a:srgbClr val="00AF50"/>
                </a:solidFill>
                <a:latin typeface="Arial"/>
                <a:cs typeface="Arial"/>
              </a:rPr>
              <a:t>F</a:t>
            </a:r>
            <a:r>
              <a:rPr sz="1200" b="1" spc="-169" dirty="0">
                <a:solidFill>
                  <a:srgbClr val="00AF50"/>
                </a:solidFill>
                <a:latin typeface="Arial"/>
                <a:cs typeface="Arial"/>
              </a:rPr>
              <a:t>V</a:t>
            </a:r>
            <a:r>
              <a:rPr sz="1200" b="1" spc="-233" dirty="0">
                <a:solidFill>
                  <a:srgbClr val="00AF50"/>
                </a:solidFill>
                <a:latin typeface="Arial"/>
                <a:cs typeface="Arial"/>
              </a:rPr>
              <a:t>C</a:t>
            </a:r>
            <a:endParaRPr sz="1200">
              <a:solidFill>
                <a:prstClr val="black"/>
              </a:solidFill>
              <a:latin typeface="Arial"/>
              <a:cs typeface="Arial"/>
            </a:endParaRPr>
          </a:p>
        </p:txBody>
      </p:sp>
      <p:sp>
        <p:nvSpPr>
          <p:cNvPr id="18" name="object 18"/>
          <p:cNvSpPr txBox="1"/>
          <p:nvPr/>
        </p:nvSpPr>
        <p:spPr>
          <a:xfrm>
            <a:off x="1534239" y="2081688"/>
            <a:ext cx="109538" cy="194284"/>
          </a:xfrm>
          <a:prstGeom prst="rect">
            <a:avLst/>
          </a:prstGeom>
        </p:spPr>
        <p:txBody>
          <a:bodyPr vert="horz" wrap="square" lIns="0" tIns="9525" rIns="0" bIns="0" rtlCol="0">
            <a:spAutoFit/>
          </a:bodyPr>
          <a:lstStyle/>
          <a:p>
            <a:pPr marL="9525" defTabSz="914400">
              <a:spcBef>
                <a:spcPts val="75"/>
              </a:spcBef>
              <a:defRPr/>
            </a:pPr>
            <a:r>
              <a:rPr sz="1200" b="1" spc="-94" dirty="0">
                <a:solidFill>
                  <a:prstClr val="black"/>
                </a:solidFill>
                <a:latin typeface="Arial"/>
                <a:cs typeface="Arial"/>
              </a:rPr>
              <a:t>V</a:t>
            </a:r>
            <a:endParaRPr sz="1200">
              <a:solidFill>
                <a:prstClr val="black"/>
              </a:solidFill>
              <a:latin typeface="Arial"/>
              <a:cs typeface="Arial"/>
            </a:endParaRPr>
          </a:p>
        </p:txBody>
      </p:sp>
      <p:sp>
        <p:nvSpPr>
          <p:cNvPr id="19" name="object 19"/>
          <p:cNvSpPr/>
          <p:nvPr/>
        </p:nvSpPr>
        <p:spPr>
          <a:xfrm>
            <a:off x="1826561" y="1912620"/>
            <a:ext cx="0" cy="2306003"/>
          </a:xfrm>
          <a:custGeom>
            <a:avLst/>
            <a:gdLst/>
            <a:ahLst/>
            <a:cxnLst/>
            <a:rect l="l" t="t" r="r" b="b"/>
            <a:pathLst>
              <a:path h="3074670">
                <a:moveTo>
                  <a:pt x="0" y="0"/>
                </a:moveTo>
                <a:lnTo>
                  <a:pt x="0" y="3074542"/>
                </a:lnTo>
              </a:path>
            </a:pathLst>
          </a:custGeom>
          <a:ln w="19050">
            <a:solidFill>
              <a:srgbClr val="000000"/>
            </a:solidFill>
          </a:ln>
        </p:spPr>
        <p:txBody>
          <a:bodyPr wrap="square" lIns="0" tIns="0" rIns="0" bIns="0" rtlCol="0"/>
          <a:lstStyle/>
          <a:p>
            <a:pPr defTabSz="914400">
              <a:defRPr/>
            </a:pPr>
            <a:endParaRPr sz="1350">
              <a:solidFill>
                <a:prstClr val="black"/>
              </a:solidFill>
            </a:endParaRPr>
          </a:p>
        </p:txBody>
      </p:sp>
      <p:sp>
        <p:nvSpPr>
          <p:cNvPr id="20" name="object 20"/>
          <p:cNvSpPr/>
          <p:nvPr/>
        </p:nvSpPr>
        <p:spPr>
          <a:xfrm>
            <a:off x="1826563" y="4218527"/>
            <a:ext cx="2309336" cy="0"/>
          </a:xfrm>
          <a:custGeom>
            <a:avLst/>
            <a:gdLst/>
            <a:ahLst/>
            <a:cxnLst/>
            <a:rect l="l" t="t" r="r" b="b"/>
            <a:pathLst>
              <a:path w="3079115">
                <a:moveTo>
                  <a:pt x="0" y="0"/>
                </a:moveTo>
                <a:lnTo>
                  <a:pt x="3078924" y="0"/>
                </a:lnTo>
              </a:path>
            </a:pathLst>
          </a:custGeom>
          <a:ln w="28575">
            <a:solidFill>
              <a:srgbClr val="000000"/>
            </a:solidFill>
          </a:ln>
        </p:spPr>
        <p:txBody>
          <a:bodyPr wrap="square" lIns="0" tIns="0" rIns="0" bIns="0" rtlCol="0"/>
          <a:lstStyle/>
          <a:p>
            <a:pPr defTabSz="914400">
              <a:defRPr/>
            </a:pPr>
            <a:endParaRPr sz="1350">
              <a:solidFill>
                <a:prstClr val="black"/>
              </a:solidFill>
            </a:endParaRPr>
          </a:p>
        </p:txBody>
      </p:sp>
      <p:sp>
        <p:nvSpPr>
          <p:cNvPr id="22" name="object 22"/>
          <p:cNvSpPr txBox="1"/>
          <p:nvPr/>
        </p:nvSpPr>
        <p:spPr>
          <a:xfrm>
            <a:off x="4220624" y="1420534"/>
            <a:ext cx="4778409" cy="976549"/>
          </a:xfrm>
          <a:prstGeom prst="rect">
            <a:avLst/>
          </a:prstGeom>
        </p:spPr>
        <p:txBody>
          <a:bodyPr vert="horz" wrap="square" lIns="0" tIns="9525" rIns="0" bIns="0" rtlCol="0">
            <a:spAutoFit/>
          </a:bodyPr>
          <a:lstStyle/>
          <a:p>
            <a:pPr marL="9525" defTabSz="914400">
              <a:spcBef>
                <a:spcPts val="75"/>
              </a:spcBef>
              <a:defRPr/>
            </a:pPr>
            <a:r>
              <a:rPr sz="2000" b="1" spc="-161" dirty="0">
                <a:solidFill>
                  <a:srgbClr val="00AF50"/>
                </a:solidFill>
                <a:latin typeface="Arial"/>
                <a:cs typeface="Arial"/>
              </a:rPr>
              <a:t>FVC: </a:t>
            </a:r>
            <a:r>
              <a:rPr sz="2000" b="1" spc="-86" dirty="0">
                <a:solidFill>
                  <a:srgbClr val="00AF50"/>
                </a:solidFill>
                <a:latin typeface="Arial"/>
                <a:cs typeface="Arial"/>
              </a:rPr>
              <a:t>Capacità </a:t>
            </a:r>
            <a:r>
              <a:rPr sz="2000" b="1" spc="-34" dirty="0">
                <a:solidFill>
                  <a:srgbClr val="00AF50"/>
                </a:solidFill>
                <a:latin typeface="Arial"/>
                <a:cs typeface="Arial"/>
              </a:rPr>
              <a:t>vitale </a:t>
            </a:r>
            <a:r>
              <a:rPr sz="2000" b="1" spc="-53" dirty="0" err="1">
                <a:solidFill>
                  <a:srgbClr val="00AF50"/>
                </a:solidFill>
                <a:latin typeface="Arial"/>
                <a:cs typeface="Arial"/>
              </a:rPr>
              <a:t>forzata</a:t>
            </a:r>
            <a:r>
              <a:rPr sz="2000" b="1" spc="-53" dirty="0">
                <a:solidFill>
                  <a:srgbClr val="00AF50"/>
                </a:solidFill>
                <a:latin typeface="Arial"/>
                <a:cs typeface="Arial"/>
              </a:rPr>
              <a:t> </a:t>
            </a:r>
            <a:endParaRPr lang="it-IT" sz="1600" spc="-38" dirty="0">
              <a:solidFill>
                <a:srgbClr val="00AF50"/>
              </a:solidFill>
              <a:latin typeface="Arial"/>
              <a:cs typeface="Arial"/>
            </a:endParaRPr>
          </a:p>
          <a:p>
            <a:pPr marL="9525" defTabSz="914400">
              <a:spcBef>
                <a:spcPts val="75"/>
              </a:spcBef>
              <a:defRPr/>
            </a:pPr>
            <a:r>
              <a:rPr lang="it-IT" sz="1400" b="1" i="1" spc="-38" dirty="0">
                <a:solidFill>
                  <a:srgbClr val="00AF50"/>
                </a:solidFill>
                <a:latin typeface="Arial"/>
                <a:cs typeface="Arial"/>
              </a:rPr>
              <a:t>Volume totale di aria espulsa in una espirazione forzata partendo dal livello di capacità polmonare totale ( </a:t>
            </a:r>
            <a:r>
              <a:rPr lang="it-IT" sz="1400" b="1" i="1" spc="-38" dirty="0" err="1">
                <a:solidFill>
                  <a:srgbClr val="00AF50"/>
                </a:solidFill>
                <a:latin typeface="Arial"/>
                <a:cs typeface="Arial"/>
              </a:rPr>
              <a:t>max</a:t>
            </a:r>
            <a:r>
              <a:rPr lang="it-IT" sz="1400" b="1" i="1" spc="-38" dirty="0">
                <a:solidFill>
                  <a:srgbClr val="00AF50"/>
                </a:solidFill>
                <a:latin typeface="Arial"/>
                <a:cs typeface="Arial"/>
              </a:rPr>
              <a:t> inspirazione</a:t>
            </a:r>
            <a:r>
              <a:rPr sz="1400" b="1" i="1" spc="-38" dirty="0">
                <a:solidFill>
                  <a:srgbClr val="00AF50"/>
                </a:solidFill>
                <a:latin typeface="Arial"/>
                <a:cs typeface="Arial"/>
              </a:rPr>
              <a:t> </a:t>
            </a:r>
            <a:endParaRPr lang="it-IT" sz="1400" b="1" i="1" spc="-38" dirty="0">
              <a:solidFill>
                <a:srgbClr val="00AF50"/>
              </a:solidFill>
              <a:latin typeface="Arial"/>
              <a:cs typeface="Arial"/>
            </a:endParaRPr>
          </a:p>
        </p:txBody>
      </p:sp>
      <p:sp>
        <p:nvSpPr>
          <p:cNvPr id="24" name="object 24"/>
          <p:cNvSpPr txBox="1"/>
          <p:nvPr/>
        </p:nvSpPr>
        <p:spPr>
          <a:xfrm>
            <a:off x="4220624" y="2621756"/>
            <a:ext cx="4778409" cy="1180035"/>
          </a:xfrm>
          <a:prstGeom prst="rect">
            <a:avLst/>
          </a:prstGeom>
        </p:spPr>
        <p:txBody>
          <a:bodyPr vert="horz" wrap="square" lIns="0" tIns="9049" rIns="0" bIns="0" rtlCol="0">
            <a:spAutoFit/>
          </a:bodyPr>
          <a:lstStyle/>
          <a:p>
            <a:pPr marL="9525" marR="3810" defTabSz="914400">
              <a:lnSpc>
                <a:spcPct val="120100"/>
              </a:lnSpc>
              <a:spcBef>
                <a:spcPts val="71"/>
              </a:spcBef>
              <a:defRPr/>
            </a:pPr>
            <a:r>
              <a:rPr b="1" spc="-135" dirty="0">
                <a:solidFill>
                  <a:srgbClr val="006FC0"/>
                </a:solidFill>
                <a:latin typeface="Arial"/>
                <a:cs typeface="Arial"/>
              </a:rPr>
              <a:t>FEV1</a:t>
            </a:r>
            <a:r>
              <a:rPr lang="it-IT" b="1" spc="-135" dirty="0">
                <a:solidFill>
                  <a:srgbClr val="006FC0"/>
                </a:solidFill>
                <a:latin typeface="Arial"/>
                <a:cs typeface="Arial"/>
                <a:sym typeface="Wingdings" panose="05000000000000000000" pitchFamily="2" charset="2"/>
              </a:rPr>
              <a:t> (VEMS) </a:t>
            </a:r>
            <a:r>
              <a:rPr b="1" spc="-135" dirty="0">
                <a:solidFill>
                  <a:srgbClr val="006FC0"/>
                </a:solidFill>
                <a:latin typeface="Arial"/>
                <a:cs typeface="Arial"/>
              </a:rPr>
              <a:t> </a:t>
            </a:r>
            <a:r>
              <a:rPr b="1" spc="-71" dirty="0">
                <a:solidFill>
                  <a:srgbClr val="006FC0"/>
                </a:solidFill>
                <a:latin typeface="Arial"/>
                <a:cs typeface="Arial"/>
              </a:rPr>
              <a:t>Volume </a:t>
            </a:r>
            <a:r>
              <a:rPr b="1" spc="-38" dirty="0">
                <a:solidFill>
                  <a:srgbClr val="006FC0"/>
                </a:solidFill>
                <a:latin typeface="Arial"/>
                <a:cs typeface="Arial"/>
              </a:rPr>
              <a:t>espiratorio </a:t>
            </a:r>
            <a:r>
              <a:rPr b="1" spc="-79" dirty="0">
                <a:solidFill>
                  <a:srgbClr val="006FC0"/>
                </a:solidFill>
                <a:latin typeface="Arial"/>
                <a:cs typeface="Arial"/>
              </a:rPr>
              <a:t>massimo </a:t>
            </a:r>
            <a:r>
              <a:rPr b="1" spc="-68" dirty="0">
                <a:solidFill>
                  <a:srgbClr val="006FC0"/>
                </a:solidFill>
                <a:latin typeface="Arial"/>
                <a:cs typeface="Arial"/>
              </a:rPr>
              <a:t>1  </a:t>
            </a:r>
            <a:r>
              <a:rPr b="1" spc="-75" dirty="0">
                <a:solidFill>
                  <a:srgbClr val="006FC0"/>
                </a:solidFill>
                <a:latin typeface="Arial"/>
                <a:cs typeface="Arial"/>
              </a:rPr>
              <a:t>secondo </a:t>
            </a:r>
            <a:r>
              <a:rPr lang="it-IT" sz="1350" spc="-38" dirty="0">
                <a:solidFill>
                  <a:srgbClr val="006FC0"/>
                </a:solidFill>
                <a:latin typeface="Arial"/>
                <a:cs typeface="Arial"/>
              </a:rPr>
              <a:t>–</a:t>
            </a:r>
            <a:r>
              <a:rPr sz="1350" spc="-38" dirty="0">
                <a:solidFill>
                  <a:srgbClr val="006FC0"/>
                </a:solidFill>
                <a:latin typeface="Arial"/>
                <a:cs typeface="Arial"/>
              </a:rPr>
              <a:t> </a:t>
            </a:r>
            <a:endParaRPr lang="it-IT" sz="1350" spc="-38" dirty="0">
              <a:solidFill>
                <a:srgbClr val="006FC0"/>
              </a:solidFill>
              <a:latin typeface="Arial"/>
              <a:cs typeface="Arial"/>
            </a:endParaRPr>
          </a:p>
          <a:p>
            <a:pPr marL="9525" marR="3810" defTabSz="914400">
              <a:lnSpc>
                <a:spcPct val="120100"/>
              </a:lnSpc>
              <a:spcBef>
                <a:spcPts val="71"/>
              </a:spcBef>
              <a:defRPr/>
            </a:pPr>
            <a:r>
              <a:rPr sz="1400" b="1" i="1" spc="-71" dirty="0">
                <a:solidFill>
                  <a:srgbClr val="006FC0"/>
                </a:solidFill>
                <a:latin typeface="Arial"/>
                <a:cs typeface="Arial"/>
              </a:rPr>
              <a:t>Volume </a:t>
            </a:r>
            <a:r>
              <a:rPr sz="1400" b="1" i="1" spc="-19" dirty="0">
                <a:solidFill>
                  <a:srgbClr val="006FC0"/>
                </a:solidFill>
                <a:latin typeface="Arial"/>
                <a:cs typeface="Arial"/>
              </a:rPr>
              <a:t>di </a:t>
            </a:r>
            <a:r>
              <a:rPr sz="1400" b="1" i="1" spc="-45" dirty="0">
                <a:solidFill>
                  <a:srgbClr val="006FC0"/>
                </a:solidFill>
                <a:latin typeface="Arial"/>
                <a:cs typeface="Arial"/>
              </a:rPr>
              <a:t>aria </a:t>
            </a:r>
            <a:r>
              <a:rPr sz="1400" b="1" i="1" spc="-56" dirty="0">
                <a:solidFill>
                  <a:srgbClr val="006FC0"/>
                </a:solidFill>
                <a:latin typeface="Arial"/>
                <a:cs typeface="Arial"/>
              </a:rPr>
              <a:t>espirata </a:t>
            </a:r>
            <a:r>
              <a:rPr sz="1400" b="1" i="1" spc="-38" dirty="0">
                <a:solidFill>
                  <a:srgbClr val="006FC0"/>
                </a:solidFill>
                <a:latin typeface="Arial"/>
                <a:cs typeface="Arial"/>
              </a:rPr>
              <a:t>nel </a:t>
            </a:r>
            <a:r>
              <a:rPr sz="1400" b="1" i="1" spc="-23" dirty="0">
                <a:solidFill>
                  <a:srgbClr val="006FC0"/>
                </a:solidFill>
                <a:latin typeface="Arial"/>
                <a:cs typeface="Arial"/>
              </a:rPr>
              <a:t>primo  </a:t>
            </a:r>
            <a:r>
              <a:rPr sz="1400" b="1" i="1" spc="-75" dirty="0">
                <a:solidFill>
                  <a:srgbClr val="006FC0"/>
                </a:solidFill>
                <a:latin typeface="Arial"/>
                <a:cs typeface="Arial"/>
              </a:rPr>
              <a:t>secondo </a:t>
            </a:r>
            <a:r>
              <a:rPr sz="1400" b="1" i="1" spc="-15" dirty="0">
                <a:solidFill>
                  <a:srgbClr val="006FC0"/>
                </a:solidFill>
                <a:latin typeface="Arial"/>
                <a:cs typeface="Arial"/>
              </a:rPr>
              <a:t>di </a:t>
            </a:r>
            <a:r>
              <a:rPr sz="1400" b="1" i="1" spc="-60" dirty="0">
                <a:solidFill>
                  <a:srgbClr val="006FC0"/>
                </a:solidFill>
                <a:latin typeface="Arial"/>
                <a:cs typeface="Arial"/>
              </a:rPr>
              <a:t>un’espirazione </a:t>
            </a:r>
            <a:r>
              <a:rPr sz="1400" b="1" i="1" spc="-49" dirty="0">
                <a:solidFill>
                  <a:srgbClr val="006FC0"/>
                </a:solidFill>
                <a:latin typeface="Arial"/>
                <a:cs typeface="Arial"/>
              </a:rPr>
              <a:t>forzata,</a:t>
            </a:r>
            <a:r>
              <a:rPr sz="1400" b="1" i="1" spc="-131" dirty="0">
                <a:solidFill>
                  <a:srgbClr val="006FC0"/>
                </a:solidFill>
                <a:latin typeface="Arial"/>
                <a:cs typeface="Arial"/>
              </a:rPr>
              <a:t> </a:t>
            </a:r>
            <a:r>
              <a:rPr sz="1400" b="1" i="1" spc="-38" dirty="0">
                <a:solidFill>
                  <a:srgbClr val="006FC0"/>
                </a:solidFill>
                <a:latin typeface="Arial"/>
                <a:cs typeface="Arial"/>
              </a:rPr>
              <a:t>partendo  </a:t>
            </a:r>
            <a:r>
              <a:rPr sz="1400" b="1" i="1" spc="-75" dirty="0">
                <a:solidFill>
                  <a:srgbClr val="006FC0"/>
                </a:solidFill>
                <a:latin typeface="Arial"/>
                <a:cs typeface="Arial"/>
              </a:rPr>
              <a:t>da </a:t>
            </a:r>
            <a:r>
              <a:rPr sz="1400" b="1" i="1" spc="-64" dirty="0">
                <a:solidFill>
                  <a:srgbClr val="006FC0"/>
                </a:solidFill>
                <a:latin typeface="Arial"/>
                <a:cs typeface="Arial"/>
              </a:rPr>
              <a:t>una </a:t>
            </a:r>
            <a:r>
              <a:rPr sz="1400" b="1" i="1" spc="-53" dirty="0">
                <a:solidFill>
                  <a:srgbClr val="006FC0"/>
                </a:solidFill>
                <a:latin typeface="Arial"/>
                <a:cs typeface="Arial"/>
              </a:rPr>
              <a:t>inspirazione</a:t>
            </a:r>
            <a:r>
              <a:rPr sz="1400" b="1" i="1" spc="-71" dirty="0">
                <a:solidFill>
                  <a:srgbClr val="006FC0"/>
                </a:solidFill>
                <a:latin typeface="Arial"/>
                <a:cs typeface="Arial"/>
              </a:rPr>
              <a:t> </a:t>
            </a:r>
            <a:r>
              <a:rPr sz="1400" b="1" i="1" spc="-49" dirty="0">
                <a:solidFill>
                  <a:srgbClr val="006FC0"/>
                </a:solidFill>
                <a:latin typeface="Arial"/>
                <a:cs typeface="Arial"/>
              </a:rPr>
              <a:t>completa</a:t>
            </a:r>
            <a:r>
              <a:rPr sz="1400" i="1" spc="-49" dirty="0">
                <a:solidFill>
                  <a:srgbClr val="006FC0"/>
                </a:solidFill>
                <a:latin typeface="Arial"/>
                <a:cs typeface="Arial"/>
              </a:rPr>
              <a:t>.</a:t>
            </a:r>
            <a:endParaRPr sz="1400" i="1" dirty="0">
              <a:solidFill>
                <a:prstClr val="black"/>
              </a:solidFill>
              <a:latin typeface="Arial"/>
              <a:cs typeface="Arial"/>
            </a:endParaRPr>
          </a:p>
        </p:txBody>
      </p:sp>
      <p:sp>
        <p:nvSpPr>
          <p:cNvPr id="25" name="object 25"/>
          <p:cNvSpPr txBox="1"/>
          <p:nvPr/>
        </p:nvSpPr>
        <p:spPr>
          <a:xfrm>
            <a:off x="4232434" y="4101541"/>
            <a:ext cx="4566534" cy="847637"/>
          </a:xfrm>
          <a:prstGeom prst="rect">
            <a:avLst/>
          </a:prstGeom>
        </p:spPr>
        <p:txBody>
          <a:bodyPr vert="horz" wrap="square" lIns="0" tIns="9049" rIns="0" bIns="0" rtlCol="0">
            <a:spAutoFit/>
          </a:bodyPr>
          <a:lstStyle/>
          <a:p>
            <a:pPr marL="9525" marR="3810" defTabSz="914400">
              <a:lnSpc>
                <a:spcPct val="120200"/>
              </a:lnSpc>
              <a:spcBef>
                <a:spcPts val="71"/>
              </a:spcBef>
              <a:defRPr/>
            </a:pPr>
            <a:r>
              <a:rPr b="1" spc="-135" dirty="0">
                <a:solidFill>
                  <a:prstClr val="black"/>
                </a:solidFill>
                <a:latin typeface="Arial"/>
                <a:cs typeface="Arial"/>
              </a:rPr>
              <a:t>FEV1/VC </a:t>
            </a:r>
            <a:r>
              <a:rPr b="1" spc="-49" dirty="0">
                <a:solidFill>
                  <a:prstClr val="black"/>
                </a:solidFill>
                <a:latin typeface="Arial"/>
                <a:cs typeface="Arial"/>
              </a:rPr>
              <a:t>(Indice </a:t>
            </a:r>
            <a:r>
              <a:rPr b="1" spc="-19" dirty="0">
                <a:solidFill>
                  <a:prstClr val="black"/>
                </a:solidFill>
                <a:latin typeface="Arial"/>
                <a:cs typeface="Arial"/>
              </a:rPr>
              <a:t>di </a:t>
            </a:r>
            <a:r>
              <a:rPr b="1" spc="-53" dirty="0" err="1">
                <a:solidFill>
                  <a:prstClr val="black"/>
                </a:solidFill>
                <a:latin typeface="Arial"/>
                <a:cs typeface="Arial"/>
              </a:rPr>
              <a:t>Tiffeneau</a:t>
            </a:r>
            <a:r>
              <a:rPr b="1" spc="-53" dirty="0">
                <a:solidFill>
                  <a:prstClr val="black"/>
                </a:solidFill>
                <a:latin typeface="Arial"/>
                <a:cs typeface="Arial"/>
              </a:rPr>
              <a:t>):</a:t>
            </a:r>
            <a:endParaRPr lang="it-IT" b="1" spc="-53" dirty="0">
              <a:solidFill>
                <a:prstClr val="black"/>
              </a:solidFill>
              <a:latin typeface="Arial"/>
              <a:cs typeface="Arial"/>
            </a:endParaRPr>
          </a:p>
          <a:p>
            <a:pPr marL="9525" marR="3810" defTabSz="914400">
              <a:lnSpc>
                <a:spcPct val="120200"/>
              </a:lnSpc>
              <a:spcBef>
                <a:spcPts val="71"/>
              </a:spcBef>
              <a:defRPr/>
            </a:pPr>
            <a:r>
              <a:rPr sz="1400" b="1" i="1" spc="-53" dirty="0">
                <a:solidFill>
                  <a:prstClr val="black"/>
                </a:solidFill>
                <a:latin typeface="Arial"/>
                <a:cs typeface="Arial"/>
              </a:rPr>
              <a:t> questo  </a:t>
            </a:r>
            <a:r>
              <a:rPr sz="1400" b="1" i="1" spc="-26" dirty="0">
                <a:solidFill>
                  <a:prstClr val="black"/>
                </a:solidFill>
                <a:latin typeface="Arial"/>
                <a:cs typeface="Arial"/>
              </a:rPr>
              <a:t>rapporto </a:t>
            </a:r>
            <a:r>
              <a:rPr sz="1400" b="1" i="1" spc="-83" dirty="0">
                <a:solidFill>
                  <a:prstClr val="black"/>
                </a:solidFill>
                <a:latin typeface="Arial"/>
                <a:cs typeface="Arial"/>
              </a:rPr>
              <a:t>è </a:t>
            </a:r>
            <a:r>
              <a:rPr sz="1400" b="1" i="1" spc="-45" dirty="0">
                <a:solidFill>
                  <a:prstClr val="black"/>
                </a:solidFill>
                <a:latin typeface="Arial"/>
                <a:cs typeface="Arial"/>
              </a:rPr>
              <a:t>fondamentale </a:t>
            </a:r>
            <a:r>
              <a:rPr sz="1400" b="1" i="1" spc="-34" dirty="0">
                <a:solidFill>
                  <a:prstClr val="black"/>
                </a:solidFill>
                <a:latin typeface="Arial"/>
                <a:cs typeface="Arial"/>
              </a:rPr>
              <a:t>per</a:t>
            </a:r>
            <a:r>
              <a:rPr sz="1400" b="1" i="1" spc="-139" dirty="0">
                <a:solidFill>
                  <a:prstClr val="black"/>
                </a:solidFill>
                <a:latin typeface="Arial"/>
                <a:cs typeface="Arial"/>
              </a:rPr>
              <a:t> </a:t>
            </a:r>
            <a:r>
              <a:rPr sz="1400" b="1" i="1" spc="-38" dirty="0">
                <a:solidFill>
                  <a:prstClr val="black"/>
                </a:solidFill>
                <a:latin typeface="Arial"/>
                <a:cs typeface="Arial"/>
              </a:rPr>
              <a:t>determinare  </a:t>
            </a:r>
            <a:r>
              <a:rPr sz="1400" b="1" i="1" spc="-45" dirty="0">
                <a:solidFill>
                  <a:prstClr val="black"/>
                </a:solidFill>
                <a:latin typeface="Arial"/>
                <a:cs typeface="Arial"/>
              </a:rPr>
              <a:t>un </a:t>
            </a:r>
            <a:r>
              <a:rPr sz="1400" b="1" i="1" spc="-19" dirty="0">
                <a:solidFill>
                  <a:prstClr val="black"/>
                </a:solidFill>
                <a:latin typeface="Arial"/>
                <a:cs typeface="Arial"/>
              </a:rPr>
              <a:t>deficit</a:t>
            </a:r>
            <a:r>
              <a:rPr sz="1400" b="1" i="1" spc="-90" dirty="0">
                <a:solidFill>
                  <a:prstClr val="black"/>
                </a:solidFill>
                <a:latin typeface="Arial"/>
                <a:cs typeface="Arial"/>
              </a:rPr>
              <a:t> </a:t>
            </a:r>
            <a:r>
              <a:rPr sz="1400" b="1" i="1" spc="-19" dirty="0">
                <a:solidFill>
                  <a:prstClr val="black"/>
                </a:solidFill>
                <a:latin typeface="Arial"/>
                <a:cs typeface="Arial"/>
              </a:rPr>
              <a:t>ostruttivo.</a:t>
            </a:r>
            <a:endParaRPr sz="1400" b="1" i="1" dirty="0">
              <a:solidFill>
                <a:prstClr val="black"/>
              </a:solidFill>
              <a:latin typeface="Arial"/>
              <a:cs typeface="Arial"/>
            </a:endParaRPr>
          </a:p>
        </p:txBody>
      </p:sp>
      <p:pic>
        <p:nvPicPr>
          <p:cNvPr id="23" name="Immagine 22">
            <a:extLst>
              <a:ext uri="{FF2B5EF4-FFF2-40B4-BE49-F238E27FC236}">
                <a16:creationId xmlns:a16="http://schemas.microsoft.com/office/drawing/2014/main" id="{8A89EBC2-35A4-4722-9EDF-6EF0CD596653}"/>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64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1"/>
          <p:cNvPicPr>
            <a:picLocks noChangeAspect="1"/>
          </p:cNvPicPr>
          <p:nvPr/>
        </p:nvPicPr>
        <p:blipFill rotWithShape="1">
          <a:blip r:embed="rId3">
            <a:extLst>
              <a:ext uri="{28A0092B-C50C-407E-A947-70E740481C1C}">
                <a14:useLocalDpi xmlns:a14="http://schemas.microsoft.com/office/drawing/2010/main" val="0"/>
              </a:ext>
            </a:extLst>
          </a:blip>
          <a:srcRect l="2572" t="13616" r="-2572" b="-3986"/>
          <a:stretch/>
        </p:blipFill>
        <p:spPr bwMode="auto">
          <a:xfrm>
            <a:off x="84841" y="2543076"/>
            <a:ext cx="3298825" cy="448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Immagine 2"/>
          <p:cNvPicPr>
            <a:picLocks noChangeAspect="1"/>
          </p:cNvPicPr>
          <p:nvPr/>
        </p:nvPicPr>
        <p:blipFill rotWithShape="1">
          <a:blip r:embed="rId4">
            <a:extLst>
              <a:ext uri="{28A0092B-C50C-407E-A947-70E740481C1C}">
                <a14:useLocalDpi xmlns:a14="http://schemas.microsoft.com/office/drawing/2010/main" val="0"/>
              </a:ext>
            </a:extLst>
          </a:blip>
          <a:srcRect b="56113"/>
          <a:stretch/>
        </p:blipFill>
        <p:spPr bwMode="auto">
          <a:xfrm>
            <a:off x="1093510" y="602630"/>
            <a:ext cx="7538792" cy="194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7819682" y="1074656"/>
            <a:ext cx="536575" cy="1098484"/>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it-IT" sz="1350" dirty="0">
              <a:solidFill>
                <a:prstClr val="white"/>
              </a:solidFill>
            </a:endParaRPr>
          </a:p>
        </p:txBody>
      </p:sp>
      <p:pic>
        <p:nvPicPr>
          <p:cNvPr id="2" name="Immagine 1"/>
          <p:cNvPicPr>
            <a:picLocks noChangeAspect="1"/>
          </p:cNvPicPr>
          <p:nvPr/>
        </p:nvPicPr>
        <p:blipFill>
          <a:blip r:embed="rId5"/>
          <a:stretch>
            <a:fillRect/>
          </a:stretch>
        </p:blipFill>
        <p:spPr>
          <a:xfrm>
            <a:off x="782425" y="95374"/>
            <a:ext cx="7998038" cy="408467"/>
          </a:xfrm>
          <a:prstGeom prst="rect">
            <a:avLst/>
          </a:prstGeom>
        </p:spPr>
      </p:pic>
      <p:pic>
        <p:nvPicPr>
          <p:cNvPr id="3" name="Immagine 2"/>
          <p:cNvPicPr>
            <a:picLocks noChangeAspect="1"/>
          </p:cNvPicPr>
          <p:nvPr/>
        </p:nvPicPr>
        <p:blipFill>
          <a:blip r:embed="rId6"/>
          <a:stretch>
            <a:fillRect/>
          </a:stretch>
        </p:blipFill>
        <p:spPr>
          <a:xfrm>
            <a:off x="3561629" y="2729324"/>
            <a:ext cx="4694327" cy="847417"/>
          </a:xfrm>
          <a:prstGeom prst="rect">
            <a:avLst/>
          </a:prstGeom>
        </p:spPr>
      </p:pic>
      <p:sp>
        <p:nvSpPr>
          <p:cNvPr id="10" name="CasellaDiTesto 9"/>
          <p:cNvSpPr txBox="1"/>
          <p:nvPr/>
        </p:nvSpPr>
        <p:spPr>
          <a:xfrm>
            <a:off x="3439769" y="3602267"/>
            <a:ext cx="4916487" cy="1015663"/>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FEV1/VC e su FVC ridotto: deficit ostruttivo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 ridotto </a:t>
            </a:r>
            <a:r>
              <a:rPr lang="it-IT" sz="2000" b="1" kern="0" dirty="0">
                <a:solidFill>
                  <a:prstClr val="white"/>
                </a:solidFill>
              </a:rPr>
              <a:t> ( grado elevato)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srgbClr val="FFFF00"/>
                </a:solidFill>
                <a:effectLst/>
                <a:uLnTx/>
                <a:uFillTx/>
              </a:rPr>
              <a:t>FVC</a:t>
            </a:r>
            <a:r>
              <a:rPr kumimoji="0" lang="it-IT" sz="2000" b="1" i="0" u="none" strike="noStrike" kern="0" cap="none" spc="0" normalizeH="0" noProof="0" dirty="0">
                <a:ln>
                  <a:noFill/>
                </a:ln>
                <a:solidFill>
                  <a:srgbClr val="FFFF00"/>
                </a:solidFill>
                <a:effectLst/>
                <a:uLnTx/>
                <a:uFillTx/>
              </a:rPr>
              <a:t> ridotta (69% </a:t>
            </a:r>
            <a:r>
              <a:rPr kumimoji="0" lang="it-IT" sz="2000" b="1" i="0" u="none" strike="noStrike" kern="0" cap="none" spc="0" normalizeH="0" noProof="0" dirty="0" err="1">
                <a:ln>
                  <a:noFill/>
                </a:ln>
                <a:solidFill>
                  <a:srgbClr val="FFFF00"/>
                </a:solidFill>
                <a:effectLst/>
                <a:uLnTx/>
                <a:uFillTx/>
              </a:rPr>
              <a:t>pred</a:t>
            </a:r>
            <a:r>
              <a:rPr kumimoji="0" lang="it-IT" sz="2000" b="1" i="0" u="none" strike="noStrike" kern="0" cap="none" spc="0" normalizeH="0" noProof="0" dirty="0">
                <a:ln>
                  <a:noFill/>
                </a:ln>
                <a:solidFill>
                  <a:srgbClr val="FFFF00"/>
                </a:solidFill>
                <a:effectLst/>
                <a:uLnTx/>
                <a:uFillTx/>
              </a:rPr>
              <a:t>)</a:t>
            </a:r>
            <a:endParaRPr kumimoji="0" lang="it-IT" sz="2000" b="1" i="0" u="none" strike="noStrike" kern="0" cap="none" spc="0" normalizeH="0" baseline="0" noProof="0" dirty="0">
              <a:ln>
                <a:noFill/>
              </a:ln>
              <a:solidFill>
                <a:srgbClr val="FFFF00"/>
              </a:solidFill>
              <a:effectLst/>
              <a:uLnTx/>
              <a:uFillTx/>
            </a:endParaRPr>
          </a:p>
        </p:txBody>
      </p:sp>
      <p:sp>
        <p:nvSpPr>
          <p:cNvPr id="7" name="Rettangolo 6"/>
          <p:cNvSpPr/>
          <p:nvPr/>
        </p:nvSpPr>
        <p:spPr>
          <a:xfrm>
            <a:off x="7819682" y="704720"/>
            <a:ext cx="536575" cy="3109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3049082" y="4787516"/>
            <a:ext cx="5719420" cy="1015663"/>
          </a:xfrm>
          <a:prstGeom prst="rect">
            <a:avLst/>
          </a:prstGeom>
          <a:solidFill>
            <a:srgbClr val="4472C4">
              <a:lumMod val="75000"/>
            </a:srgbClr>
          </a:solidFill>
        </p:spPr>
        <p:txBody>
          <a:bodyPr wrap="square">
            <a:spAutoFit/>
          </a:bodyPr>
          <a:lstStyle/>
          <a:p>
            <a:pPr marL="457200" marR="0" lvl="0" indent="-457200" defTabSz="914400" eaLnBrk="1" fontAlgn="auto" latinLnBrk="0" hangingPunct="1">
              <a:lnSpc>
                <a:spcPct val="100000"/>
              </a:lnSpc>
              <a:spcBef>
                <a:spcPct val="0"/>
              </a:spcBef>
              <a:spcAft>
                <a:spcPts val="0"/>
              </a:spcAft>
              <a:buClrTx/>
              <a:buSzTx/>
              <a:buFontTx/>
              <a:buAutoNum type="alphaLcParenR"/>
              <a:tabLst/>
              <a:defRPr/>
            </a:pPr>
            <a:r>
              <a:rPr kumimoji="0" lang="it-IT" altLang="it-IT" sz="2000" b="1" i="0" u="none" strike="noStrike" kern="0" cap="none" spc="0" normalizeH="0" baseline="0" noProof="0" dirty="0">
                <a:ln>
                  <a:noFill/>
                </a:ln>
                <a:solidFill>
                  <a:prstClr val="white"/>
                </a:solidFill>
                <a:effectLst/>
                <a:uLnTx/>
                <a:uFillTx/>
              </a:rPr>
              <a:t>Sospetto deficit </a:t>
            </a:r>
            <a:r>
              <a:rPr kumimoji="0" lang="it-IT" altLang="it-IT" sz="2000" b="1" i="0" u="none" strike="noStrike" kern="0" cap="none" spc="0" normalizeH="0" baseline="0" noProof="0" dirty="0" err="1">
                <a:ln>
                  <a:noFill/>
                </a:ln>
                <a:solidFill>
                  <a:prstClr val="white"/>
                </a:solidFill>
                <a:effectLst/>
                <a:uLnTx/>
                <a:uFillTx/>
              </a:rPr>
              <a:t>ventilatorio</a:t>
            </a:r>
            <a:r>
              <a:rPr kumimoji="0" lang="it-IT" altLang="it-IT" sz="2000" b="1" i="0" u="none" strike="noStrike" kern="0" cap="none" spc="0" normalizeH="0" baseline="0" noProof="0" dirty="0">
                <a:ln>
                  <a:noFill/>
                </a:ln>
                <a:solidFill>
                  <a:prstClr val="white"/>
                </a:solidFill>
                <a:effectLst/>
                <a:uLnTx/>
                <a:uFillTx/>
              </a:rPr>
              <a:t> misto</a:t>
            </a:r>
          </a:p>
          <a:p>
            <a:pPr marL="457200" marR="0" lvl="0" indent="-457200" defTabSz="914400" eaLnBrk="1" fontAlgn="auto" latinLnBrk="0" hangingPunct="1">
              <a:lnSpc>
                <a:spcPct val="100000"/>
              </a:lnSpc>
              <a:spcBef>
                <a:spcPct val="0"/>
              </a:spcBef>
              <a:spcAft>
                <a:spcPts val="0"/>
              </a:spcAft>
              <a:buClrTx/>
              <a:buSzTx/>
              <a:buFontTx/>
              <a:buAutoNum type="alphaLcParenR"/>
              <a:tabLst/>
              <a:defRPr/>
            </a:pPr>
            <a:r>
              <a:rPr kumimoji="0" lang="it-IT" altLang="it-IT" sz="2000" b="1" i="0" u="none" strike="noStrike" kern="0" cap="none" spc="0" normalizeH="0" baseline="0" noProof="0" dirty="0">
                <a:ln>
                  <a:noFill/>
                </a:ln>
                <a:solidFill>
                  <a:prstClr val="white"/>
                </a:solidFill>
                <a:effectLst/>
                <a:uLnTx/>
                <a:uFillTx/>
              </a:rPr>
              <a:t>Deficit </a:t>
            </a:r>
            <a:r>
              <a:rPr kumimoji="0" lang="it-IT" altLang="it-IT" sz="2000" b="1" i="0" u="none" strike="noStrike" kern="0" cap="none" spc="0" normalizeH="0" baseline="0" noProof="0" dirty="0" err="1">
                <a:ln>
                  <a:noFill/>
                </a:ln>
                <a:solidFill>
                  <a:prstClr val="white"/>
                </a:solidFill>
                <a:effectLst/>
                <a:uLnTx/>
                <a:uFillTx/>
              </a:rPr>
              <a:t>ventilatorio</a:t>
            </a:r>
            <a:r>
              <a:rPr kumimoji="0" lang="it-IT" altLang="it-IT" sz="2000" b="1" i="0" u="none" strike="noStrike" kern="0" cap="none" spc="0" normalizeH="0" baseline="0" noProof="0" dirty="0">
                <a:ln>
                  <a:noFill/>
                </a:ln>
                <a:solidFill>
                  <a:prstClr val="white"/>
                </a:solidFill>
                <a:effectLst/>
                <a:uLnTx/>
                <a:uFillTx/>
              </a:rPr>
              <a:t> ostruttivo di grado</a:t>
            </a:r>
            <a:r>
              <a:rPr kumimoji="0" lang="it-IT" altLang="it-IT" sz="2000" b="1" i="0" u="none" strike="noStrike" kern="0" cap="none" spc="0" normalizeH="0" noProof="0" dirty="0">
                <a:ln>
                  <a:noFill/>
                </a:ln>
                <a:solidFill>
                  <a:prstClr val="white"/>
                </a:solidFill>
                <a:effectLst/>
                <a:uLnTx/>
                <a:uFillTx/>
              </a:rPr>
              <a:t> elevato con iperinflazione </a:t>
            </a:r>
            <a:endParaRPr kumimoji="0" lang="it-IT" altLang="it-IT" sz="2000" b="1" i="0" u="none" strike="noStrike" kern="0" cap="none" spc="0" normalizeH="0" baseline="0" noProof="0" dirty="0">
              <a:ln>
                <a:noFill/>
              </a:ln>
              <a:solidFill>
                <a:prstClr val="white"/>
              </a:solidFill>
              <a:effectLst/>
              <a:uLnTx/>
              <a:uFillTx/>
            </a:endParaRPr>
          </a:p>
        </p:txBody>
      </p:sp>
      <p:sp>
        <p:nvSpPr>
          <p:cNvPr id="8" name="CasellaDiTesto 7"/>
          <p:cNvSpPr txBox="1"/>
          <p:nvPr/>
        </p:nvSpPr>
        <p:spPr>
          <a:xfrm>
            <a:off x="3268646" y="6018577"/>
            <a:ext cx="5478676" cy="707886"/>
          </a:xfrm>
          <a:prstGeom prst="rect">
            <a:avLst/>
          </a:prstGeom>
          <a:solidFill>
            <a:schemeClr val="accent1">
              <a:lumMod val="75000"/>
            </a:schemeClr>
          </a:solidFill>
        </p:spPr>
        <p:txBody>
          <a:bodyPr wrap="square" rtlCol="0">
            <a:spAutoFit/>
          </a:bodyPr>
          <a:lstStyle/>
          <a:p>
            <a:pPr algn="ctr"/>
            <a:r>
              <a:rPr lang="it-IT" sz="2000" b="1" dirty="0">
                <a:solidFill>
                  <a:srgbClr val="FFFF00"/>
                </a:solidFill>
              </a:rPr>
              <a:t>Utile integrazione con dati clinici e spirometria globale</a:t>
            </a:r>
          </a:p>
        </p:txBody>
      </p:sp>
      <p:pic>
        <p:nvPicPr>
          <p:cNvPr id="13" name="Immagine 12">
            <a:extLst>
              <a:ext uri="{FF2B5EF4-FFF2-40B4-BE49-F238E27FC236}">
                <a16:creationId xmlns:a16="http://schemas.microsoft.com/office/drawing/2014/main" id="{AC17C20E-6475-45AB-BB06-00BDC1FC5F83}"/>
              </a:ext>
            </a:extLst>
          </p:cNvPr>
          <p:cNvPicPr>
            <a:picLocks noChangeAspect="1"/>
          </p:cNvPicPr>
          <p:nvPr/>
        </p:nvPicPr>
        <p:blipFill>
          <a:blip r:embed="rId7">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8147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53825" y="245670"/>
            <a:ext cx="7772400" cy="2387600"/>
          </a:xfrm>
          <a:solidFill>
            <a:schemeClr val="accent1">
              <a:lumMod val="75000"/>
            </a:schemeClr>
          </a:solidFill>
        </p:spPr>
        <p:txBody>
          <a:bodyPr>
            <a:normAutofit/>
          </a:bodyPr>
          <a:lstStyle/>
          <a:p>
            <a:r>
              <a:rPr lang="it-IT" sz="4400" dirty="0">
                <a:solidFill>
                  <a:schemeClr val="bg1"/>
                </a:solidFill>
              </a:rPr>
              <a:t>… ma siamo sicuri di non poter «chiudere» la refertazione di questa spirometria? </a:t>
            </a:r>
          </a:p>
        </p:txBody>
      </p:sp>
      <p:sp>
        <p:nvSpPr>
          <p:cNvPr id="3" name="Sottotitolo 2"/>
          <p:cNvSpPr>
            <a:spLocks noGrp="1"/>
          </p:cNvSpPr>
          <p:nvPr>
            <p:ph type="subTitle" idx="1"/>
          </p:nvPr>
        </p:nvSpPr>
        <p:spPr>
          <a:solidFill>
            <a:schemeClr val="accent1">
              <a:lumMod val="75000"/>
            </a:schemeClr>
          </a:solidFill>
        </p:spPr>
        <p:txBody>
          <a:bodyPr>
            <a:noAutofit/>
          </a:bodyPr>
          <a:lstStyle/>
          <a:p>
            <a:r>
              <a:rPr lang="it-IT" sz="2800" dirty="0">
                <a:solidFill>
                  <a:schemeClr val="bg1"/>
                </a:solidFill>
              </a:rPr>
              <a:t>In effetti nel precedente report non veniva riportata la CV lenta ma solo la FVC.</a:t>
            </a:r>
          </a:p>
          <a:p>
            <a:r>
              <a:rPr lang="it-IT" sz="2800" dirty="0">
                <a:solidFill>
                  <a:schemeClr val="bg1"/>
                </a:solidFill>
              </a:rPr>
              <a:t> la disponibilità di questo parametro in alcuni casi può essere dirimente</a:t>
            </a:r>
          </a:p>
        </p:txBody>
      </p:sp>
      <p:pic>
        <p:nvPicPr>
          <p:cNvPr id="5" name="Immagine 4">
            <a:extLst>
              <a:ext uri="{FF2B5EF4-FFF2-40B4-BE49-F238E27FC236}">
                <a16:creationId xmlns:a16="http://schemas.microsoft.com/office/drawing/2014/main" id="{0FFFF8DA-A34F-4A4A-9181-0DB5419F1A32}"/>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795909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Immagine 1"/>
          <p:cNvPicPr>
            <a:picLocks noChangeAspect="1"/>
          </p:cNvPicPr>
          <p:nvPr/>
        </p:nvPicPr>
        <p:blipFill rotWithShape="1">
          <a:blip r:embed="rId3">
            <a:extLst>
              <a:ext uri="{28A0092B-C50C-407E-A947-70E740481C1C}">
                <a14:useLocalDpi xmlns:a14="http://schemas.microsoft.com/office/drawing/2010/main" val="0"/>
              </a:ext>
            </a:extLst>
          </a:blip>
          <a:srcRect l="3890" t="8173" r="20383"/>
          <a:stretch/>
        </p:blipFill>
        <p:spPr bwMode="auto">
          <a:xfrm>
            <a:off x="1" y="2187818"/>
            <a:ext cx="2644218" cy="482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magine 3"/>
          <p:cNvPicPr>
            <a:picLocks noChangeAspect="1"/>
          </p:cNvPicPr>
          <p:nvPr/>
        </p:nvPicPr>
        <p:blipFill rotWithShape="1">
          <a:blip r:embed="rId4">
            <a:extLst>
              <a:ext uri="{28A0092B-C50C-407E-A947-70E740481C1C}">
                <a14:useLocalDpi xmlns:a14="http://schemas.microsoft.com/office/drawing/2010/main" val="0"/>
              </a:ext>
            </a:extLst>
          </a:blip>
          <a:srcRect b="92283"/>
          <a:stretch/>
        </p:blipFill>
        <p:spPr bwMode="auto">
          <a:xfrm>
            <a:off x="1319753" y="576058"/>
            <a:ext cx="7324626" cy="32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5017" y="70315"/>
            <a:ext cx="73254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3"/>
          <p:cNvPicPr>
            <a:picLocks noChangeAspect="1"/>
          </p:cNvPicPr>
          <p:nvPr/>
        </p:nvPicPr>
        <p:blipFill rotWithShape="1">
          <a:blip r:embed="rId4">
            <a:extLst>
              <a:ext uri="{28A0092B-C50C-407E-A947-70E740481C1C}">
                <a14:useLocalDpi xmlns:a14="http://schemas.microsoft.com/office/drawing/2010/main" val="0"/>
              </a:ext>
            </a:extLst>
          </a:blip>
          <a:srcRect t="24952" b="48841"/>
          <a:stretch/>
        </p:blipFill>
        <p:spPr bwMode="auto">
          <a:xfrm>
            <a:off x="1319753" y="901088"/>
            <a:ext cx="7324626" cy="12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319753" y="606338"/>
            <a:ext cx="7183224" cy="6692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3091993" y="2837468"/>
            <a:ext cx="5854044" cy="2554545"/>
          </a:xfrm>
          <a:prstGeom prst="rect">
            <a:avLst/>
          </a:prstGeom>
          <a:solidFill>
            <a:schemeClr val="accent1">
              <a:lumMod val="75000"/>
            </a:schemeClr>
          </a:solidFill>
        </p:spPr>
        <p:txBody>
          <a:bodyPr wrap="square" rtlCol="0">
            <a:spAutoFit/>
          </a:bodyPr>
          <a:lstStyle/>
          <a:p>
            <a:pPr algn="ctr"/>
            <a:r>
              <a:rPr lang="it-IT" sz="2000" b="1" dirty="0">
                <a:solidFill>
                  <a:schemeClr val="bg1"/>
                </a:solidFill>
              </a:rPr>
              <a:t>Nei pazienti con ostruzione marcata, come in questo caso, durante la esecuzione della FVC, le vie aeree tendono a chiudersi precocemente provocando una sottostima numerica. La esecuzione della manovra lenta, che precede la forzata, ci fornisce un valore di capacità vitale normale che ci esclude la componente restrittiva ( o mista) e ci consente di concludere per deficit ostruttivo di grado elevato</a:t>
            </a:r>
          </a:p>
        </p:txBody>
      </p:sp>
      <p:pic>
        <p:nvPicPr>
          <p:cNvPr id="9" name="Immagine 8">
            <a:extLst>
              <a:ext uri="{FF2B5EF4-FFF2-40B4-BE49-F238E27FC236}">
                <a16:creationId xmlns:a16="http://schemas.microsoft.com/office/drawing/2014/main" id="{227026F7-AC58-4E3C-BB35-7BB8B16C3174}"/>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977333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p:cNvPicPr>
            <a:picLocks noChangeAspect="1"/>
          </p:cNvPicPr>
          <p:nvPr/>
        </p:nvPicPr>
        <p:blipFill rotWithShape="1">
          <a:blip r:embed="rId3">
            <a:extLst>
              <a:ext uri="{28A0092B-C50C-407E-A947-70E740481C1C}">
                <a14:useLocalDpi xmlns:a14="http://schemas.microsoft.com/office/drawing/2010/main" val="0"/>
              </a:ext>
            </a:extLst>
          </a:blip>
          <a:srcRect l="8116" t="8883" r="22316"/>
          <a:stretch/>
        </p:blipFill>
        <p:spPr bwMode="auto">
          <a:xfrm rot="152239">
            <a:off x="139925" y="2131008"/>
            <a:ext cx="2633914" cy="467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Immagine 2"/>
          <p:cNvPicPr>
            <a:picLocks noChangeAspect="1"/>
          </p:cNvPicPr>
          <p:nvPr/>
        </p:nvPicPr>
        <p:blipFill rotWithShape="1">
          <a:blip r:embed="rId4">
            <a:extLst>
              <a:ext uri="{28A0092B-C50C-407E-A947-70E740481C1C}">
                <a14:useLocalDpi xmlns:a14="http://schemas.microsoft.com/office/drawing/2010/main" val="0"/>
              </a:ext>
            </a:extLst>
          </a:blip>
          <a:srcRect t="1484" b="55619"/>
          <a:stretch/>
        </p:blipFill>
        <p:spPr bwMode="auto">
          <a:xfrm>
            <a:off x="1300899" y="584461"/>
            <a:ext cx="7518515" cy="131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5017" y="70315"/>
            <a:ext cx="73254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6349" y="37707"/>
            <a:ext cx="1282045" cy="338554"/>
          </a:xfrm>
          <a:prstGeom prst="rect">
            <a:avLst/>
          </a:prstGeom>
          <a:solidFill>
            <a:schemeClr val="accent1">
              <a:lumMod val="75000"/>
            </a:schemeClr>
          </a:solidFill>
          <a:ln>
            <a:solidFill>
              <a:srgbClr val="FF0000"/>
            </a:solidFill>
          </a:ln>
        </p:spPr>
        <p:txBody>
          <a:bodyPr wrap="square" rtlCol="0">
            <a:spAutoFit/>
          </a:bodyPr>
          <a:lstStyle/>
          <a:p>
            <a:r>
              <a:rPr lang="it-IT" sz="1600" b="1" dirty="0">
                <a:solidFill>
                  <a:schemeClr val="bg1"/>
                </a:solidFill>
              </a:rPr>
              <a:t>CV 88% </a:t>
            </a:r>
            <a:r>
              <a:rPr lang="it-IT" sz="1600" b="1" dirty="0" err="1">
                <a:solidFill>
                  <a:schemeClr val="bg1"/>
                </a:solidFill>
              </a:rPr>
              <a:t>pred</a:t>
            </a:r>
            <a:endParaRPr lang="it-IT" sz="1600" b="1" dirty="0">
              <a:solidFill>
                <a:schemeClr val="bg1"/>
              </a:solidFill>
            </a:endParaRPr>
          </a:p>
        </p:txBody>
      </p:sp>
      <p:sp>
        <p:nvSpPr>
          <p:cNvPr id="3" name="Rettangolo 2"/>
          <p:cNvSpPr/>
          <p:nvPr/>
        </p:nvSpPr>
        <p:spPr>
          <a:xfrm>
            <a:off x="7814821" y="507736"/>
            <a:ext cx="565608" cy="10288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553904" y="3016577"/>
            <a:ext cx="5165889" cy="1754326"/>
          </a:xfrm>
          <a:prstGeom prst="rect">
            <a:avLst/>
          </a:prstGeom>
          <a:solidFill>
            <a:srgbClr val="002060"/>
          </a:solidFill>
        </p:spPr>
        <p:txBody>
          <a:bodyPr wrap="square" rtlCol="0">
            <a:spAutoFit/>
          </a:bodyPr>
          <a:lstStyle/>
          <a:p>
            <a:r>
              <a:rPr lang="it-IT" b="1" dirty="0">
                <a:solidFill>
                  <a:schemeClr val="bg1"/>
                </a:solidFill>
              </a:rPr>
              <a:t>Caso analogo al precedente: deficit ostruttivo  di grado elevato.</a:t>
            </a:r>
          </a:p>
          <a:p>
            <a:r>
              <a:rPr lang="it-IT" b="1" dirty="0">
                <a:solidFill>
                  <a:schemeClr val="bg1"/>
                </a:solidFill>
              </a:rPr>
              <a:t> la presenza di una CV lenta normale esclude componenti di restrizione ed orienta ( anche in base alla morfologia della curva) per presenza di iperinflazione ed enfisema</a:t>
            </a:r>
          </a:p>
        </p:txBody>
      </p:sp>
      <p:pic>
        <p:nvPicPr>
          <p:cNvPr id="9" name="Immagine 8">
            <a:extLst>
              <a:ext uri="{FF2B5EF4-FFF2-40B4-BE49-F238E27FC236}">
                <a16:creationId xmlns:a16="http://schemas.microsoft.com/office/drawing/2014/main" id="{4F297312-2CB7-4230-BD8B-9526BB74145B}"/>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405324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Immagine 1"/>
          <p:cNvPicPr>
            <a:picLocks noChangeAspect="1"/>
          </p:cNvPicPr>
          <p:nvPr/>
        </p:nvPicPr>
        <p:blipFill rotWithShape="1">
          <a:blip r:embed="rId3">
            <a:extLst>
              <a:ext uri="{28A0092B-C50C-407E-A947-70E740481C1C}">
                <a14:useLocalDpi xmlns:a14="http://schemas.microsoft.com/office/drawing/2010/main" val="0"/>
              </a:ext>
            </a:extLst>
          </a:blip>
          <a:srcRect l="7584" t="12404" r="16415" b="7078"/>
          <a:stretch/>
        </p:blipFill>
        <p:spPr bwMode="auto">
          <a:xfrm>
            <a:off x="94268" y="2218151"/>
            <a:ext cx="4091233" cy="4503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Immagine 2"/>
          <p:cNvPicPr>
            <a:picLocks noChangeAspect="1"/>
          </p:cNvPicPr>
          <p:nvPr/>
        </p:nvPicPr>
        <p:blipFill rotWithShape="1">
          <a:blip r:embed="rId4">
            <a:extLst>
              <a:ext uri="{28A0092B-C50C-407E-A947-70E740481C1C}">
                <a14:useLocalDpi xmlns:a14="http://schemas.microsoft.com/office/drawing/2010/main" val="0"/>
              </a:ext>
            </a:extLst>
          </a:blip>
          <a:srcRect b="67009"/>
          <a:stretch/>
        </p:blipFill>
        <p:spPr bwMode="auto">
          <a:xfrm>
            <a:off x="1383892" y="482427"/>
            <a:ext cx="7071951" cy="138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5017" y="70315"/>
            <a:ext cx="7325412"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0" y="171847"/>
            <a:ext cx="1282045" cy="338554"/>
          </a:xfrm>
          <a:prstGeom prst="rect">
            <a:avLst/>
          </a:prstGeom>
          <a:solidFill>
            <a:schemeClr val="accent1">
              <a:lumMod val="75000"/>
            </a:schemeClr>
          </a:solidFill>
          <a:ln>
            <a:solidFill>
              <a:srgbClr val="FF0000"/>
            </a:solidFill>
          </a:ln>
        </p:spPr>
        <p:txBody>
          <a:bodyPr wrap="square" rtlCol="0">
            <a:spAutoFit/>
          </a:bodyPr>
          <a:lstStyle/>
          <a:p>
            <a:r>
              <a:rPr lang="it-IT" sz="1600" b="1" dirty="0">
                <a:solidFill>
                  <a:schemeClr val="bg1"/>
                </a:solidFill>
              </a:rPr>
              <a:t>CV 96% </a:t>
            </a:r>
            <a:r>
              <a:rPr lang="it-IT" sz="1600" b="1" dirty="0" err="1">
                <a:solidFill>
                  <a:schemeClr val="bg1"/>
                </a:solidFill>
              </a:rPr>
              <a:t>pred</a:t>
            </a:r>
            <a:endParaRPr lang="it-IT" sz="1600" b="1" dirty="0">
              <a:solidFill>
                <a:schemeClr val="bg1"/>
              </a:solidFill>
            </a:endParaRPr>
          </a:p>
        </p:txBody>
      </p:sp>
      <p:sp>
        <p:nvSpPr>
          <p:cNvPr id="2" name="Rettangolo 1"/>
          <p:cNvSpPr/>
          <p:nvPr/>
        </p:nvSpPr>
        <p:spPr>
          <a:xfrm>
            <a:off x="7748833" y="820132"/>
            <a:ext cx="565608" cy="8201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4258412" y="2436104"/>
            <a:ext cx="4572000" cy="707886"/>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Buona la cooperazione del paziente nella esecuzione del test</a:t>
            </a:r>
          </a:p>
        </p:txBody>
      </p:sp>
      <p:pic>
        <p:nvPicPr>
          <p:cNvPr id="3" name="Immagine 2"/>
          <p:cNvPicPr>
            <a:picLocks noChangeAspect="1"/>
          </p:cNvPicPr>
          <p:nvPr/>
        </p:nvPicPr>
        <p:blipFill>
          <a:blip r:embed="rId6"/>
          <a:stretch>
            <a:fillRect/>
          </a:stretch>
        </p:blipFill>
        <p:spPr>
          <a:xfrm>
            <a:off x="4185501" y="3634449"/>
            <a:ext cx="4913802" cy="841321"/>
          </a:xfrm>
          <a:prstGeom prst="rect">
            <a:avLst/>
          </a:prstGeom>
        </p:spPr>
      </p:pic>
      <p:sp>
        <p:nvSpPr>
          <p:cNvPr id="11" name="Rettangolo 10"/>
          <p:cNvSpPr/>
          <p:nvPr/>
        </p:nvSpPr>
        <p:spPr>
          <a:xfrm>
            <a:off x="4027714" y="5025828"/>
            <a:ext cx="5033396" cy="830997"/>
          </a:xfrm>
          <a:prstGeom prst="rect">
            <a:avLst/>
          </a:prstGeom>
          <a:solidFill>
            <a:srgbClr val="4472C4">
              <a:lumMod val="75000"/>
            </a:srgbClr>
          </a:solidFill>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400" b="1" i="0" u="none" strike="noStrike" kern="0" cap="none" spc="0" normalizeH="0" baseline="0" noProof="0" dirty="0">
                <a:ln>
                  <a:noFill/>
                </a:ln>
                <a:solidFill>
                  <a:prstClr val="white"/>
                </a:solidFill>
                <a:effectLst/>
                <a:uLnTx/>
                <a:uFillTx/>
              </a:rPr>
              <a:t>Deficit </a:t>
            </a:r>
            <a:r>
              <a:rPr kumimoji="0" lang="it-IT" altLang="it-IT" sz="2400" b="1" i="0" u="none" strike="noStrike" kern="0" cap="none" spc="0" normalizeH="0" baseline="0" noProof="0" dirty="0" err="1">
                <a:ln>
                  <a:noFill/>
                </a:ln>
                <a:solidFill>
                  <a:prstClr val="white"/>
                </a:solidFill>
                <a:effectLst/>
                <a:uLnTx/>
                <a:uFillTx/>
              </a:rPr>
              <a:t>ventilatorio</a:t>
            </a:r>
            <a:r>
              <a:rPr kumimoji="0" lang="it-IT" altLang="it-IT" sz="2400" b="1" i="0" u="none" strike="noStrike" kern="0" cap="none" spc="0" normalizeH="0" baseline="0" noProof="0" dirty="0">
                <a:ln>
                  <a:noFill/>
                </a:ln>
                <a:solidFill>
                  <a:prstClr val="white"/>
                </a:solidFill>
                <a:effectLst/>
                <a:uLnTx/>
                <a:uFillTx/>
              </a:rPr>
              <a:t> ostruttivo di grado medio</a:t>
            </a:r>
          </a:p>
        </p:txBody>
      </p:sp>
      <p:pic>
        <p:nvPicPr>
          <p:cNvPr id="12" name="Immagine 11">
            <a:extLst>
              <a:ext uri="{FF2B5EF4-FFF2-40B4-BE49-F238E27FC236}">
                <a16:creationId xmlns:a16="http://schemas.microsoft.com/office/drawing/2014/main" id="{246F62E5-E856-4231-BBFD-4B67F83A6808}"/>
              </a:ext>
            </a:extLst>
          </p:cNvPr>
          <p:cNvPicPr>
            <a:picLocks noChangeAspect="1"/>
          </p:cNvPicPr>
          <p:nvPr/>
        </p:nvPicPr>
        <p:blipFill>
          <a:blip r:embed="rId7">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53992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36629" y="273949"/>
            <a:ext cx="7772400" cy="3751295"/>
          </a:xfrm>
          <a:solidFill>
            <a:schemeClr val="accent1">
              <a:lumMod val="50000"/>
            </a:schemeClr>
          </a:solidFill>
        </p:spPr>
        <p:txBody>
          <a:bodyPr>
            <a:noAutofit/>
          </a:bodyPr>
          <a:lstStyle/>
          <a:p>
            <a:r>
              <a:rPr lang="it-IT" sz="3600" b="1" dirty="0">
                <a:solidFill>
                  <a:schemeClr val="bg1"/>
                </a:solidFill>
              </a:rPr>
              <a:t>Considerazione:</a:t>
            </a:r>
            <a:br>
              <a:rPr lang="it-IT" sz="3600" b="1" dirty="0">
                <a:solidFill>
                  <a:schemeClr val="bg1"/>
                </a:solidFill>
              </a:rPr>
            </a:br>
            <a:br>
              <a:rPr lang="it-IT" sz="3600" b="1" dirty="0">
                <a:solidFill>
                  <a:schemeClr val="bg1"/>
                </a:solidFill>
              </a:rPr>
            </a:br>
            <a:r>
              <a:rPr lang="it-IT" sz="2800" b="1" dirty="0">
                <a:solidFill>
                  <a:schemeClr val="bg1"/>
                </a:solidFill>
              </a:rPr>
              <a:t> abbiamo detto che la refertazione parte dall’analisi dell’indice di </a:t>
            </a:r>
            <a:r>
              <a:rPr lang="it-IT" sz="2800" b="1" dirty="0" err="1">
                <a:solidFill>
                  <a:schemeClr val="bg1"/>
                </a:solidFill>
              </a:rPr>
              <a:t>Tiffeneau</a:t>
            </a:r>
            <a:r>
              <a:rPr lang="it-IT" sz="2800" b="1" dirty="0">
                <a:solidFill>
                  <a:schemeClr val="bg1"/>
                </a:solidFill>
              </a:rPr>
              <a:t>. Dagli esempi precedenti si comprende che nelle forme ostruttive, in particolare quelle più compromesse, sia utile usare il rapporto FEV1/VC piuttosto che FEV1/FVC, perché la FVC potrebbe essere sottostimata </a:t>
            </a:r>
            <a:endParaRPr lang="it-IT" sz="3600" b="1" dirty="0">
              <a:solidFill>
                <a:schemeClr val="bg1"/>
              </a:solidFill>
            </a:endParaRPr>
          </a:p>
        </p:txBody>
      </p:sp>
      <p:sp>
        <p:nvSpPr>
          <p:cNvPr id="4" name="CasellaDiTesto 3"/>
          <p:cNvSpPr txBox="1"/>
          <p:nvPr/>
        </p:nvSpPr>
        <p:spPr>
          <a:xfrm>
            <a:off x="836629" y="4827739"/>
            <a:ext cx="7560297" cy="1200329"/>
          </a:xfrm>
          <a:prstGeom prst="rect">
            <a:avLst/>
          </a:prstGeom>
          <a:solidFill>
            <a:schemeClr val="accent1">
              <a:lumMod val="50000"/>
            </a:schemeClr>
          </a:solidFill>
        </p:spPr>
        <p:txBody>
          <a:bodyPr wrap="square" rtlCol="0">
            <a:spAutoFit/>
          </a:bodyPr>
          <a:lstStyle/>
          <a:p>
            <a:pPr algn="ctr"/>
            <a:r>
              <a:rPr lang="it-IT" sz="2400" dirty="0">
                <a:solidFill>
                  <a:srgbClr val="FFFF00"/>
                </a:solidFill>
              </a:rPr>
              <a:t>Per cui più correttamente la flow chart andrebbe scritta così come di seguito indicato e, quindi, bisogna sempre eseguire la manovra lenta prima di eseguire quella forzata</a:t>
            </a:r>
          </a:p>
        </p:txBody>
      </p:sp>
      <p:pic>
        <p:nvPicPr>
          <p:cNvPr id="6" name="Immagine 5">
            <a:extLst>
              <a:ext uri="{FF2B5EF4-FFF2-40B4-BE49-F238E27FC236}">
                <a16:creationId xmlns:a16="http://schemas.microsoft.com/office/drawing/2014/main" id="{61AF014C-EDF5-47C4-AAF8-539776DCFAD9}"/>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736778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207" name="WordArt 47"/>
          <p:cNvSpPr>
            <a:spLocks noChangeArrowheads="1" noChangeShapeType="1"/>
          </p:cNvSpPr>
          <p:nvPr/>
        </p:nvSpPr>
        <p:spPr bwMode="auto">
          <a:xfrm>
            <a:off x="6688371" y="2971845"/>
            <a:ext cx="362053"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206" name="WordArt 46"/>
          <p:cNvSpPr>
            <a:spLocks noChangeArrowheads="1" noChangeShapeType="1"/>
          </p:cNvSpPr>
          <p:nvPr/>
        </p:nvSpPr>
        <p:spPr bwMode="auto">
          <a:xfrm>
            <a:off x="5965656" y="2999117"/>
            <a:ext cx="28389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202" name="WordArt 42"/>
          <p:cNvSpPr>
            <a:spLocks noChangeArrowheads="1" noChangeShapeType="1"/>
          </p:cNvSpPr>
          <p:nvPr/>
        </p:nvSpPr>
        <p:spPr bwMode="auto">
          <a:xfrm>
            <a:off x="6013206" y="5187339"/>
            <a:ext cx="337428"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201" name="WordArt 41"/>
          <p:cNvSpPr>
            <a:spLocks noChangeArrowheads="1" noChangeShapeType="1"/>
          </p:cNvSpPr>
          <p:nvPr/>
        </p:nvSpPr>
        <p:spPr bwMode="auto">
          <a:xfrm>
            <a:off x="5124438" y="5423873"/>
            <a:ext cx="28528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95" name="WordArt 35"/>
          <p:cNvSpPr>
            <a:spLocks noChangeArrowheads="1" noChangeShapeType="1" noTextEdit="1"/>
          </p:cNvSpPr>
          <p:nvPr/>
        </p:nvSpPr>
        <p:spPr bwMode="auto">
          <a:xfrm>
            <a:off x="2344769" y="3075599"/>
            <a:ext cx="35737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194" name="WordArt 34"/>
          <p:cNvSpPr>
            <a:spLocks noChangeArrowheads="1" noChangeShapeType="1" noTextEdit="1"/>
          </p:cNvSpPr>
          <p:nvPr/>
        </p:nvSpPr>
        <p:spPr bwMode="auto">
          <a:xfrm>
            <a:off x="1058963" y="3835003"/>
            <a:ext cx="354023"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81" name="WordArt 21"/>
          <p:cNvSpPr>
            <a:spLocks noChangeArrowheads="1" noChangeShapeType="1" noTextEdit="1"/>
          </p:cNvSpPr>
          <p:nvPr/>
        </p:nvSpPr>
        <p:spPr bwMode="auto">
          <a:xfrm>
            <a:off x="6525532" y="1559333"/>
            <a:ext cx="36643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189" name="AutoShape 29"/>
          <p:cNvSpPr>
            <a:spLocks noChangeArrowheads="1"/>
          </p:cNvSpPr>
          <p:nvPr/>
        </p:nvSpPr>
        <p:spPr bwMode="auto">
          <a:xfrm>
            <a:off x="6447254" y="1530028"/>
            <a:ext cx="42863" cy="571500"/>
          </a:xfrm>
          <a:prstGeom prst="downArrow">
            <a:avLst>
              <a:gd name="adj1" fmla="val 50000"/>
              <a:gd name="adj2" fmla="val 2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82" name="WordArt 22"/>
          <p:cNvSpPr>
            <a:spLocks noChangeArrowheads="1" noChangeShapeType="1" noTextEdit="1"/>
          </p:cNvSpPr>
          <p:nvPr/>
        </p:nvSpPr>
        <p:spPr bwMode="auto">
          <a:xfrm>
            <a:off x="5246375" y="1619284"/>
            <a:ext cx="468683"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83" name="WordArt 23"/>
          <p:cNvSpPr>
            <a:spLocks noChangeArrowheads="1" noChangeShapeType="1" noTextEdit="1"/>
          </p:cNvSpPr>
          <p:nvPr/>
        </p:nvSpPr>
        <p:spPr bwMode="auto">
          <a:xfrm>
            <a:off x="2702145" y="991779"/>
            <a:ext cx="335264"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87" name="AutoShape 27"/>
          <p:cNvSpPr>
            <a:spLocks noChangeArrowheads="1"/>
          </p:cNvSpPr>
          <p:nvPr/>
        </p:nvSpPr>
        <p:spPr bwMode="auto">
          <a:xfrm rot="4800000" flipH="1">
            <a:off x="3741512" y="211436"/>
            <a:ext cx="110435" cy="3215000"/>
          </a:xfrm>
          <a:prstGeom prst="downArrow">
            <a:avLst>
              <a:gd name="adj1" fmla="val 50000"/>
              <a:gd name="adj2" fmla="val 682759"/>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86" name="AutoShape 26"/>
          <p:cNvSpPr>
            <a:spLocks noChangeArrowheads="1"/>
          </p:cNvSpPr>
          <p:nvPr/>
        </p:nvSpPr>
        <p:spPr bwMode="auto">
          <a:xfrm flipV="1">
            <a:off x="3146865" y="1064901"/>
            <a:ext cx="2333685" cy="119985"/>
          </a:xfrm>
          <a:prstGeom prst="rightArrow">
            <a:avLst>
              <a:gd name="adj1" fmla="val 50000"/>
              <a:gd name="adj2" fmla="val 375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62" name="Rectangle 2"/>
          <p:cNvSpPr>
            <a:spLocks noGrp="1" noChangeArrowheads="1"/>
          </p:cNvSpPr>
          <p:nvPr>
            <p:ph type="title" idx="4294967295"/>
          </p:nvPr>
        </p:nvSpPr>
        <p:spPr>
          <a:xfrm>
            <a:off x="1879581" y="54749"/>
            <a:ext cx="5143500" cy="571500"/>
          </a:xfrm>
          <a:solidFill>
            <a:schemeClr val="accent1">
              <a:lumMod val="50000"/>
            </a:schemeClr>
          </a:solidFill>
        </p:spPr>
        <p:txBody>
          <a:bodyPr>
            <a:normAutofit fontScale="90000"/>
          </a:bodyPr>
          <a:lstStyle/>
          <a:p>
            <a:pPr algn="ctr"/>
            <a:r>
              <a:rPr lang="it-IT" altLang="it-IT" sz="1800" b="1" dirty="0">
                <a:solidFill>
                  <a:schemeClr val="bg1"/>
                </a:solidFill>
                <a:latin typeface="Copperplate Gothic Bold" pitchFamily="34" charset="0"/>
              </a:rPr>
              <a:t>Flow-chart di interpretazione del tracciato spirometrico</a:t>
            </a:r>
          </a:p>
        </p:txBody>
      </p:sp>
      <p:sp>
        <p:nvSpPr>
          <p:cNvPr id="220163" name="Text Box 3"/>
          <p:cNvSpPr txBox="1">
            <a:spLocks noChangeArrowheads="1"/>
          </p:cNvSpPr>
          <p:nvPr/>
        </p:nvSpPr>
        <p:spPr bwMode="auto">
          <a:xfrm>
            <a:off x="732068" y="714780"/>
            <a:ext cx="1714500"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50000"/>
              </a:spcBef>
            </a:pPr>
            <a:r>
              <a:rPr lang="it-IT" altLang="it-IT" sz="2000" dirty="0">
                <a:solidFill>
                  <a:srgbClr val="44546A"/>
                </a:solidFill>
                <a:latin typeface="Comic Sans MS" panose="030F0702030302020204" pitchFamily="66" charset="0"/>
              </a:rPr>
              <a:t>L’esame è accettabile?</a:t>
            </a:r>
          </a:p>
        </p:txBody>
      </p:sp>
      <p:sp>
        <p:nvSpPr>
          <p:cNvPr id="220165" name="Text Box 5"/>
          <p:cNvSpPr txBox="1">
            <a:spLocks noChangeArrowheads="1"/>
          </p:cNvSpPr>
          <p:nvPr/>
        </p:nvSpPr>
        <p:spPr bwMode="auto">
          <a:xfrm>
            <a:off x="5590006" y="772604"/>
            <a:ext cx="2768181"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b="1" dirty="0">
                <a:solidFill>
                  <a:srgbClr val="44546A"/>
                </a:solidFill>
                <a:latin typeface="Comic Sans MS" panose="030F0702030302020204" pitchFamily="66" charset="0"/>
              </a:rPr>
              <a:t>FEV</a:t>
            </a:r>
            <a:r>
              <a:rPr lang="it-IT" altLang="it-IT" sz="2000" b="1" baseline="-25000" dirty="0">
                <a:solidFill>
                  <a:srgbClr val="44546A"/>
                </a:solidFill>
                <a:latin typeface="Comic Sans MS" panose="030F0702030302020204" pitchFamily="66" charset="0"/>
              </a:rPr>
              <a:t>1</a:t>
            </a:r>
            <a:r>
              <a:rPr lang="it-IT" altLang="it-IT" sz="2000" b="1" dirty="0">
                <a:solidFill>
                  <a:srgbClr val="44546A"/>
                </a:solidFill>
                <a:latin typeface="Comic Sans MS" panose="030F0702030302020204" pitchFamily="66" charset="0"/>
              </a:rPr>
              <a:t>/FVC o </a:t>
            </a:r>
            <a:r>
              <a:rPr lang="it-IT" altLang="it-IT" sz="2000" b="1" dirty="0">
                <a:solidFill>
                  <a:srgbClr val="FF0000"/>
                </a:solidFill>
                <a:latin typeface="Comic Sans MS" panose="030F0702030302020204" pitchFamily="66" charset="0"/>
              </a:rPr>
              <a:t>FEV1/VC è ridotto?</a:t>
            </a:r>
          </a:p>
        </p:txBody>
      </p:sp>
      <p:sp>
        <p:nvSpPr>
          <p:cNvPr id="220166" name="Text Box 6"/>
          <p:cNvSpPr txBox="1">
            <a:spLocks noChangeArrowheads="1"/>
          </p:cNvSpPr>
          <p:nvPr/>
        </p:nvSpPr>
        <p:spPr bwMode="auto">
          <a:xfrm>
            <a:off x="656594" y="1884793"/>
            <a:ext cx="1407949" cy="707886"/>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Difetto ostruttivo</a:t>
            </a:r>
          </a:p>
        </p:txBody>
      </p:sp>
      <p:sp>
        <p:nvSpPr>
          <p:cNvPr id="220167" name="Text Box 7"/>
          <p:cNvSpPr txBox="1">
            <a:spLocks noChangeArrowheads="1"/>
          </p:cNvSpPr>
          <p:nvPr/>
        </p:nvSpPr>
        <p:spPr bwMode="auto">
          <a:xfrm>
            <a:off x="5782885" y="2085313"/>
            <a:ext cx="1414463"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50000"/>
              </a:spcBef>
            </a:pPr>
            <a:r>
              <a:rPr lang="it-IT" altLang="it-IT" sz="2000" dirty="0">
                <a:solidFill>
                  <a:srgbClr val="44546A"/>
                </a:solidFill>
                <a:latin typeface="Comic Sans MS" panose="030F0702030302020204" pitchFamily="66" charset="0"/>
              </a:rPr>
              <a:t>FVC o </a:t>
            </a:r>
            <a:r>
              <a:rPr lang="it-IT" altLang="it-IT" sz="2000" b="1" dirty="0">
                <a:solidFill>
                  <a:srgbClr val="FF0000"/>
                </a:solidFill>
                <a:latin typeface="Comic Sans MS" panose="030F0702030302020204" pitchFamily="66" charset="0"/>
              </a:rPr>
              <a:t>VC</a:t>
            </a:r>
            <a:r>
              <a:rPr lang="it-IT" altLang="it-IT" sz="2000" dirty="0">
                <a:solidFill>
                  <a:srgbClr val="44546A"/>
                </a:solidFill>
                <a:latin typeface="Comic Sans MS" panose="030F0702030302020204" pitchFamily="66" charset="0"/>
              </a:rPr>
              <a:t> è ridotto?</a:t>
            </a:r>
          </a:p>
        </p:txBody>
      </p:sp>
      <p:sp>
        <p:nvSpPr>
          <p:cNvPr id="220168" name="Text Box 8"/>
          <p:cNvSpPr txBox="1">
            <a:spLocks noChangeArrowheads="1"/>
          </p:cNvSpPr>
          <p:nvPr/>
        </p:nvSpPr>
        <p:spPr bwMode="auto">
          <a:xfrm>
            <a:off x="104891" y="4511627"/>
            <a:ext cx="1442710" cy="1631216"/>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Sospetto difetto misto o iperinflazione</a:t>
            </a:r>
          </a:p>
        </p:txBody>
      </p:sp>
      <p:sp>
        <p:nvSpPr>
          <p:cNvPr id="220169" name="Text Box 9"/>
          <p:cNvSpPr txBox="1">
            <a:spLocks noChangeArrowheads="1"/>
          </p:cNvSpPr>
          <p:nvPr/>
        </p:nvSpPr>
        <p:spPr bwMode="auto">
          <a:xfrm>
            <a:off x="2813300" y="3633468"/>
            <a:ext cx="1662705" cy="707886"/>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Ostruzione pura</a:t>
            </a:r>
          </a:p>
        </p:txBody>
      </p:sp>
      <p:sp>
        <p:nvSpPr>
          <p:cNvPr id="220170" name="Text Box 10"/>
          <p:cNvSpPr txBox="1">
            <a:spLocks noChangeArrowheads="1"/>
          </p:cNvSpPr>
          <p:nvPr/>
        </p:nvSpPr>
        <p:spPr bwMode="auto">
          <a:xfrm>
            <a:off x="1761913" y="5360239"/>
            <a:ext cx="1867112" cy="10156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a:solidFill>
                  <a:srgbClr val="44546A"/>
                </a:solidFill>
                <a:latin typeface="Comic Sans MS" panose="030F0702030302020204" pitchFamily="66" charset="0"/>
              </a:rPr>
              <a:t>Test ulteriori (volumi polmonari)</a:t>
            </a:r>
          </a:p>
        </p:txBody>
      </p:sp>
      <p:sp>
        <p:nvSpPr>
          <p:cNvPr id="220171" name="Text Box 11"/>
          <p:cNvSpPr txBox="1">
            <a:spLocks noChangeArrowheads="1"/>
          </p:cNvSpPr>
          <p:nvPr/>
        </p:nvSpPr>
        <p:spPr bwMode="auto">
          <a:xfrm>
            <a:off x="3862676" y="4723400"/>
            <a:ext cx="1866634" cy="55399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1500" b="1" dirty="0">
                <a:solidFill>
                  <a:srgbClr val="44546A"/>
                </a:solidFill>
                <a:latin typeface="Comic Sans MS" panose="030F0702030302020204" pitchFamily="66" charset="0"/>
              </a:rPr>
              <a:t>Reversibilità con i broncodilatatori</a:t>
            </a:r>
          </a:p>
        </p:txBody>
      </p:sp>
      <p:sp>
        <p:nvSpPr>
          <p:cNvPr id="220172" name="Text Box 12"/>
          <p:cNvSpPr txBox="1">
            <a:spLocks noChangeArrowheads="1"/>
          </p:cNvSpPr>
          <p:nvPr/>
        </p:nvSpPr>
        <p:spPr bwMode="auto">
          <a:xfrm>
            <a:off x="4901297" y="6096320"/>
            <a:ext cx="1656025" cy="707886"/>
          </a:xfrm>
          <a:prstGeom prst="rect">
            <a:avLst/>
          </a:prstGeom>
          <a:solidFill>
            <a:srgbClr val="00CCFF"/>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Ostruzione reversibile</a:t>
            </a:r>
          </a:p>
        </p:txBody>
      </p:sp>
      <p:sp>
        <p:nvSpPr>
          <p:cNvPr id="220173" name="Text Box 13"/>
          <p:cNvSpPr txBox="1">
            <a:spLocks noChangeArrowheads="1"/>
          </p:cNvSpPr>
          <p:nvPr/>
        </p:nvSpPr>
        <p:spPr bwMode="auto">
          <a:xfrm>
            <a:off x="7050424" y="5770163"/>
            <a:ext cx="1864976" cy="1015663"/>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Ostruzione non reversibile</a:t>
            </a:r>
          </a:p>
        </p:txBody>
      </p:sp>
      <p:sp>
        <p:nvSpPr>
          <p:cNvPr id="220174" name="Text Box 14"/>
          <p:cNvSpPr txBox="1">
            <a:spLocks noChangeArrowheads="1"/>
          </p:cNvSpPr>
          <p:nvPr/>
        </p:nvSpPr>
        <p:spPr bwMode="auto">
          <a:xfrm>
            <a:off x="3636942" y="2707193"/>
            <a:ext cx="1960981" cy="923330"/>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dirty="0">
                <a:solidFill>
                  <a:srgbClr val="0000CC"/>
                </a:solidFill>
                <a:latin typeface="Comic Sans MS" panose="030F0702030302020204" pitchFamily="66" charset="0"/>
              </a:rPr>
              <a:t>Sospetto difetto restrittivo</a:t>
            </a:r>
          </a:p>
        </p:txBody>
      </p:sp>
      <p:sp>
        <p:nvSpPr>
          <p:cNvPr id="220175" name="Text Box 15"/>
          <p:cNvSpPr txBox="1">
            <a:spLocks noChangeArrowheads="1"/>
          </p:cNvSpPr>
          <p:nvPr/>
        </p:nvSpPr>
        <p:spPr bwMode="auto">
          <a:xfrm>
            <a:off x="5782886" y="4157684"/>
            <a:ext cx="1267538"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44546A"/>
                </a:solidFill>
                <a:latin typeface="Comic Sans MS" panose="030F0702030302020204" pitchFamily="66" charset="0"/>
              </a:rPr>
              <a:t>Test ulteriori</a:t>
            </a:r>
            <a:r>
              <a:rPr lang="it-IT" altLang="it-IT" sz="2000" dirty="0">
                <a:solidFill>
                  <a:srgbClr val="44546A"/>
                </a:solidFill>
              </a:rPr>
              <a:t> </a:t>
            </a:r>
          </a:p>
        </p:txBody>
      </p:sp>
      <p:sp>
        <p:nvSpPr>
          <p:cNvPr id="220176" name="Text Box 16"/>
          <p:cNvSpPr txBox="1">
            <a:spLocks noChangeArrowheads="1"/>
          </p:cNvSpPr>
          <p:nvPr/>
        </p:nvSpPr>
        <p:spPr bwMode="auto">
          <a:xfrm>
            <a:off x="7221874" y="3895368"/>
            <a:ext cx="1136313" cy="707886"/>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Test normale</a:t>
            </a:r>
          </a:p>
        </p:txBody>
      </p:sp>
      <p:sp>
        <p:nvSpPr>
          <p:cNvPr id="220185" name="Text Box 25"/>
          <p:cNvSpPr txBox="1">
            <a:spLocks noChangeArrowheads="1"/>
          </p:cNvSpPr>
          <p:nvPr/>
        </p:nvSpPr>
        <p:spPr bwMode="auto">
          <a:xfrm>
            <a:off x="424206" y="2999117"/>
            <a:ext cx="1455375"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44546A"/>
                </a:solidFill>
                <a:latin typeface="Comic Sans MS" panose="030F0702030302020204" pitchFamily="66" charset="0"/>
              </a:rPr>
              <a:t>FVC o </a:t>
            </a:r>
            <a:r>
              <a:rPr lang="it-IT" altLang="it-IT" sz="2000" b="1" dirty="0">
                <a:solidFill>
                  <a:srgbClr val="FF0000"/>
                </a:solidFill>
                <a:latin typeface="Comic Sans MS" panose="030F0702030302020204" pitchFamily="66" charset="0"/>
              </a:rPr>
              <a:t>VC</a:t>
            </a:r>
            <a:r>
              <a:rPr lang="it-IT" altLang="it-IT" sz="2000" dirty="0">
                <a:solidFill>
                  <a:srgbClr val="44546A"/>
                </a:solidFill>
                <a:latin typeface="Comic Sans MS" panose="030F0702030302020204" pitchFamily="66" charset="0"/>
              </a:rPr>
              <a:t> è ridotto?</a:t>
            </a:r>
          </a:p>
        </p:txBody>
      </p:sp>
      <p:sp>
        <p:nvSpPr>
          <p:cNvPr id="220190" name="AutoShape 30"/>
          <p:cNvSpPr>
            <a:spLocks noChangeArrowheads="1"/>
          </p:cNvSpPr>
          <p:nvPr/>
        </p:nvSpPr>
        <p:spPr bwMode="auto">
          <a:xfrm>
            <a:off x="1339136" y="2625582"/>
            <a:ext cx="42863" cy="285750"/>
          </a:xfrm>
          <a:prstGeom prst="downArrow">
            <a:avLst>
              <a:gd name="adj1" fmla="val 50000"/>
              <a:gd name="adj2" fmla="val 1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2" name="AutoShape 32"/>
          <p:cNvSpPr>
            <a:spLocks noChangeArrowheads="1"/>
          </p:cNvSpPr>
          <p:nvPr/>
        </p:nvSpPr>
        <p:spPr bwMode="auto">
          <a:xfrm rot="2700000">
            <a:off x="1136892" y="3926549"/>
            <a:ext cx="57150" cy="642938"/>
          </a:xfrm>
          <a:prstGeom prst="downArrow">
            <a:avLst>
              <a:gd name="adj1" fmla="val 50000"/>
              <a:gd name="adj2" fmla="val 37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3" name="AutoShape 33"/>
          <p:cNvSpPr>
            <a:spLocks noChangeArrowheads="1"/>
          </p:cNvSpPr>
          <p:nvPr/>
        </p:nvSpPr>
        <p:spPr bwMode="auto">
          <a:xfrm rot="18000000">
            <a:off x="2358943" y="2996253"/>
            <a:ext cx="76200" cy="867966"/>
          </a:xfrm>
          <a:prstGeom prst="downArrow">
            <a:avLst>
              <a:gd name="adj1" fmla="val 50000"/>
              <a:gd name="adj2" fmla="val 379688"/>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7" name="AutoShape 37"/>
          <p:cNvSpPr>
            <a:spLocks noChangeArrowheads="1"/>
          </p:cNvSpPr>
          <p:nvPr/>
        </p:nvSpPr>
        <p:spPr bwMode="auto">
          <a:xfrm rot="17400000">
            <a:off x="1907382" y="4745078"/>
            <a:ext cx="57150" cy="771525"/>
          </a:xfrm>
          <a:prstGeom prst="downArrow">
            <a:avLst>
              <a:gd name="adj1" fmla="val 50000"/>
              <a:gd name="adj2" fmla="val 4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8" name="AutoShape 38"/>
          <p:cNvSpPr>
            <a:spLocks noChangeArrowheads="1"/>
          </p:cNvSpPr>
          <p:nvPr/>
        </p:nvSpPr>
        <p:spPr bwMode="auto">
          <a:xfrm>
            <a:off x="4281229" y="4411428"/>
            <a:ext cx="42863" cy="342900"/>
          </a:xfrm>
          <a:prstGeom prst="downArrow">
            <a:avLst>
              <a:gd name="adj1" fmla="val 50000"/>
              <a:gd name="adj2" fmla="val 1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203" name="AutoShape 43"/>
          <p:cNvSpPr>
            <a:spLocks noChangeArrowheads="1"/>
          </p:cNvSpPr>
          <p:nvPr/>
        </p:nvSpPr>
        <p:spPr bwMode="auto">
          <a:xfrm rot="2700000">
            <a:off x="5779262" y="2680205"/>
            <a:ext cx="76200" cy="900113"/>
          </a:xfrm>
          <a:prstGeom prst="downArrow">
            <a:avLst>
              <a:gd name="adj1" fmla="val 50000"/>
              <a:gd name="adj2" fmla="val 39375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204" name="AutoShape 44"/>
          <p:cNvSpPr>
            <a:spLocks noChangeArrowheads="1"/>
          </p:cNvSpPr>
          <p:nvPr/>
        </p:nvSpPr>
        <p:spPr bwMode="auto">
          <a:xfrm rot="19800000">
            <a:off x="7132141" y="2691535"/>
            <a:ext cx="59829" cy="1371600"/>
          </a:xfrm>
          <a:prstGeom prst="downArrow">
            <a:avLst>
              <a:gd name="adj1" fmla="val 50000"/>
              <a:gd name="adj2" fmla="val 429853"/>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205" name="AutoShape 45"/>
          <p:cNvSpPr>
            <a:spLocks noChangeArrowheads="1"/>
          </p:cNvSpPr>
          <p:nvPr/>
        </p:nvSpPr>
        <p:spPr bwMode="auto">
          <a:xfrm rot="18000000">
            <a:off x="5766515" y="3440235"/>
            <a:ext cx="76200" cy="867966"/>
          </a:xfrm>
          <a:prstGeom prst="downArrow">
            <a:avLst>
              <a:gd name="adj1" fmla="val 50000"/>
              <a:gd name="adj2" fmla="val 379688"/>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cxnSp>
        <p:nvCxnSpPr>
          <p:cNvPr id="11" name="Connettore 2 10"/>
          <p:cNvCxnSpPr/>
          <p:nvPr/>
        </p:nvCxnSpPr>
        <p:spPr>
          <a:xfrm>
            <a:off x="5590006" y="5352836"/>
            <a:ext cx="1631868" cy="515234"/>
          </a:xfrm>
          <a:prstGeom prst="straightConnector1">
            <a:avLst/>
          </a:prstGeom>
          <a:ln>
            <a:solidFill>
              <a:srgbClr val="004B4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5395472" y="5360239"/>
            <a:ext cx="319586" cy="62628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7511748" y="109666"/>
            <a:ext cx="1403652" cy="461665"/>
          </a:xfrm>
          <a:prstGeom prst="rect">
            <a:avLst/>
          </a:prstGeom>
          <a:solidFill>
            <a:schemeClr val="accent1">
              <a:lumMod val="50000"/>
            </a:schemeClr>
          </a:solidFill>
          <a:ln w="57150">
            <a:solidFill>
              <a:srgbClr val="FF0000"/>
            </a:solidFill>
          </a:ln>
        </p:spPr>
        <p:txBody>
          <a:bodyPr wrap="square" rtlCol="0">
            <a:spAutoFit/>
          </a:bodyPr>
          <a:lstStyle/>
          <a:p>
            <a:pPr algn="ctr"/>
            <a:r>
              <a:rPr lang="it-IT" sz="2400" b="1" dirty="0">
                <a:solidFill>
                  <a:schemeClr val="bg1"/>
                </a:solidFill>
              </a:rPr>
              <a:t>integrata</a:t>
            </a:r>
          </a:p>
        </p:txBody>
      </p:sp>
      <p:pic>
        <p:nvPicPr>
          <p:cNvPr id="41" name="Immagine 40">
            <a:extLst>
              <a:ext uri="{FF2B5EF4-FFF2-40B4-BE49-F238E27FC236}">
                <a16:creationId xmlns:a16="http://schemas.microsoft.com/office/drawing/2014/main" id="{54A7E0DB-5C3A-4614-AADB-8A22B5F0DA37}"/>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986888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0-#ppt_w/2"/>
                                          </p:val>
                                        </p:tav>
                                        <p:tav tm="100000">
                                          <p:val>
                                            <p:strVal val="#ppt_x"/>
                                          </p:val>
                                        </p:tav>
                                      </p:tavLst>
                                    </p:anim>
                                    <p:anim calcmode="lin" valueType="num">
                                      <p:cBhvr additive="base">
                                        <p:cTn id="8" dur="500" fill="hold"/>
                                        <p:tgtEl>
                                          <p:spTgt spid="2201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20163"/>
                                        </p:tgtEl>
                                        <p:attrNameLst>
                                          <p:attrName>style.visibility</p:attrName>
                                        </p:attrNameLst>
                                      </p:cBhvr>
                                      <p:to>
                                        <p:strVal val="visible"/>
                                      </p:to>
                                    </p:set>
                                    <p:anim calcmode="lin" valueType="num">
                                      <p:cBhvr additive="base">
                                        <p:cTn id="18" dur="500" fill="hold"/>
                                        <p:tgtEl>
                                          <p:spTgt spid="220163"/>
                                        </p:tgtEl>
                                        <p:attrNameLst>
                                          <p:attrName>ppt_x</p:attrName>
                                        </p:attrNameLst>
                                      </p:cBhvr>
                                      <p:tavLst>
                                        <p:tav tm="0">
                                          <p:val>
                                            <p:strVal val="0-#ppt_w/2"/>
                                          </p:val>
                                        </p:tav>
                                        <p:tav tm="100000">
                                          <p:val>
                                            <p:strVal val="#ppt_x"/>
                                          </p:val>
                                        </p:tav>
                                      </p:tavLst>
                                    </p:anim>
                                    <p:anim calcmode="lin" valueType="num">
                                      <p:cBhvr additive="base">
                                        <p:cTn id="19" dur="500" fill="hold"/>
                                        <p:tgtEl>
                                          <p:spTgt spid="22016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220183"/>
                                        </p:tgtEl>
                                        <p:attrNameLst>
                                          <p:attrName>style.visibility</p:attrName>
                                        </p:attrNameLst>
                                      </p:cBhvr>
                                      <p:to>
                                        <p:strVal val="visible"/>
                                      </p:to>
                                    </p:set>
                                    <p:anim calcmode="lin" valueType="num">
                                      <p:cBhvr additive="base">
                                        <p:cTn id="24" dur="500" fill="hold"/>
                                        <p:tgtEl>
                                          <p:spTgt spid="220183"/>
                                        </p:tgtEl>
                                        <p:attrNameLst>
                                          <p:attrName>ppt_x</p:attrName>
                                        </p:attrNameLst>
                                      </p:cBhvr>
                                      <p:tavLst>
                                        <p:tav tm="0">
                                          <p:val>
                                            <p:strVal val="0-#ppt_w/2"/>
                                          </p:val>
                                        </p:tav>
                                        <p:tav tm="100000">
                                          <p:val>
                                            <p:strVal val="#ppt_x"/>
                                          </p:val>
                                        </p:tav>
                                      </p:tavLst>
                                    </p:anim>
                                    <p:anim calcmode="lin" valueType="num">
                                      <p:cBhvr additive="base">
                                        <p:cTn id="25" dur="500" fill="hold"/>
                                        <p:tgtEl>
                                          <p:spTgt spid="220183"/>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 presetClass="entr" presetSubtype="8" fill="hold" grpId="0" nodeType="afterEffect">
                                  <p:stCondLst>
                                    <p:cond delay="0"/>
                                  </p:stCondLst>
                                  <p:childTnLst>
                                    <p:set>
                                      <p:cBhvr>
                                        <p:cTn id="28" dur="1" fill="hold">
                                          <p:stCondLst>
                                            <p:cond delay="0"/>
                                          </p:stCondLst>
                                        </p:cTn>
                                        <p:tgtEl>
                                          <p:spTgt spid="220186"/>
                                        </p:tgtEl>
                                        <p:attrNameLst>
                                          <p:attrName>style.visibility</p:attrName>
                                        </p:attrNameLst>
                                      </p:cBhvr>
                                      <p:to>
                                        <p:strVal val="visible"/>
                                      </p:to>
                                    </p:set>
                                    <p:anim calcmode="lin" valueType="num">
                                      <p:cBhvr additive="base">
                                        <p:cTn id="29" dur="500" fill="hold"/>
                                        <p:tgtEl>
                                          <p:spTgt spid="220186"/>
                                        </p:tgtEl>
                                        <p:attrNameLst>
                                          <p:attrName>ppt_x</p:attrName>
                                        </p:attrNameLst>
                                      </p:cBhvr>
                                      <p:tavLst>
                                        <p:tav tm="0">
                                          <p:val>
                                            <p:strVal val="0-#ppt_w/2"/>
                                          </p:val>
                                        </p:tav>
                                        <p:tav tm="100000">
                                          <p:val>
                                            <p:strVal val="#ppt_x"/>
                                          </p:val>
                                        </p:tav>
                                      </p:tavLst>
                                    </p:anim>
                                    <p:anim calcmode="lin" valueType="num">
                                      <p:cBhvr additive="base">
                                        <p:cTn id="30" dur="500" fill="hold"/>
                                        <p:tgtEl>
                                          <p:spTgt spid="22018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20165"/>
                                        </p:tgtEl>
                                        <p:attrNameLst>
                                          <p:attrName>style.visibility</p:attrName>
                                        </p:attrNameLst>
                                      </p:cBhvr>
                                      <p:to>
                                        <p:strVal val="visible"/>
                                      </p:to>
                                    </p:set>
                                    <p:anim calcmode="lin" valueType="num">
                                      <p:cBhvr additive="base">
                                        <p:cTn id="35" dur="500" fill="hold"/>
                                        <p:tgtEl>
                                          <p:spTgt spid="220165"/>
                                        </p:tgtEl>
                                        <p:attrNameLst>
                                          <p:attrName>ppt_x</p:attrName>
                                        </p:attrNameLst>
                                      </p:cBhvr>
                                      <p:tavLst>
                                        <p:tav tm="0">
                                          <p:val>
                                            <p:strVal val="0-#ppt_w/2"/>
                                          </p:val>
                                        </p:tav>
                                        <p:tav tm="100000">
                                          <p:val>
                                            <p:strVal val="#ppt_x"/>
                                          </p:val>
                                        </p:tav>
                                      </p:tavLst>
                                    </p:anim>
                                    <p:anim calcmode="lin" valueType="num">
                                      <p:cBhvr additive="base">
                                        <p:cTn id="36" dur="500" fill="hold"/>
                                        <p:tgtEl>
                                          <p:spTgt spid="22016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220181"/>
                                        </p:tgtEl>
                                        <p:attrNameLst>
                                          <p:attrName>style.visibility</p:attrName>
                                        </p:attrNameLst>
                                      </p:cBhvr>
                                      <p:to>
                                        <p:strVal val="visible"/>
                                      </p:to>
                                    </p:set>
                                    <p:anim calcmode="lin" valueType="num">
                                      <p:cBhvr additive="base">
                                        <p:cTn id="41" dur="500" fill="hold"/>
                                        <p:tgtEl>
                                          <p:spTgt spid="220181"/>
                                        </p:tgtEl>
                                        <p:attrNameLst>
                                          <p:attrName>ppt_x</p:attrName>
                                        </p:attrNameLst>
                                      </p:cBhvr>
                                      <p:tavLst>
                                        <p:tav tm="0">
                                          <p:val>
                                            <p:strVal val="#ppt_x"/>
                                          </p:val>
                                        </p:tav>
                                        <p:tav tm="100000">
                                          <p:val>
                                            <p:strVal val="#ppt_x"/>
                                          </p:val>
                                        </p:tav>
                                      </p:tavLst>
                                    </p:anim>
                                    <p:anim calcmode="lin" valueType="num">
                                      <p:cBhvr additive="base">
                                        <p:cTn id="42" dur="500" fill="hold"/>
                                        <p:tgtEl>
                                          <p:spTgt spid="220181"/>
                                        </p:tgtEl>
                                        <p:attrNameLst>
                                          <p:attrName>ppt_y</p:attrName>
                                        </p:attrNameLst>
                                      </p:cBhvr>
                                      <p:tavLst>
                                        <p:tav tm="0">
                                          <p:val>
                                            <p:strVal val="0-#ppt_h/2"/>
                                          </p:val>
                                        </p:tav>
                                        <p:tav tm="100000">
                                          <p:val>
                                            <p:strVal val="#ppt_y"/>
                                          </p:val>
                                        </p:tav>
                                      </p:tavLst>
                                    </p:anim>
                                  </p:childTnLst>
                                </p:cTn>
                              </p:par>
                            </p:childTnLst>
                          </p:cTn>
                        </p:par>
                        <p:par>
                          <p:cTn id="43" fill="hold">
                            <p:stCondLst>
                              <p:cond delay="500"/>
                            </p:stCondLst>
                            <p:childTnLst>
                              <p:par>
                                <p:cTn id="44" presetID="2" presetClass="entr" presetSubtype="1" fill="hold" grpId="0" nodeType="afterEffect">
                                  <p:stCondLst>
                                    <p:cond delay="0"/>
                                  </p:stCondLst>
                                  <p:childTnLst>
                                    <p:set>
                                      <p:cBhvr>
                                        <p:cTn id="45" dur="1" fill="hold">
                                          <p:stCondLst>
                                            <p:cond delay="0"/>
                                          </p:stCondLst>
                                        </p:cTn>
                                        <p:tgtEl>
                                          <p:spTgt spid="220189"/>
                                        </p:tgtEl>
                                        <p:attrNameLst>
                                          <p:attrName>style.visibility</p:attrName>
                                        </p:attrNameLst>
                                      </p:cBhvr>
                                      <p:to>
                                        <p:strVal val="visible"/>
                                      </p:to>
                                    </p:set>
                                    <p:anim calcmode="lin" valueType="num">
                                      <p:cBhvr additive="base">
                                        <p:cTn id="46" dur="500" fill="hold"/>
                                        <p:tgtEl>
                                          <p:spTgt spid="220189"/>
                                        </p:tgtEl>
                                        <p:attrNameLst>
                                          <p:attrName>ppt_x</p:attrName>
                                        </p:attrNameLst>
                                      </p:cBhvr>
                                      <p:tavLst>
                                        <p:tav tm="0">
                                          <p:val>
                                            <p:strVal val="#ppt_x"/>
                                          </p:val>
                                        </p:tav>
                                        <p:tav tm="100000">
                                          <p:val>
                                            <p:strVal val="#ppt_x"/>
                                          </p:val>
                                        </p:tav>
                                      </p:tavLst>
                                    </p:anim>
                                    <p:anim calcmode="lin" valueType="num">
                                      <p:cBhvr additive="base">
                                        <p:cTn id="47" dur="500" fill="hold"/>
                                        <p:tgtEl>
                                          <p:spTgt spid="220189"/>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220167"/>
                                        </p:tgtEl>
                                        <p:attrNameLst>
                                          <p:attrName>style.visibility</p:attrName>
                                        </p:attrNameLst>
                                      </p:cBhvr>
                                      <p:to>
                                        <p:strVal val="visible"/>
                                      </p:to>
                                    </p:set>
                                    <p:anim calcmode="lin" valueType="num">
                                      <p:cBhvr additive="base">
                                        <p:cTn id="52" dur="500" fill="hold"/>
                                        <p:tgtEl>
                                          <p:spTgt spid="220167"/>
                                        </p:tgtEl>
                                        <p:attrNameLst>
                                          <p:attrName>ppt_x</p:attrName>
                                        </p:attrNameLst>
                                      </p:cBhvr>
                                      <p:tavLst>
                                        <p:tav tm="0">
                                          <p:val>
                                            <p:strVal val="#ppt_x"/>
                                          </p:val>
                                        </p:tav>
                                        <p:tav tm="100000">
                                          <p:val>
                                            <p:strVal val="#ppt_x"/>
                                          </p:val>
                                        </p:tav>
                                      </p:tavLst>
                                    </p:anim>
                                    <p:anim calcmode="lin" valueType="num">
                                      <p:cBhvr additive="base">
                                        <p:cTn id="53" dur="500" fill="hold"/>
                                        <p:tgtEl>
                                          <p:spTgt spid="220167"/>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9" fill="hold" grpId="0" nodeType="clickEffect">
                                  <p:stCondLst>
                                    <p:cond delay="0"/>
                                  </p:stCondLst>
                                  <p:childTnLst>
                                    <p:set>
                                      <p:cBhvr>
                                        <p:cTn id="57" dur="1" fill="hold">
                                          <p:stCondLst>
                                            <p:cond delay="0"/>
                                          </p:stCondLst>
                                        </p:cTn>
                                        <p:tgtEl>
                                          <p:spTgt spid="220207"/>
                                        </p:tgtEl>
                                        <p:attrNameLst>
                                          <p:attrName>style.visibility</p:attrName>
                                        </p:attrNameLst>
                                      </p:cBhvr>
                                      <p:to>
                                        <p:strVal val="visible"/>
                                      </p:to>
                                    </p:set>
                                    <p:anim calcmode="lin" valueType="num">
                                      <p:cBhvr additive="base">
                                        <p:cTn id="58" dur="500" fill="hold"/>
                                        <p:tgtEl>
                                          <p:spTgt spid="220207"/>
                                        </p:tgtEl>
                                        <p:attrNameLst>
                                          <p:attrName>ppt_x</p:attrName>
                                        </p:attrNameLst>
                                      </p:cBhvr>
                                      <p:tavLst>
                                        <p:tav tm="0">
                                          <p:val>
                                            <p:strVal val="0-#ppt_w/2"/>
                                          </p:val>
                                        </p:tav>
                                        <p:tav tm="100000">
                                          <p:val>
                                            <p:strVal val="#ppt_x"/>
                                          </p:val>
                                        </p:tav>
                                      </p:tavLst>
                                    </p:anim>
                                    <p:anim calcmode="lin" valueType="num">
                                      <p:cBhvr additive="base">
                                        <p:cTn id="59" dur="500" fill="hold"/>
                                        <p:tgtEl>
                                          <p:spTgt spid="220207"/>
                                        </p:tgtEl>
                                        <p:attrNameLst>
                                          <p:attrName>ppt_y</p:attrName>
                                        </p:attrNameLst>
                                      </p:cBhvr>
                                      <p:tavLst>
                                        <p:tav tm="0">
                                          <p:val>
                                            <p:strVal val="0-#ppt_h/2"/>
                                          </p:val>
                                        </p:tav>
                                        <p:tav tm="100000">
                                          <p:val>
                                            <p:strVal val="#ppt_y"/>
                                          </p:val>
                                        </p:tav>
                                      </p:tavLst>
                                    </p:anim>
                                  </p:childTnLst>
                                </p:cTn>
                              </p:par>
                            </p:childTnLst>
                          </p:cTn>
                        </p:par>
                        <p:par>
                          <p:cTn id="60" fill="hold">
                            <p:stCondLst>
                              <p:cond delay="500"/>
                            </p:stCondLst>
                            <p:childTnLst>
                              <p:par>
                                <p:cTn id="61" presetID="2" presetClass="entr" presetSubtype="9" fill="hold" grpId="0" nodeType="afterEffect">
                                  <p:stCondLst>
                                    <p:cond delay="0"/>
                                  </p:stCondLst>
                                  <p:childTnLst>
                                    <p:set>
                                      <p:cBhvr>
                                        <p:cTn id="62" dur="1" fill="hold">
                                          <p:stCondLst>
                                            <p:cond delay="0"/>
                                          </p:stCondLst>
                                        </p:cTn>
                                        <p:tgtEl>
                                          <p:spTgt spid="220204"/>
                                        </p:tgtEl>
                                        <p:attrNameLst>
                                          <p:attrName>style.visibility</p:attrName>
                                        </p:attrNameLst>
                                      </p:cBhvr>
                                      <p:to>
                                        <p:strVal val="visible"/>
                                      </p:to>
                                    </p:set>
                                    <p:anim calcmode="lin" valueType="num">
                                      <p:cBhvr additive="base">
                                        <p:cTn id="63" dur="500" fill="hold"/>
                                        <p:tgtEl>
                                          <p:spTgt spid="220204"/>
                                        </p:tgtEl>
                                        <p:attrNameLst>
                                          <p:attrName>ppt_x</p:attrName>
                                        </p:attrNameLst>
                                      </p:cBhvr>
                                      <p:tavLst>
                                        <p:tav tm="0">
                                          <p:val>
                                            <p:strVal val="0-#ppt_w/2"/>
                                          </p:val>
                                        </p:tav>
                                        <p:tav tm="100000">
                                          <p:val>
                                            <p:strVal val="#ppt_x"/>
                                          </p:val>
                                        </p:tav>
                                      </p:tavLst>
                                    </p:anim>
                                    <p:anim calcmode="lin" valueType="num">
                                      <p:cBhvr additive="base">
                                        <p:cTn id="64" dur="500" fill="hold"/>
                                        <p:tgtEl>
                                          <p:spTgt spid="220204"/>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9" fill="hold" grpId="0" nodeType="clickEffect">
                                  <p:stCondLst>
                                    <p:cond delay="0"/>
                                  </p:stCondLst>
                                  <p:childTnLst>
                                    <p:set>
                                      <p:cBhvr>
                                        <p:cTn id="68" dur="1" fill="hold">
                                          <p:stCondLst>
                                            <p:cond delay="0"/>
                                          </p:stCondLst>
                                        </p:cTn>
                                        <p:tgtEl>
                                          <p:spTgt spid="220176"/>
                                        </p:tgtEl>
                                        <p:attrNameLst>
                                          <p:attrName>style.visibility</p:attrName>
                                        </p:attrNameLst>
                                      </p:cBhvr>
                                      <p:to>
                                        <p:strVal val="visible"/>
                                      </p:to>
                                    </p:set>
                                    <p:anim calcmode="lin" valueType="num">
                                      <p:cBhvr additive="base">
                                        <p:cTn id="69" dur="500" fill="hold"/>
                                        <p:tgtEl>
                                          <p:spTgt spid="220176"/>
                                        </p:tgtEl>
                                        <p:attrNameLst>
                                          <p:attrName>ppt_x</p:attrName>
                                        </p:attrNameLst>
                                      </p:cBhvr>
                                      <p:tavLst>
                                        <p:tav tm="0">
                                          <p:val>
                                            <p:strVal val="0-#ppt_w/2"/>
                                          </p:val>
                                        </p:tav>
                                        <p:tav tm="100000">
                                          <p:val>
                                            <p:strVal val="#ppt_x"/>
                                          </p:val>
                                        </p:tav>
                                      </p:tavLst>
                                    </p:anim>
                                    <p:anim calcmode="lin" valueType="num">
                                      <p:cBhvr additive="base">
                                        <p:cTn id="70" dur="500" fill="hold"/>
                                        <p:tgtEl>
                                          <p:spTgt spid="220176"/>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3" fill="hold" grpId="0" nodeType="clickEffect">
                                  <p:stCondLst>
                                    <p:cond delay="0"/>
                                  </p:stCondLst>
                                  <p:childTnLst>
                                    <p:set>
                                      <p:cBhvr>
                                        <p:cTn id="74" dur="1" fill="hold">
                                          <p:stCondLst>
                                            <p:cond delay="0"/>
                                          </p:stCondLst>
                                        </p:cTn>
                                        <p:tgtEl>
                                          <p:spTgt spid="220206"/>
                                        </p:tgtEl>
                                        <p:attrNameLst>
                                          <p:attrName>style.visibility</p:attrName>
                                        </p:attrNameLst>
                                      </p:cBhvr>
                                      <p:to>
                                        <p:strVal val="visible"/>
                                      </p:to>
                                    </p:set>
                                    <p:anim calcmode="lin" valueType="num">
                                      <p:cBhvr additive="base">
                                        <p:cTn id="75" dur="500" fill="hold"/>
                                        <p:tgtEl>
                                          <p:spTgt spid="220206"/>
                                        </p:tgtEl>
                                        <p:attrNameLst>
                                          <p:attrName>ppt_x</p:attrName>
                                        </p:attrNameLst>
                                      </p:cBhvr>
                                      <p:tavLst>
                                        <p:tav tm="0">
                                          <p:val>
                                            <p:strVal val="1+#ppt_w/2"/>
                                          </p:val>
                                        </p:tav>
                                        <p:tav tm="100000">
                                          <p:val>
                                            <p:strVal val="#ppt_x"/>
                                          </p:val>
                                        </p:tav>
                                      </p:tavLst>
                                    </p:anim>
                                    <p:anim calcmode="lin" valueType="num">
                                      <p:cBhvr additive="base">
                                        <p:cTn id="76" dur="500" fill="hold"/>
                                        <p:tgtEl>
                                          <p:spTgt spid="220206"/>
                                        </p:tgtEl>
                                        <p:attrNameLst>
                                          <p:attrName>ppt_y</p:attrName>
                                        </p:attrNameLst>
                                      </p:cBhvr>
                                      <p:tavLst>
                                        <p:tav tm="0">
                                          <p:val>
                                            <p:strVal val="0-#ppt_h/2"/>
                                          </p:val>
                                        </p:tav>
                                        <p:tav tm="100000">
                                          <p:val>
                                            <p:strVal val="#ppt_y"/>
                                          </p:val>
                                        </p:tav>
                                      </p:tavLst>
                                    </p:anim>
                                  </p:childTnLst>
                                </p:cTn>
                              </p:par>
                            </p:childTnLst>
                          </p:cTn>
                        </p:par>
                        <p:par>
                          <p:cTn id="77" fill="hold">
                            <p:stCondLst>
                              <p:cond delay="500"/>
                            </p:stCondLst>
                            <p:childTnLst>
                              <p:par>
                                <p:cTn id="78" presetID="2" presetClass="entr" presetSubtype="3" fill="hold" grpId="0" nodeType="afterEffect">
                                  <p:stCondLst>
                                    <p:cond delay="0"/>
                                  </p:stCondLst>
                                  <p:childTnLst>
                                    <p:set>
                                      <p:cBhvr>
                                        <p:cTn id="79" dur="1" fill="hold">
                                          <p:stCondLst>
                                            <p:cond delay="0"/>
                                          </p:stCondLst>
                                        </p:cTn>
                                        <p:tgtEl>
                                          <p:spTgt spid="220203"/>
                                        </p:tgtEl>
                                        <p:attrNameLst>
                                          <p:attrName>style.visibility</p:attrName>
                                        </p:attrNameLst>
                                      </p:cBhvr>
                                      <p:to>
                                        <p:strVal val="visible"/>
                                      </p:to>
                                    </p:set>
                                    <p:anim calcmode="lin" valueType="num">
                                      <p:cBhvr additive="base">
                                        <p:cTn id="80" dur="500" fill="hold"/>
                                        <p:tgtEl>
                                          <p:spTgt spid="220203"/>
                                        </p:tgtEl>
                                        <p:attrNameLst>
                                          <p:attrName>ppt_x</p:attrName>
                                        </p:attrNameLst>
                                      </p:cBhvr>
                                      <p:tavLst>
                                        <p:tav tm="0">
                                          <p:val>
                                            <p:strVal val="1+#ppt_w/2"/>
                                          </p:val>
                                        </p:tav>
                                        <p:tav tm="100000">
                                          <p:val>
                                            <p:strVal val="#ppt_x"/>
                                          </p:val>
                                        </p:tav>
                                      </p:tavLst>
                                    </p:anim>
                                    <p:anim calcmode="lin" valueType="num">
                                      <p:cBhvr additive="base">
                                        <p:cTn id="81" dur="500" fill="hold"/>
                                        <p:tgtEl>
                                          <p:spTgt spid="220203"/>
                                        </p:tgtEl>
                                        <p:attrNameLst>
                                          <p:attrName>ppt_y</p:attrName>
                                        </p:attrNameLst>
                                      </p:cBhvr>
                                      <p:tavLst>
                                        <p:tav tm="0">
                                          <p:val>
                                            <p:strVal val="0-#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3" fill="hold" grpId="0" nodeType="clickEffect">
                                  <p:stCondLst>
                                    <p:cond delay="0"/>
                                  </p:stCondLst>
                                  <p:childTnLst>
                                    <p:set>
                                      <p:cBhvr>
                                        <p:cTn id="85" dur="1" fill="hold">
                                          <p:stCondLst>
                                            <p:cond delay="0"/>
                                          </p:stCondLst>
                                        </p:cTn>
                                        <p:tgtEl>
                                          <p:spTgt spid="220174"/>
                                        </p:tgtEl>
                                        <p:attrNameLst>
                                          <p:attrName>style.visibility</p:attrName>
                                        </p:attrNameLst>
                                      </p:cBhvr>
                                      <p:to>
                                        <p:strVal val="visible"/>
                                      </p:to>
                                    </p:set>
                                    <p:anim calcmode="lin" valueType="num">
                                      <p:cBhvr additive="base">
                                        <p:cTn id="86" dur="500" fill="hold"/>
                                        <p:tgtEl>
                                          <p:spTgt spid="220174"/>
                                        </p:tgtEl>
                                        <p:attrNameLst>
                                          <p:attrName>ppt_x</p:attrName>
                                        </p:attrNameLst>
                                      </p:cBhvr>
                                      <p:tavLst>
                                        <p:tav tm="0">
                                          <p:val>
                                            <p:strVal val="1+#ppt_w/2"/>
                                          </p:val>
                                        </p:tav>
                                        <p:tav tm="100000">
                                          <p:val>
                                            <p:strVal val="#ppt_x"/>
                                          </p:val>
                                        </p:tav>
                                      </p:tavLst>
                                    </p:anim>
                                    <p:anim calcmode="lin" valueType="num">
                                      <p:cBhvr additive="base">
                                        <p:cTn id="87" dur="500" fill="hold"/>
                                        <p:tgtEl>
                                          <p:spTgt spid="220174"/>
                                        </p:tgtEl>
                                        <p:attrNameLst>
                                          <p:attrName>ppt_y</p:attrName>
                                        </p:attrNameLst>
                                      </p:cBhvr>
                                      <p:tavLst>
                                        <p:tav tm="0">
                                          <p:val>
                                            <p:strVal val="0-#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9" fill="hold" grpId="0" nodeType="clickEffect">
                                  <p:stCondLst>
                                    <p:cond delay="0"/>
                                  </p:stCondLst>
                                  <p:childTnLst>
                                    <p:set>
                                      <p:cBhvr>
                                        <p:cTn id="91" dur="1" fill="hold">
                                          <p:stCondLst>
                                            <p:cond delay="0"/>
                                          </p:stCondLst>
                                        </p:cTn>
                                        <p:tgtEl>
                                          <p:spTgt spid="220205"/>
                                        </p:tgtEl>
                                        <p:attrNameLst>
                                          <p:attrName>style.visibility</p:attrName>
                                        </p:attrNameLst>
                                      </p:cBhvr>
                                      <p:to>
                                        <p:strVal val="visible"/>
                                      </p:to>
                                    </p:set>
                                    <p:anim calcmode="lin" valueType="num">
                                      <p:cBhvr additive="base">
                                        <p:cTn id="92" dur="500" fill="hold"/>
                                        <p:tgtEl>
                                          <p:spTgt spid="220205"/>
                                        </p:tgtEl>
                                        <p:attrNameLst>
                                          <p:attrName>ppt_x</p:attrName>
                                        </p:attrNameLst>
                                      </p:cBhvr>
                                      <p:tavLst>
                                        <p:tav tm="0">
                                          <p:val>
                                            <p:strVal val="0-#ppt_w/2"/>
                                          </p:val>
                                        </p:tav>
                                        <p:tav tm="100000">
                                          <p:val>
                                            <p:strVal val="#ppt_x"/>
                                          </p:val>
                                        </p:tav>
                                      </p:tavLst>
                                    </p:anim>
                                    <p:anim calcmode="lin" valueType="num">
                                      <p:cBhvr additive="base">
                                        <p:cTn id="93" dur="500" fill="hold"/>
                                        <p:tgtEl>
                                          <p:spTgt spid="220205"/>
                                        </p:tgtEl>
                                        <p:attrNameLst>
                                          <p:attrName>ppt_y</p:attrName>
                                        </p:attrNameLst>
                                      </p:cBhvr>
                                      <p:tavLst>
                                        <p:tav tm="0">
                                          <p:val>
                                            <p:strVal val="0-#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9" fill="hold" grpId="0" nodeType="clickEffect">
                                  <p:stCondLst>
                                    <p:cond delay="0"/>
                                  </p:stCondLst>
                                  <p:childTnLst>
                                    <p:set>
                                      <p:cBhvr>
                                        <p:cTn id="97" dur="1" fill="hold">
                                          <p:stCondLst>
                                            <p:cond delay="0"/>
                                          </p:stCondLst>
                                        </p:cTn>
                                        <p:tgtEl>
                                          <p:spTgt spid="220175"/>
                                        </p:tgtEl>
                                        <p:attrNameLst>
                                          <p:attrName>style.visibility</p:attrName>
                                        </p:attrNameLst>
                                      </p:cBhvr>
                                      <p:to>
                                        <p:strVal val="visible"/>
                                      </p:to>
                                    </p:set>
                                    <p:anim calcmode="lin" valueType="num">
                                      <p:cBhvr additive="base">
                                        <p:cTn id="98" dur="500" fill="hold"/>
                                        <p:tgtEl>
                                          <p:spTgt spid="220175"/>
                                        </p:tgtEl>
                                        <p:attrNameLst>
                                          <p:attrName>ppt_x</p:attrName>
                                        </p:attrNameLst>
                                      </p:cBhvr>
                                      <p:tavLst>
                                        <p:tav tm="0">
                                          <p:val>
                                            <p:strVal val="0-#ppt_w/2"/>
                                          </p:val>
                                        </p:tav>
                                        <p:tav tm="100000">
                                          <p:val>
                                            <p:strVal val="#ppt_x"/>
                                          </p:val>
                                        </p:tav>
                                      </p:tavLst>
                                    </p:anim>
                                    <p:anim calcmode="lin" valueType="num">
                                      <p:cBhvr additive="base">
                                        <p:cTn id="99" dur="500" fill="hold"/>
                                        <p:tgtEl>
                                          <p:spTgt spid="220175"/>
                                        </p:tgtEl>
                                        <p:attrNameLst>
                                          <p:attrName>ppt_y</p:attrName>
                                        </p:attrNameLst>
                                      </p:cBhvr>
                                      <p:tavLst>
                                        <p:tav tm="0">
                                          <p:val>
                                            <p:strVal val="0-#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3" fill="hold" grpId="0" nodeType="clickEffect">
                                  <p:stCondLst>
                                    <p:cond delay="0"/>
                                  </p:stCondLst>
                                  <p:childTnLst>
                                    <p:set>
                                      <p:cBhvr>
                                        <p:cTn id="103" dur="1" fill="hold">
                                          <p:stCondLst>
                                            <p:cond delay="0"/>
                                          </p:stCondLst>
                                        </p:cTn>
                                        <p:tgtEl>
                                          <p:spTgt spid="220182"/>
                                        </p:tgtEl>
                                        <p:attrNameLst>
                                          <p:attrName>style.visibility</p:attrName>
                                        </p:attrNameLst>
                                      </p:cBhvr>
                                      <p:to>
                                        <p:strVal val="visible"/>
                                      </p:to>
                                    </p:set>
                                    <p:anim calcmode="lin" valueType="num">
                                      <p:cBhvr additive="base">
                                        <p:cTn id="104" dur="500" fill="hold"/>
                                        <p:tgtEl>
                                          <p:spTgt spid="220182"/>
                                        </p:tgtEl>
                                        <p:attrNameLst>
                                          <p:attrName>ppt_x</p:attrName>
                                        </p:attrNameLst>
                                      </p:cBhvr>
                                      <p:tavLst>
                                        <p:tav tm="0">
                                          <p:val>
                                            <p:strVal val="1+#ppt_w/2"/>
                                          </p:val>
                                        </p:tav>
                                        <p:tav tm="100000">
                                          <p:val>
                                            <p:strVal val="#ppt_x"/>
                                          </p:val>
                                        </p:tav>
                                      </p:tavLst>
                                    </p:anim>
                                    <p:anim calcmode="lin" valueType="num">
                                      <p:cBhvr additive="base">
                                        <p:cTn id="105" dur="500" fill="hold"/>
                                        <p:tgtEl>
                                          <p:spTgt spid="220182"/>
                                        </p:tgtEl>
                                        <p:attrNameLst>
                                          <p:attrName>ppt_y</p:attrName>
                                        </p:attrNameLst>
                                      </p:cBhvr>
                                      <p:tavLst>
                                        <p:tav tm="0">
                                          <p:val>
                                            <p:strVal val="0-#ppt_h/2"/>
                                          </p:val>
                                        </p:tav>
                                        <p:tav tm="100000">
                                          <p:val>
                                            <p:strVal val="#ppt_y"/>
                                          </p:val>
                                        </p:tav>
                                      </p:tavLst>
                                    </p:anim>
                                  </p:childTnLst>
                                </p:cTn>
                              </p:par>
                            </p:childTnLst>
                          </p:cTn>
                        </p:par>
                        <p:par>
                          <p:cTn id="106" fill="hold">
                            <p:stCondLst>
                              <p:cond delay="500"/>
                            </p:stCondLst>
                            <p:childTnLst>
                              <p:par>
                                <p:cTn id="107" presetID="2" presetClass="entr" presetSubtype="3" fill="hold" grpId="0" nodeType="afterEffect">
                                  <p:stCondLst>
                                    <p:cond delay="0"/>
                                  </p:stCondLst>
                                  <p:childTnLst>
                                    <p:set>
                                      <p:cBhvr>
                                        <p:cTn id="108" dur="1" fill="hold">
                                          <p:stCondLst>
                                            <p:cond delay="0"/>
                                          </p:stCondLst>
                                        </p:cTn>
                                        <p:tgtEl>
                                          <p:spTgt spid="220187"/>
                                        </p:tgtEl>
                                        <p:attrNameLst>
                                          <p:attrName>style.visibility</p:attrName>
                                        </p:attrNameLst>
                                      </p:cBhvr>
                                      <p:to>
                                        <p:strVal val="visible"/>
                                      </p:to>
                                    </p:set>
                                    <p:anim calcmode="lin" valueType="num">
                                      <p:cBhvr additive="base">
                                        <p:cTn id="109" dur="500" fill="hold"/>
                                        <p:tgtEl>
                                          <p:spTgt spid="220187"/>
                                        </p:tgtEl>
                                        <p:attrNameLst>
                                          <p:attrName>ppt_x</p:attrName>
                                        </p:attrNameLst>
                                      </p:cBhvr>
                                      <p:tavLst>
                                        <p:tav tm="0">
                                          <p:val>
                                            <p:strVal val="1+#ppt_w/2"/>
                                          </p:val>
                                        </p:tav>
                                        <p:tav tm="100000">
                                          <p:val>
                                            <p:strVal val="#ppt_x"/>
                                          </p:val>
                                        </p:tav>
                                      </p:tavLst>
                                    </p:anim>
                                    <p:anim calcmode="lin" valueType="num">
                                      <p:cBhvr additive="base">
                                        <p:cTn id="110" dur="500" fill="hold"/>
                                        <p:tgtEl>
                                          <p:spTgt spid="220187"/>
                                        </p:tgtEl>
                                        <p:attrNameLst>
                                          <p:attrName>ppt_y</p:attrName>
                                        </p:attrNameLst>
                                      </p:cBhvr>
                                      <p:tavLst>
                                        <p:tav tm="0">
                                          <p:val>
                                            <p:strVal val="0-#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3" fill="hold" grpId="0" nodeType="clickEffect">
                                  <p:stCondLst>
                                    <p:cond delay="0"/>
                                  </p:stCondLst>
                                  <p:childTnLst>
                                    <p:set>
                                      <p:cBhvr>
                                        <p:cTn id="114" dur="1" fill="hold">
                                          <p:stCondLst>
                                            <p:cond delay="0"/>
                                          </p:stCondLst>
                                        </p:cTn>
                                        <p:tgtEl>
                                          <p:spTgt spid="220166"/>
                                        </p:tgtEl>
                                        <p:attrNameLst>
                                          <p:attrName>style.visibility</p:attrName>
                                        </p:attrNameLst>
                                      </p:cBhvr>
                                      <p:to>
                                        <p:strVal val="visible"/>
                                      </p:to>
                                    </p:set>
                                    <p:anim calcmode="lin" valueType="num">
                                      <p:cBhvr additive="base">
                                        <p:cTn id="115" dur="500" fill="hold"/>
                                        <p:tgtEl>
                                          <p:spTgt spid="220166"/>
                                        </p:tgtEl>
                                        <p:attrNameLst>
                                          <p:attrName>ppt_x</p:attrName>
                                        </p:attrNameLst>
                                      </p:cBhvr>
                                      <p:tavLst>
                                        <p:tav tm="0">
                                          <p:val>
                                            <p:strVal val="1+#ppt_w/2"/>
                                          </p:val>
                                        </p:tav>
                                        <p:tav tm="100000">
                                          <p:val>
                                            <p:strVal val="#ppt_x"/>
                                          </p:val>
                                        </p:tav>
                                      </p:tavLst>
                                    </p:anim>
                                    <p:anim calcmode="lin" valueType="num">
                                      <p:cBhvr additive="base">
                                        <p:cTn id="116" dur="500" fill="hold"/>
                                        <p:tgtEl>
                                          <p:spTgt spid="220166"/>
                                        </p:tgtEl>
                                        <p:attrNameLst>
                                          <p:attrName>ppt_y</p:attrName>
                                        </p:attrNameLst>
                                      </p:cBhvr>
                                      <p:tavLst>
                                        <p:tav tm="0">
                                          <p:val>
                                            <p:strVal val="0-#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1" fill="hold" grpId="0" nodeType="clickEffect">
                                  <p:stCondLst>
                                    <p:cond delay="0"/>
                                  </p:stCondLst>
                                  <p:childTnLst>
                                    <p:set>
                                      <p:cBhvr>
                                        <p:cTn id="120" dur="1" fill="hold">
                                          <p:stCondLst>
                                            <p:cond delay="0"/>
                                          </p:stCondLst>
                                        </p:cTn>
                                        <p:tgtEl>
                                          <p:spTgt spid="220190"/>
                                        </p:tgtEl>
                                        <p:attrNameLst>
                                          <p:attrName>style.visibility</p:attrName>
                                        </p:attrNameLst>
                                      </p:cBhvr>
                                      <p:to>
                                        <p:strVal val="visible"/>
                                      </p:to>
                                    </p:set>
                                    <p:anim calcmode="lin" valueType="num">
                                      <p:cBhvr additive="base">
                                        <p:cTn id="121" dur="500" fill="hold"/>
                                        <p:tgtEl>
                                          <p:spTgt spid="220190"/>
                                        </p:tgtEl>
                                        <p:attrNameLst>
                                          <p:attrName>ppt_x</p:attrName>
                                        </p:attrNameLst>
                                      </p:cBhvr>
                                      <p:tavLst>
                                        <p:tav tm="0">
                                          <p:val>
                                            <p:strVal val="#ppt_x"/>
                                          </p:val>
                                        </p:tav>
                                        <p:tav tm="100000">
                                          <p:val>
                                            <p:strVal val="#ppt_x"/>
                                          </p:val>
                                        </p:tav>
                                      </p:tavLst>
                                    </p:anim>
                                    <p:anim calcmode="lin" valueType="num">
                                      <p:cBhvr additive="base">
                                        <p:cTn id="122" dur="500" fill="hold"/>
                                        <p:tgtEl>
                                          <p:spTgt spid="220190"/>
                                        </p:tgtEl>
                                        <p:attrNameLst>
                                          <p:attrName>ppt_y</p:attrName>
                                        </p:attrNameLst>
                                      </p:cBhvr>
                                      <p:tavLst>
                                        <p:tav tm="0">
                                          <p:val>
                                            <p:strVal val="0-#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1" fill="hold" grpId="0" nodeType="clickEffect">
                                  <p:stCondLst>
                                    <p:cond delay="0"/>
                                  </p:stCondLst>
                                  <p:childTnLst>
                                    <p:set>
                                      <p:cBhvr>
                                        <p:cTn id="126" dur="1" fill="hold">
                                          <p:stCondLst>
                                            <p:cond delay="0"/>
                                          </p:stCondLst>
                                        </p:cTn>
                                        <p:tgtEl>
                                          <p:spTgt spid="220185"/>
                                        </p:tgtEl>
                                        <p:attrNameLst>
                                          <p:attrName>style.visibility</p:attrName>
                                        </p:attrNameLst>
                                      </p:cBhvr>
                                      <p:to>
                                        <p:strVal val="visible"/>
                                      </p:to>
                                    </p:set>
                                    <p:anim calcmode="lin" valueType="num">
                                      <p:cBhvr additive="base">
                                        <p:cTn id="127" dur="500" fill="hold"/>
                                        <p:tgtEl>
                                          <p:spTgt spid="220185"/>
                                        </p:tgtEl>
                                        <p:attrNameLst>
                                          <p:attrName>ppt_x</p:attrName>
                                        </p:attrNameLst>
                                      </p:cBhvr>
                                      <p:tavLst>
                                        <p:tav tm="0">
                                          <p:val>
                                            <p:strVal val="#ppt_x"/>
                                          </p:val>
                                        </p:tav>
                                        <p:tav tm="100000">
                                          <p:val>
                                            <p:strVal val="#ppt_x"/>
                                          </p:val>
                                        </p:tav>
                                      </p:tavLst>
                                    </p:anim>
                                    <p:anim calcmode="lin" valueType="num">
                                      <p:cBhvr additive="base">
                                        <p:cTn id="128" dur="500" fill="hold"/>
                                        <p:tgtEl>
                                          <p:spTgt spid="220185"/>
                                        </p:tgtEl>
                                        <p:attrNameLst>
                                          <p:attrName>ppt_y</p:attrName>
                                        </p:attrNameLst>
                                      </p:cBhvr>
                                      <p:tavLst>
                                        <p:tav tm="0">
                                          <p:val>
                                            <p:strVal val="0-#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9" fill="hold" grpId="0" nodeType="clickEffect">
                                  <p:stCondLst>
                                    <p:cond delay="0"/>
                                  </p:stCondLst>
                                  <p:childTnLst>
                                    <p:set>
                                      <p:cBhvr>
                                        <p:cTn id="132" dur="1" fill="hold">
                                          <p:stCondLst>
                                            <p:cond delay="0"/>
                                          </p:stCondLst>
                                        </p:cTn>
                                        <p:tgtEl>
                                          <p:spTgt spid="220195"/>
                                        </p:tgtEl>
                                        <p:attrNameLst>
                                          <p:attrName>style.visibility</p:attrName>
                                        </p:attrNameLst>
                                      </p:cBhvr>
                                      <p:to>
                                        <p:strVal val="visible"/>
                                      </p:to>
                                    </p:set>
                                    <p:anim calcmode="lin" valueType="num">
                                      <p:cBhvr additive="base">
                                        <p:cTn id="133" dur="500" fill="hold"/>
                                        <p:tgtEl>
                                          <p:spTgt spid="220195"/>
                                        </p:tgtEl>
                                        <p:attrNameLst>
                                          <p:attrName>ppt_x</p:attrName>
                                        </p:attrNameLst>
                                      </p:cBhvr>
                                      <p:tavLst>
                                        <p:tav tm="0">
                                          <p:val>
                                            <p:strVal val="0-#ppt_w/2"/>
                                          </p:val>
                                        </p:tav>
                                        <p:tav tm="100000">
                                          <p:val>
                                            <p:strVal val="#ppt_x"/>
                                          </p:val>
                                        </p:tav>
                                      </p:tavLst>
                                    </p:anim>
                                    <p:anim calcmode="lin" valueType="num">
                                      <p:cBhvr additive="base">
                                        <p:cTn id="134" dur="500" fill="hold"/>
                                        <p:tgtEl>
                                          <p:spTgt spid="220195"/>
                                        </p:tgtEl>
                                        <p:attrNameLst>
                                          <p:attrName>ppt_y</p:attrName>
                                        </p:attrNameLst>
                                      </p:cBhvr>
                                      <p:tavLst>
                                        <p:tav tm="0">
                                          <p:val>
                                            <p:strVal val="0-#ppt_h/2"/>
                                          </p:val>
                                        </p:tav>
                                        <p:tav tm="100000">
                                          <p:val>
                                            <p:strVal val="#ppt_y"/>
                                          </p:val>
                                        </p:tav>
                                      </p:tavLst>
                                    </p:anim>
                                  </p:childTnLst>
                                </p:cTn>
                              </p:par>
                            </p:childTnLst>
                          </p:cTn>
                        </p:par>
                        <p:par>
                          <p:cTn id="135" fill="hold">
                            <p:stCondLst>
                              <p:cond delay="500"/>
                            </p:stCondLst>
                            <p:childTnLst>
                              <p:par>
                                <p:cTn id="136" presetID="2" presetClass="entr" presetSubtype="9" fill="hold" grpId="0" nodeType="afterEffect">
                                  <p:stCondLst>
                                    <p:cond delay="0"/>
                                  </p:stCondLst>
                                  <p:childTnLst>
                                    <p:set>
                                      <p:cBhvr>
                                        <p:cTn id="137" dur="1" fill="hold">
                                          <p:stCondLst>
                                            <p:cond delay="0"/>
                                          </p:stCondLst>
                                        </p:cTn>
                                        <p:tgtEl>
                                          <p:spTgt spid="220193"/>
                                        </p:tgtEl>
                                        <p:attrNameLst>
                                          <p:attrName>style.visibility</p:attrName>
                                        </p:attrNameLst>
                                      </p:cBhvr>
                                      <p:to>
                                        <p:strVal val="visible"/>
                                      </p:to>
                                    </p:set>
                                    <p:anim calcmode="lin" valueType="num">
                                      <p:cBhvr additive="base">
                                        <p:cTn id="138" dur="500" fill="hold"/>
                                        <p:tgtEl>
                                          <p:spTgt spid="220193"/>
                                        </p:tgtEl>
                                        <p:attrNameLst>
                                          <p:attrName>ppt_x</p:attrName>
                                        </p:attrNameLst>
                                      </p:cBhvr>
                                      <p:tavLst>
                                        <p:tav tm="0">
                                          <p:val>
                                            <p:strVal val="0-#ppt_w/2"/>
                                          </p:val>
                                        </p:tav>
                                        <p:tav tm="100000">
                                          <p:val>
                                            <p:strVal val="#ppt_x"/>
                                          </p:val>
                                        </p:tav>
                                      </p:tavLst>
                                    </p:anim>
                                    <p:anim calcmode="lin" valueType="num">
                                      <p:cBhvr additive="base">
                                        <p:cTn id="139" dur="500" fill="hold"/>
                                        <p:tgtEl>
                                          <p:spTgt spid="220193"/>
                                        </p:tgtEl>
                                        <p:attrNameLst>
                                          <p:attrName>ppt_y</p:attrName>
                                        </p:attrNameLst>
                                      </p:cBhvr>
                                      <p:tavLst>
                                        <p:tav tm="0">
                                          <p:val>
                                            <p:strVal val="0-#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9" fill="hold" grpId="0" nodeType="clickEffect">
                                  <p:stCondLst>
                                    <p:cond delay="0"/>
                                  </p:stCondLst>
                                  <p:childTnLst>
                                    <p:set>
                                      <p:cBhvr>
                                        <p:cTn id="143" dur="1" fill="hold">
                                          <p:stCondLst>
                                            <p:cond delay="0"/>
                                          </p:stCondLst>
                                        </p:cTn>
                                        <p:tgtEl>
                                          <p:spTgt spid="220169"/>
                                        </p:tgtEl>
                                        <p:attrNameLst>
                                          <p:attrName>style.visibility</p:attrName>
                                        </p:attrNameLst>
                                      </p:cBhvr>
                                      <p:to>
                                        <p:strVal val="visible"/>
                                      </p:to>
                                    </p:set>
                                    <p:anim calcmode="lin" valueType="num">
                                      <p:cBhvr additive="base">
                                        <p:cTn id="144" dur="500" fill="hold"/>
                                        <p:tgtEl>
                                          <p:spTgt spid="220169"/>
                                        </p:tgtEl>
                                        <p:attrNameLst>
                                          <p:attrName>ppt_x</p:attrName>
                                        </p:attrNameLst>
                                      </p:cBhvr>
                                      <p:tavLst>
                                        <p:tav tm="0">
                                          <p:val>
                                            <p:strVal val="0-#ppt_w/2"/>
                                          </p:val>
                                        </p:tav>
                                        <p:tav tm="100000">
                                          <p:val>
                                            <p:strVal val="#ppt_x"/>
                                          </p:val>
                                        </p:tav>
                                      </p:tavLst>
                                    </p:anim>
                                    <p:anim calcmode="lin" valueType="num">
                                      <p:cBhvr additive="base">
                                        <p:cTn id="145" dur="500" fill="hold"/>
                                        <p:tgtEl>
                                          <p:spTgt spid="220169"/>
                                        </p:tgtEl>
                                        <p:attrNameLst>
                                          <p:attrName>ppt_y</p:attrName>
                                        </p:attrNameLst>
                                      </p:cBhvr>
                                      <p:tavLst>
                                        <p:tav tm="0">
                                          <p:val>
                                            <p:strVal val="0-#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1" fill="hold" grpId="0" nodeType="clickEffect">
                                  <p:stCondLst>
                                    <p:cond delay="0"/>
                                  </p:stCondLst>
                                  <p:childTnLst>
                                    <p:set>
                                      <p:cBhvr>
                                        <p:cTn id="149" dur="1" fill="hold">
                                          <p:stCondLst>
                                            <p:cond delay="0"/>
                                          </p:stCondLst>
                                        </p:cTn>
                                        <p:tgtEl>
                                          <p:spTgt spid="220198"/>
                                        </p:tgtEl>
                                        <p:attrNameLst>
                                          <p:attrName>style.visibility</p:attrName>
                                        </p:attrNameLst>
                                      </p:cBhvr>
                                      <p:to>
                                        <p:strVal val="visible"/>
                                      </p:to>
                                    </p:set>
                                    <p:anim calcmode="lin" valueType="num">
                                      <p:cBhvr additive="base">
                                        <p:cTn id="150" dur="500" fill="hold"/>
                                        <p:tgtEl>
                                          <p:spTgt spid="220198"/>
                                        </p:tgtEl>
                                        <p:attrNameLst>
                                          <p:attrName>ppt_x</p:attrName>
                                        </p:attrNameLst>
                                      </p:cBhvr>
                                      <p:tavLst>
                                        <p:tav tm="0">
                                          <p:val>
                                            <p:strVal val="#ppt_x"/>
                                          </p:val>
                                        </p:tav>
                                        <p:tav tm="100000">
                                          <p:val>
                                            <p:strVal val="#ppt_x"/>
                                          </p:val>
                                        </p:tav>
                                      </p:tavLst>
                                    </p:anim>
                                    <p:anim calcmode="lin" valueType="num">
                                      <p:cBhvr additive="base">
                                        <p:cTn id="151" dur="500" fill="hold"/>
                                        <p:tgtEl>
                                          <p:spTgt spid="220198"/>
                                        </p:tgtEl>
                                        <p:attrNameLst>
                                          <p:attrName>ppt_y</p:attrName>
                                        </p:attrNameLst>
                                      </p:cBhvr>
                                      <p:tavLst>
                                        <p:tav tm="0">
                                          <p:val>
                                            <p:strVal val="0-#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1" fill="hold" grpId="0" nodeType="clickEffect">
                                  <p:stCondLst>
                                    <p:cond delay="0"/>
                                  </p:stCondLst>
                                  <p:childTnLst>
                                    <p:set>
                                      <p:cBhvr>
                                        <p:cTn id="155" dur="1" fill="hold">
                                          <p:stCondLst>
                                            <p:cond delay="0"/>
                                          </p:stCondLst>
                                        </p:cTn>
                                        <p:tgtEl>
                                          <p:spTgt spid="220171"/>
                                        </p:tgtEl>
                                        <p:attrNameLst>
                                          <p:attrName>style.visibility</p:attrName>
                                        </p:attrNameLst>
                                      </p:cBhvr>
                                      <p:to>
                                        <p:strVal val="visible"/>
                                      </p:to>
                                    </p:set>
                                    <p:anim calcmode="lin" valueType="num">
                                      <p:cBhvr additive="base">
                                        <p:cTn id="156" dur="500" fill="hold"/>
                                        <p:tgtEl>
                                          <p:spTgt spid="220171"/>
                                        </p:tgtEl>
                                        <p:attrNameLst>
                                          <p:attrName>ppt_x</p:attrName>
                                        </p:attrNameLst>
                                      </p:cBhvr>
                                      <p:tavLst>
                                        <p:tav tm="0">
                                          <p:val>
                                            <p:strVal val="#ppt_x"/>
                                          </p:val>
                                        </p:tav>
                                        <p:tav tm="100000">
                                          <p:val>
                                            <p:strVal val="#ppt_x"/>
                                          </p:val>
                                        </p:tav>
                                      </p:tavLst>
                                    </p:anim>
                                    <p:anim calcmode="lin" valueType="num">
                                      <p:cBhvr additive="base">
                                        <p:cTn id="157" dur="500" fill="hold"/>
                                        <p:tgtEl>
                                          <p:spTgt spid="220171"/>
                                        </p:tgtEl>
                                        <p:attrNameLst>
                                          <p:attrName>ppt_y</p:attrName>
                                        </p:attrNameLst>
                                      </p:cBhvr>
                                      <p:tavLst>
                                        <p:tav tm="0">
                                          <p:val>
                                            <p:strVal val="0-#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1" fill="hold" grpId="0" nodeType="clickEffect">
                                  <p:stCondLst>
                                    <p:cond delay="0"/>
                                  </p:stCondLst>
                                  <p:childTnLst>
                                    <p:set>
                                      <p:cBhvr>
                                        <p:cTn id="161" dur="1" fill="hold">
                                          <p:stCondLst>
                                            <p:cond delay="0"/>
                                          </p:stCondLst>
                                        </p:cTn>
                                        <p:tgtEl>
                                          <p:spTgt spid="220201"/>
                                        </p:tgtEl>
                                        <p:attrNameLst>
                                          <p:attrName>style.visibility</p:attrName>
                                        </p:attrNameLst>
                                      </p:cBhvr>
                                      <p:to>
                                        <p:strVal val="visible"/>
                                      </p:to>
                                    </p:set>
                                    <p:anim calcmode="lin" valueType="num">
                                      <p:cBhvr additive="base">
                                        <p:cTn id="162" dur="500" fill="hold"/>
                                        <p:tgtEl>
                                          <p:spTgt spid="220201"/>
                                        </p:tgtEl>
                                        <p:attrNameLst>
                                          <p:attrName>ppt_x</p:attrName>
                                        </p:attrNameLst>
                                      </p:cBhvr>
                                      <p:tavLst>
                                        <p:tav tm="0">
                                          <p:val>
                                            <p:strVal val="#ppt_x"/>
                                          </p:val>
                                        </p:tav>
                                        <p:tav tm="100000">
                                          <p:val>
                                            <p:strVal val="#ppt_x"/>
                                          </p:val>
                                        </p:tav>
                                      </p:tavLst>
                                    </p:anim>
                                    <p:anim calcmode="lin" valueType="num">
                                      <p:cBhvr additive="base">
                                        <p:cTn id="163" dur="500" fill="hold"/>
                                        <p:tgtEl>
                                          <p:spTgt spid="220201"/>
                                        </p:tgtEl>
                                        <p:attrNameLst>
                                          <p:attrName>ppt_y</p:attrName>
                                        </p:attrNameLst>
                                      </p:cBhvr>
                                      <p:tavLst>
                                        <p:tav tm="0">
                                          <p:val>
                                            <p:strVal val="0-#ppt_h/2"/>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2" presetClass="entr" presetSubtype="4" fill="hold" nodeType="clickEffect">
                                  <p:stCondLst>
                                    <p:cond delay="0"/>
                                  </p:stCondLst>
                                  <p:childTnLst>
                                    <p:set>
                                      <p:cBhvr>
                                        <p:cTn id="167" dur="1" fill="hold">
                                          <p:stCondLst>
                                            <p:cond delay="0"/>
                                          </p:stCondLst>
                                        </p:cTn>
                                        <p:tgtEl>
                                          <p:spTgt spid="13"/>
                                        </p:tgtEl>
                                        <p:attrNameLst>
                                          <p:attrName>style.visibility</p:attrName>
                                        </p:attrNameLst>
                                      </p:cBhvr>
                                      <p:to>
                                        <p:strVal val="visible"/>
                                      </p:to>
                                    </p:set>
                                    <p:anim calcmode="lin" valueType="num">
                                      <p:cBhvr additive="base">
                                        <p:cTn id="168" dur="500" fill="hold"/>
                                        <p:tgtEl>
                                          <p:spTgt spid="13"/>
                                        </p:tgtEl>
                                        <p:attrNameLst>
                                          <p:attrName>ppt_x</p:attrName>
                                        </p:attrNameLst>
                                      </p:cBhvr>
                                      <p:tavLst>
                                        <p:tav tm="0">
                                          <p:val>
                                            <p:strVal val="#ppt_x"/>
                                          </p:val>
                                        </p:tav>
                                        <p:tav tm="100000">
                                          <p:val>
                                            <p:strVal val="#ppt_x"/>
                                          </p:val>
                                        </p:tav>
                                      </p:tavLst>
                                    </p:anim>
                                    <p:anim calcmode="lin" valueType="num">
                                      <p:cBhvr additive="base">
                                        <p:cTn id="16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2" presetClass="entr" presetSubtype="1" fill="hold" grpId="0" nodeType="clickEffect">
                                  <p:stCondLst>
                                    <p:cond delay="0"/>
                                  </p:stCondLst>
                                  <p:childTnLst>
                                    <p:set>
                                      <p:cBhvr>
                                        <p:cTn id="173" dur="1" fill="hold">
                                          <p:stCondLst>
                                            <p:cond delay="0"/>
                                          </p:stCondLst>
                                        </p:cTn>
                                        <p:tgtEl>
                                          <p:spTgt spid="220172"/>
                                        </p:tgtEl>
                                        <p:attrNameLst>
                                          <p:attrName>style.visibility</p:attrName>
                                        </p:attrNameLst>
                                      </p:cBhvr>
                                      <p:to>
                                        <p:strVal val="visible"/>
                                      </p:to>
                                    </p:set>
                                    <p:anim calcmode="lin" valueType="num">
                                      <p:cBhvr additive="base">
                                        <p:cTn id="174" dur="500" fill="hold"/>
                                        <p:tgtEl>
                                          <p:spTgt spid="220172"/>
                                        </p:tgtEl>
                                        <p:attrNameLst>
                                          <p:attrName>ppt_x</p:attrName>
                                        </p:attrNameLst>
                                      </p:cBhvr>
                                      <p:tavLst>
                                        <p:tav tm="0">
                                          <p:val>
                                            <p:strVal val="#ppt_x"/>
                                          </p:val>
                                        </p:tav>
                                        <p:tav tm="100000">
                                          <p:val>
                                            <p:strVal val="#ppt_x"/>
                                          </p:val>
                                        </p:tav>
                                      </p:tavLst>
                                    </p:anim>
                                    <p:anim calcmode="lin" valueType="num">
                                      <p:cBhvr additive="base">
                                        <p:cTn id="175" dur="500" fill="hold"/>
                                        <p:tgtEl>
                                          <p:spTgt spid="220172"/>
                                        </p:tgtEl>
                                        <p:attrNameLst>
                                          <p:attrName>ppt_y</p:attrName>
                                        </p:attrNameLst>
                                      </p:cBhvr>
                                      <p:tavLst>
                                        <p:tav tm="0">
                                          <p:val>
                                            <p:strVal val="0-#ppt_h/2"/>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2" presetClass="entr" presetSubtype="1" fill="hold" grpId="0" nodeType="clickEffect">
                                  <p:stCondLst>
                                    <p:cond delay="0"/>
                                  </p:stCondLst>
                                  <p:childTnLst>
                                    <p:set>
                                      <p:cBhvr>
                                        <p:cTn id="179" dur="1" fill="hold">
                                          <p:stCondLst>
                                            <p:cond delay="0"/>
                                          </p:stCondLst>
                                        </p:cTn>
                                        <p:tgtEl>
                                          <p:spTgt spid="220202"/>
                                        </p:tgtEl>
                                        <p:attrNameLst>
                                          <p:attrName>style.visibility</p:attrName>
                                        </p:attrNameLst>
                                      </p:cBhvr>
                                      <p:to>
                                        <p:strVal val="visible"/>
                                      </p:to>
                                    </p:set>
                                    <p:anim calcmode="lin" valueType="num">
                                      <p:cBhvr additive="base">
                                        <p:cTn id="180" dur="500" fill="hold"/>
                                        <p:tgtEl>
                                          <p:spTgt spid="220202"/>
                                        </p:tgtEl>
                                        <p:attrNameLst>
                                          <p:attrName>ppt_x</p:attrName>
                                        </p:attrNameLst>
                                      </p:cBhvr>
                                      <p:tavLst>
                                        <p:tav tm="0">
                                          <p:val>
                                            <p:strVal val="#ppt_x"/>
                                          </p:val>
                                        </p:tav>
                                        <p:tav tm="100000">
                                          <p:val>
                                            <p:strVal val="#ppt_x"/>
                                          </p:val>
                                        </p:tav>
                                      </p:tavLst>
                                    </p:anim>
                                    <p:anim calcmode="lin" valueType="num">
                                      <p:cBhvr additive="base">
                                        <p:cTn id="181" dur="500" fill="hold"/>
                                        <p:tgtEl>
                                          <p:spTgt spid="220202"/>
                                        </p:tgtEl>
                                        <p:attrNameLst>
                                          <p:attrName>ppt_y</p:attrName>
                                        </p:attrNameLst>
                                      </p:cBhvr>
                                      <p:tavLst>
                                        <p:tav tm="0">
                                          <p:val>
                                            <p:strVal val="0-#ppt_h/2"/>
                                          </p:val>
                                        </p:tav>
                                        <p:tav tm="100000">
                                          <p:val>
                                            <p:strVal val="#ppt_y"/>
                                          </p:val>
                                        </p:tav>
                                      </p:tavLst>
                                    </p:anim>
                                  </p:childTnLst>
                                </p:cTn>
                              </p:par>
                            </p:childTnLst>
                          </p:cTn>
                        </p:par>
                      </p:childTnLst>
                    </p:cTn>
                  </p:par>
                  <p:par>
                    <p:cTn id="182" fill="hold">
                      <p:stCondLst>
                        <p:cond delay="indefinite"/>
                      </p:stCondLst>
                      <p:childTnLst>
                        <p:par>
                          <p:cTn id="183" fill="hold">
                            <p:stCondLst>
                              <p:cond delay="0"/>
                            </p:stCondLst>
                            <p:childTnLst>
                              <p:par>
                                <p:cTn id="184" presetID="2" presetClass="entr" presetSubtype="4" fill="hold" nodeType="clickEffect">
                                  <p:stCondLst>
                                    <p:cond delay="0"/>
                                  </p:stCondLst>
                                  <p:childTnLst>
                                    <p:set>
                                      <p:cBhvr>
                                        <p:cTn id="185" dur="1" fill="hold">
                                          <p:stCondLst>
                                            <p:cond delay="0"/>
                                          </p:stCondLst>
                                        </p:cTn>
                                        <p:tgtEl>
                                          <p:spTgt spid="11"/>
                                        </p:tgtEl>
                                        <p:attrNameLst>
                                          <p:attrName>style.visibility</p:attrName>
                                        </p:attrNameLst>
                                      </p:cBhvr>
                                      <p:to>
                                        <p:strVal val="visible"/>
                                      </p:to>
                                    </p:set>
                                    <p:anim calcmode="lin" valueType="num">
                                      <p:cBhvr additive="base">
                                        <p:cTn id="186" dur="500" fill="hold"/>
                                        <p:tgtEl>
                                          <p:spTgt spid="11"/>
                                        </p:tgtEl>
                                        <p:attrNameLst>
                                          <p:attrName>ppt_x</p:attrName>
                                        </p:attrNameLst>
                                      </p:cBhvr>
                                      <p:tavLst>
                                        <p:tav tm="0">
                                          <p:val>
                                            <p:strVal val="#ppt_x"/>
                                          </p:val>
                                        </p:tav>
                                        <p:tav tm="100000">
                                          <p:val>
                                            <p:strVal val="#ppt_x"/>
                                          </p:val>
                                        </p:tav>
                                      </p:tavLst>
                                    </p:anim>
                                    <p:anim calcmode="lin" valueType="num">
                                      <p:cBhvr additive="base">
                                        <p:cTn id="18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2" presetClass="entr" presetSubtype="1" fill="hold" grpId="0" nodeType="clickEffect">
                                  <p:stCondLst>
                                    <p:cond delay="0"/>
                                  </p:stCondLst>
                                  <p:childTnLst>
                                    <p:set>
                                      <p:cBhvr>
                                        <p:cTn id="191" dur="1" fill="hold">
                                          <p:stCondLst>
                                            <p:cond delay="0"/>
                                          </p:stCondLst>
                                        </p:cTn>
                                        <p:tgtEl>
                                          <p:spTgt spid="220173"/>
                                        </p:tgtEl>
                                        <p:attrNameLst>
                                          <p:attrName>style.visibility</p:attrName>
                                        </p:attrNameLst>
                                      </p:cBhvr>
                                      <p:to>
                                        <p:strVal val="visible"/>
                                      </p:to>
                                    </p:set>
                                    <p:anim calcmode="lin" valueType="num">
                                      <p:cBhvr additive="base">
                                        <p:cTn id="192" dur="500" fill="hold"/>
                                        <p:tgtEl>
                                          <p:spTgt spid="220173"/>
                                        </p:tgtEl>
                                        <p:attrNameLst>
                                          <p:attrName>ppt_x</p:attrName>
                                        </p:attrNameLst>
                                      </p:cBhvr>
                                      <p:tavLst>
                                        <p:tav tm="0">
                                          <p:val>
                                            <p:strVal val="#ppt_x"/>
                                          </p:val>
                                        </p:tav>
                                        <p:tav tm="100000">
                                          <p:val>
                                            <p:strVal val="#ppt_x"/>
                                          </p:val>
                                        </p:tav>
                                      </p:tavLst>
                                    </p:anim>
                                    <p:anim calcmode="lin" valueType="num">
                                      <p:cBhvr additive="base">
                                        <p:cTn id="193" dur="500" fill="hold"/>
                                        <p:tgtEl>
                                          <p:spTgt spid="220173"/>
                                        </p:tgtEl>
                                        <p:attrNameLst>
                                          <p:attrName>ppt_y</p:attrName>
                                        </p:attrNameLst>
                                      </p:cBhvr>
                                      <p:tavLst>
                                        <p:tav tm="0">
                                          <p:val>
                                            <p:strVal val="0-#ppt_h/2"/>
                                          </p:val>
                                        </p:tav>
                                        <p:tav tm="100000">
                                          <p:val>
                                            <p:strVal val="#ppt_y"/>
                                          </p:val>
                                        </p:tav>
                                      </p:tavLst>
                                    </p:anim>
                                  </p:childTnLst>
                                </p:cTn>
                              </p:par>
                            </p:childTnLst>
                          </p:cTn>
                        </p:par>
                      </p:childTnLst>
                    </p:cTn>
                  </p:par>
                  <p:par>
                    <p:cTn id="194" fill="hold">
                      <p:stCondLst>
                        <p:cond delay="indefinite"/>
                      </p:stCondLst>
                      <p:childTnLst>
                        <p:par>
                          <p:cTn id="195" fill="hold">
                            <p:stCondLst>
                              <p:cond delay="0"/>
                            </p:stCondLst>
                            <p:childTnLst>
                              <p:par>
                                <p:cTn id="196" presetID="2" presetClass="entr" presetSubtype="3" fill="hold" grpId="0" nodeType="clickEffect">
                                  <p:stCondLst>
                                    <p:cond delay="0"/>
                                  </p:stCondLst>
                                  <p:childTnLst>
                                    <p:set>
                                      <p:cBhvr>
                                        <p:cTn id="197" dur="1" fill="hold">
                                          <p:stCondLst>
                                            <p:cond delay="0"/>
                                          </p:stCondLst>
                                        </p:cTn>
                                        <p:tgtEl>
                                          <p:spTgt spid="220194"/>
                                        </p:tgtEl>
                                        <p:attrNameLst>
                                          <p:attrName>style.visibility</p:attrName>
                                        </p:attrNameLst>
                                      </p:cBhvr>
                                      <p:to>
                                        <p:strVal val="visible"/>
                                      </p:to>
                                    </p:set>
                                    <p:anim calcmode="lin" valueType="num">
                                      <p:cBhvr additive="base">
                                        <p:cTn id="198" dur="500" fill="hold"/>
                                        <p:tgtEl>
                                          <p:spTgt spid="220194"/>
                                        </p:tgtEl>
                                        <p:attrNameLst>
                                          <p:attrName>ppt_x</p:attrName>
                                        </p:attrNameLst>
                                      </p:cBhvr>
                                      <p:tavLst>
                                        <p:tav tm="0">
                                          <p:val>
                                            <p:strVal val="1+#ppt_w/2"/>
                                          </p:val>
                                        </p:tav>
                                        <p:tav tm="100000">
                                          <p:val>
                                            <p:strVal val="#ppt_x"/>
                                          </p:val>
                                        </p:tav>
                                      </p:tavLst>
                                    </p:anim>
                                    <p:anim calcmode="lin" valueType="num">
                                      <p:cBhvr additive="base">
                                        <p:cTn id="199" dur="500" fill="hold"/>
                                        <p:tgtEl>
                                          <p:spTgt spid="220194"/>
                                        </p:tgtEl>
                                        <p:attrNameLst>
                                          <p:attrName>ppt_y</p:attrName>
                                        </p:attrNameLst>
                                      </p:cBhvr>
                                      <p:tavLst>
                                        <p:tav tm="0">
                                          <p:val>
                                            <p:strVal val="0-#ppt_h/2"/>
                                          </p:val>
                                        </p:tav>
                                        <p:tav tm="100000">
                                          <p:val>
                                            <p:strVal val="#ppt_y"/>
                                          </p:val>
                                        </p:tav>
                                      </p:tavLst>
                                    </p:anim>
                                  </p:childTnLst>
                                </p:cTn>
                              </p:par>
                            </p:childTnLst>
                          </p:cTn>
                        </p:par>
                        <p:par>
                          <p:cTn id="200" fill="hold">
                            <p:stCondLst>
                              <p:cond delay="500"/>
                            </p:stCondLst>
                            <p:childTnLst>
                              <p:par>
                                <p:cTn id="201" presetID="2" presetClass="entr" presetSubtype="3" fill="hold" grpId="0" nodeType="afterEffect">
                                  <p:stCondLst>
                                    <p:cond delay="0"/>
                                  </p:stCondLst>
                                  <p:childTnLst>
                                    <p:set>
                                      <p:cBhvr>
                                        <p:cTn id="202" dur="1" fill="hold">
                                          <p:stCondLst>
                                            <p:cond delay="0"/>
                                          </p:stCondLst>
                                        </p:cTn>
                                        <p:tgtEl>
                                          <p:spTgt spid="220192"/>
                                        </p:tgtEl>
                                        <p:attrNameLst>
                                          <p:attrName>style.visibility</p:attrName>
                                        </p:attrNameLst>
                                      </p:cBhvr>
                                      <p:to>
                                        <p:strVal val="visible"/>
                                      </p:to>
                                    </p:set>
                                    <p:anim calcmode="lin" valueType="num">
                                      <p:cBhvr additive="base">
                                        <p:cTn id="203" dur="500" fill="hold"/>
                                        <p:tgtEl>
                                          <p:spTgt spid="220192"/>
                                        </p:tgtEl>
                                        <p:attrNameLst>
                                          <p:attrName>ppt_x</p:attrName>
                                        </p:attrNameLst>
                                      </p:cBhvr>
                                      <p:tavLst>
                                        <p:tav tm="0">
                                          <p:val>
                                            <p:strVal val="1+#ppt_w/2"/>
                                          </p:val>
                                        </p:tav>
                                        <p:tav tm="100000">
                                          <p:val>
                                            <p:strVal val="#ppt_x"/>
                                          </p:val>
                                        </p:tav>
                                      </p:tavLst>
                                    </p:anim>
                                    <p:anim calcmode="lin" valueType="num">
                                      <p:cBhvr additive="base">
                                        <p:cTn id="204" dur="500" fill="hold"/>
                                        <p:tgtEl>
                                          <p:spTgt spid="220192"/>
                                        </p:tgtEl>
                                        <p:attrNameLst>
                                          <p:attrName>ppt_y</p:attrName>
                                        </p:attrNameLst>
                                      </p:cBhvr>
                                      <p:tavLst>
                                        <p:tav tm="0">
                                          <p:val>
                                            <p:strVal val="0-#ppt_h/2"/>
                                          </p:val>
                                        </p:tav>
                                        <p:tav tm="100000">
                                          <p:val>
                                            <p:strVal val="#ppt_y"/>
                                          </p:val>
                                        </p:tav>
                                      </p:tavLst>
                                    </p:anim>
                                  </p:childTnLst>
                                </p:cTn>
                              </p:par>
                            </p:childTnLst>
                          </p:cTn>
                        </p:par>
                      </p:childTnLst>
                    </p:cTn>
                  </p:par>
                  <p:par>
                    <p:cTn id="205" fill="hold">
                      <p:stCondLst>
                        <p:cond delay="indefinite"/>
                      </p:stCondLst>
                      <p:childTnLst>
                        <p:par>
                          <p:cTn id="206" fill="hold">
                            <p:stCondLst>
                              <p:cond delay="0"/>
                            </p:stCondLst>
                            <p:childTnLst>
                              <p:par>
                                <p:cTn id="207" presetID="2" presetClass="entr" presetSubtype="3" fill="hold" grpId="0" nodeType="clickEffect">
                                  <p:stCondLst>
                                    <p:cond delay="0"/>
                                  </p:stCondLst>
                                  <p:childTnLst>
                                    <p:set>
                                      <p:cBhvr>
                                        <p:cTn id="208" dur="1" fill="hold">
                                          <p:stCondLst>
                                            <p:cond delay="0"/>
                                          </p:stCondLst>
                                        </p:cTn>
                                        <p:tgtEl>
                                          <p:spTgt spid="220168"/>
                                        </p:tgtEl>
                                        <p:attrNameLst>
                                          <p:attrName>style.visibility</p:attrName>
                                        </p:attrNameLst>
                                      </p:cBhvr>
                                      <p:to>
                                        <p:strVal val="visible"/>
                                      </p:to>
                                    </p:set>
                                    <p:anim calcmode="lin" valueType="num">
                                      <p:cBhvr additive="base">
                                        <p:cTn id="209" dur="500" fill="hold"/>
                                        <p:tgtEl>
                                          <p:spTgt spid="220168"/>
                                        </p:tgtEl>
                                        <p:attrNameLst>
                                          <p:attrName>ppt_x</p:attrName>
                                        </p:attrNameLst>
                                      </p:cBhvr>
                                      <p:tavLst>
                                        <p:tav tm="0">
                                          <p:val>
                                            <p:strVal val="1+#ppt_w/2"/>
                                          </p:val>
                                        </p:tav>
                                        <p:tav tm="100000">
                                          <p:val>
                                            <p:strVal val="#ppt_x"/>
                                          </p:val>
                                        </p:tav>
                                      </p:tavLst>
                                    </p:anim>
                                    <p:anim calcmode="lin" valueType="num">
                                      <p:cBhvr additive="base">
                                        <p:cTn id="210" dur="500" fill="hold"/>
                                        <p:tgtEl>
                                          <p:spTgt spid="220168"/>
                                        </p:tgtEl>
                                        <p:attrNameLst>
                                          <p:attrName>ppt_y</p:attrName>
                                        </p:attrNameLst>
                                      </p:cBhvr>
                                      <p:tavLst>
                                        <p:tav tm="0">
                                          <p:val>
                                            <p:strVal val="0-#ppt_h/2"/>
                                          </p:val>
                                        </p:tav>
                                        <p:tav tm="100000">
                                          <p:val>
                                            <p:strVal val="#ppt_y"/>
                                          </p:val>
                                        </p:tav>
                                      </p:tavLst>
                                    </p:anim>
                                  </p:childTnLst>
                                </p:cTn>
                              </p:par>
                            </p:childTnLst>
                          </p:cTn>
                        </p:par>
                      </p:childTnLst>
                    </p:cTn>
                  </p:par>
                  <p:par>
                    <p:cTn id="211" fill="hold">
                      <p:stCondLst>
                        <p:cond delay="indefinite"/>
                      </p:stCondLst>
                      <p:childTnLst>
                        <p:par>
                          <p:cTn id="212" fill="hold">
                            <p:stCondLst>
                              <p:cond delay="0"/>
                            </p:stCondLst>
                            <p:childTnLst>
                              <p:par>
                                <p:cTn id="213" presetID="2" presetClass="entr" presetSubtype="9" fill="hold" grpId="0" nodeType="clickEffect">
                                  <p:stCondLst>
                                    <p:cond delay="0"/>
                                  </p:stCondLst>
                                  <p:childTnLst>
                                    <p:set>
                                      <p:cBhvr>
                                        <p:cTn id="214" dur="1" fill="hold">
                                          <p:stCondLst>
                                            <p:cond delay="0"/>
                                          </p:stCondLst>
                                        </p:cTn>
                                        <p:tgtEl>
                                          <p:spTgt spid="220197"/>
                                        </p:tgtEl>
                                        <p:attrNameLst>
                                          <p:attrName>style.visibility</p:attrName>
                                        </p:attrNameLst>
                                      </p:cBhvr>
                                      <p:to>
                                        <p:strVal val="visible"/>
                                      </p:to>
                                    </p:set>
                                    <p:anim calcmode="lin" valueType="num">
                                      <p:cBhvr additive="base">
                                        <p:cTn id="215" dur="500" fill="hold"/>
                                        <p:tgtEl>
                                          <p:spTgt spid="220197"/>
                                        </p:tgtEl>
                                        <p:attrNameLst>
                                          <p:attrName>ppt_x</p:attrName>
                                        </p:attrNameLst>
                                      </p:cBhvr>
                                      <p:tavLst>
                                        <p:tav tm="0">
                                          <p:val>
                                            <p:strVal val="0-#ppt_w/2"/>
                                          </p:val>
                                        </p:tav>
                                        <p:tav tm="100000">
                                          <p:val>
                                            <p:strVal val="#ppt_x"/>
                                          </p:val>
                                        </p:tav>
                                      </p:tavLst>
                                    </p:anim>
                                    <p:anim calcmode="lin" valueType="num">
                                      <p:cBhvr additive="base">
                                        <p:cTn id="216" dur="500" fill="hold"/>
                                        <p:tgtEl>
                                          <p:spTgt spid="220197"/>
                                        </p:tgtEl>
                                        <p:attrNameLst>
                                          <p:attrName>ppt_y</p:attrName>
                                        </p:attrNameLst>
                                      </p:cBhvr>
                                      <p:tavLst>
                                        <p:tav tm="0">
                                          <p:val>
                                            <p:strVal val="0-#ppt_h/2"/>
                                          </p:val>
                                        </p:tav>
                                        <p:tav tm="100000">
                                          <p:val>
                                            <p:strVal val="#ppt_y"/>
                                          </p:val>
                                        </p:tav>
                                      </p:tavLst>
                                    </p:anim>
                                  </p:childTnLst>
                                </p:cTn>
                              </p:par>
                            </p:childTnLst>
                          </p:cTn>
                        </p:par>
                      </p:childTnLst>
                    </p:cTn>
                  </p:par>
                  <p:par>
                    <p:cTn id="217" fill="hold">
                      <p:stCondLst>
                        <p:cond delay="indefinite"/>
                      </p:stCondLst>
                      <p:childTnLst>
                        <p:par>
                          <p:cTn id="218" fill="hold">
                            <p:stCondLst>
                              <p:cond delay="0"/>
                            </p:stCondLst>
                            <p:childTnLst>
                              <p:par>
                                <p:cTn id="219" presetID="2" presetClass="entr" presetSubtype="1" fill="hold" grpId="0" nodeType="clickEffect">
                                  <p:stCondLst>
                                    <p:cond delay="0"/>
                                  </p:stCondLst>
                                  <p:childTnLst>
                                    <p:set>
                                      <p:cBhvr>
                                        <p:cTn id="220" dur="1" fill="hold">
                                          <p:stCondLst>
                                            <p:cond delay="0"/>
                                          </p:stCondLst>
                                        </p:cTn>
                                        <p:tgtEl>
                                          <p:spTgt spid="220170"/>
                                        </p:tgtEl>
                                        <p:attrNameLst>
                                          <p:attrName>style.visibility</p:attrName>
                                        </p:attrNameLst>
                                      </p:cBhvr>
                                      <p:to>
                                        <p:strVal val="visible"/>
                                      </p:to>
                                    </p:set>
                                    <p:anim calcmode="lin" valueType="num">
                                      <p:cBhvr additive="base">
                                        <p:cTn id="221" dur="500" fill="hold"/>
                                        <p:tgtEl>
                                          <p:spTgt spid="220170"/>
                                        </p:tgtEl>
                                        <p:attrNameLst>
                                          <p:attrName>ppt_x</p:attrName>
                                        </p:attrNameLst>
                                      </p:cBhvr>
                                      <p:tavLst>
                                        <p:tav tm="0">
                                          <p:val>
                                            <p:strVal val="#ppt_x"/>
                                          </p:val>
                                        </p:tav>
                                        <p:tav tm="100000">
                                          <p:val>
                                            <p:strVal val="#ppt_x"/>
                                          </p:val>
                                        </p:tav>
                                      </p:tavLst>
                                    </p:anim>
                                    <p:anim calcmode="lin" valueType="num">
                                      <p:cBhvr additive="base">
                                        <p:cTn id="222" dur="500" fill="hold"/>
                                        <p:tgtEl>
                                          <p:spTgt spid="2201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p:bldP spid="220206" grpId="0"/>
      <p:bldP spid="220202" grpId="0"/>
      <p:bldP spid="220201" grpId="0"/>
      <p:bldP spid="220195" grpId="0"/>
      <p:bldP spid="220194" grpId="0"/>
      <p:bldP spid="220181" grpId="0"/>
      <p:bldP spid="220189" grpId="0" animBg="1"/>
      <p:bldP spid="220182" grpId="0"/>
      <p:bldP spid="220183" grpId="0"/>
      <p:bldP spid="220187" grpId="0" animBg="1"/>
      <p:bldP spid="220186" grpId="0" animBg="1"/>
      <p:bldP spid="220162" grpId="0" animBg="1" autoUpdateAnimBg="0"/>
      <p:bldP spid="220163" grpId="0" animBg="1" autoUpdateAnimBg="0"/>
      <p:bldP spid="220165" grpId="0" animBg="1" autoUpdateAnimBg="0"/>
      <p:bldP spid="220166" grpId="0" animBg="1" autoUpdateAnimBg="0"/>
      <p:bldP spid="220167" grpId="0" animBg="1" autoUpdateAnimBg="0"/>
      <p:bldP spid="220168" grpId="0" animBg="1" autoUpdateAnimBg="0"/>
      <p:bldP spid="220169" grpId="0" animBg="1" autoUpdateAnimBg="0"/>
      <p:bldP spid="220170" grpId="0" animBg="1" autoUpdateAnimBg="0"/>
      <p:bldP spid="220171" grpId="0" animBg="1" autoUpdateAnimBg="0"/>
      <p:bldP spid="220172" grpId="0" animBg="1" autoUpdateAnimBg="0"/>
      <p:bldP spid="220173" grpId="0" animBg="1" autoUpdateAnimBg="0"/>
      <p:bldP spid="220174" grpId="0" animBg="1" autoUpdateAnimBg="0"/>
      <p:bldP spid="220175" grpId="0" animBg="1" autoUpdateAnimBg="0"/>
      <p:bldP spid="220176" grpId="0" animBg="1" autoUpdateAnimBg="0"/>
      <p:bldP spid="220185" grpId="0" animBg="1" autoUpdateAnimBg="0"/>
      <p:bldP spid="220190" grpId="0" animBg="1"/>
      <p:bldP spid="220192" grpId="0" animBg="1"/>
      <p:bldP spid="220193" grpId="0" animBg="1"/>
      <p:bldP spid="220197" grpId="0" animBg="1"/>
      <p:bldP spid="220198" grpId="0" animBg="1"/>
      <p:bldP spid="220203" grpId="0" animBg="1"/>
      <p:bldP spid="220204" grpId="0" animBg="1"/>
      <p:bldP spid="22020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1"/>
          <p:cNvPicPr>
            <a:picLocks noChangeAspect="1"/>
          </p:cNvPicPr>
          <p:nvPr/>
        </p:nvPicPr>
        <p:blipFill rotWithShape="1">
          <a:blip r:embed="rId3">
            <a:extLst>
              <a:ext uri="{28A0092B-C50C-407E-A947-70E740481C1C}">
                <a14:useLocalDpi xmlns:a14="http://schemas.microsoft.com/office/drawing/2010/main" val="0"/>
              </a:ext>
            </a:extLst>
          </a:blip>
          <a:srcRect l="6966" t="14912" r="12606"/>
          <a:stretch/>
        </p:blipFill>
        <p:spPr bwMode="auto">
          <a:xfrm>
            <a:off x="0" y="2149312"/>
            <a:ext cx="4100156" cy="457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Immagine 2"/>
          <p:cNvPicPr>
            <a:picLocks noChangeAspect="1"/>
          </p:cNvPicPr>
          <p:nvPr/>
        </p:nvPicPr>
        <p:blipFill rotWithShape="1">
          <a:blip r:embed="rId4">
            <a:extLst>
              <a:ext uri="{28A0092B-C50C-407E-A947-70E740481C1C}">
                <a14:useLocalDpi xmlns:a14="http://schemas.microsoft.com/office/drawing/2010/main" val="0"/>
              </a:ext>
            </a:extLst>
          </a:blip>
          <a:srcRect t="3114" b="72295"/>
          <a:stretch/>
        </p:blipFill>
        <p:spPr bwMode="auto">
          <a:xfrm>
            <a:off x="2045616" y="618068"/>
            <a:ext cx="6952268" cy="8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6062" y="25136"/>
            <a:ext cx="7131377"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llaDiTesto 6"/>
          <p:cNvSpPr txBox="1"/>
          <p:nvPr/>
        </p:nvSpPr>
        <p:spPr>
          <a:xfrm>
            <a:off x="46349" y="37707"/>
            <a:ext cx="1282045" cy="338554"/>
          </a:xfrm>
          <a:prstGeom prst="rect">
            <a:avLst/>
          </a:prstGeom>
          <a:solidFill>
            <a:schemeClr val="accent1">
              <a:lumMod val="75000"/>
            </a:schemeClr>
          </a:solidFill>
          <a:ln>
            <a:solidFill>
              <a:srgbClr val="FF0000"/>
            </a:solidFill>
          </a:ln>
        </p:spPr>
        <p:txBody>
          <a:bodyPr wrap="square" rtlCol="0">
            <a:spAutoFit/>
          </a:bodyPr>
          <a:lstStyle/>
          <a:p>
            <a:r>
              <a:rPr lang="it-IT" sz="1600" b="1" dirty="0">
                <a:solidFill>
                  <a:schemeClr val="bg1"/>
                </a:solidFill>
              </a:rPr>
              <a:t>CV 45% </a:t>
            </a:r>
            <a:r>
              <a:rPr lang="it-IT" sz="1600" b="1" dirty="0" err="1">
                <a:solidFill>
                  <a:schemeClr val="bg1"/>
                </a:solidFill>
              </a:rPr>
              <a:t>pred</a:t>
            </a:r>
            <a:endParaRPr lang="it-IT" sz="1600" b="1" dirty="0">
              <a:solidFill>
                <a:schemeClr val="bg1"/>
              </a:solidFill>
            </a:endParaRPr>
          </a:p>
        </p:txBody>
      </p:sp>
      <p:sp>
        <p:nvSpPr>
          <p:cNvPr id="8" name="Rettangolo 7"/>
          <p:cNvSpPr/>
          <p:nvPr/>
        </p:nvSpPr>
        <p:spPr>
          <a:xfrm>
            <a:off x="4258412" y="2436104"/>
            <a:ext cx="4572000" cy="1015663"/>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Buona la cooperazione del paziente nella esecuzione del test (manca la parte inspiratoria della F/V)</a:t>
            </a:r>
          </a:p>
        </p:txBody>
      </p:sp>
      <p:sp>
        <p:nvSpPr>
          <p:cNvPr id="9" name="CasellaDiTesto 8"/>
          <p:cNvSpPr txBox="1"/>
          <p:nvPr/>
        </p:nvSpPr>
        <p:spPr>
          <a:xfrm>
            <a:off x="4144623" y="3854153"/>
            <a:ext cx="4916487" cy="707886"/>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FEV1/VC e su FVC </a:t>
            </a:r>
            <a:r>
              <a:rPr lang="it-IT" sz="2000" b="1" kern="0" dirty="0">
                <a:solidFill>
                  <a:prstClr val="white"/>
                </a:solidFill>
              </a:rPr>
              <a:t>normale</a:t>
            </a:r>
            <a:r>
              <a:rPr kumimoji="0" lang="it-IT" sz="2000" b="1" i="0" u="none" strike="noStrike" kern="0" cap="none" spc="0" normalizeH="0" baseline="0" noProof="0" dirty="0">
                <a:ln>
                  <a:noFill/>
                </a:ln>
                <a:solidFill>
                  <a:prstClr val="white"/>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SOSPETTO DEFICIT</a:t>
            </a:r>
            <a:r>
              <a:rPr kumimoji="0" lang="it-IT" sz="2000" b="1" i="0" u="none" strike="noStrike" kern="0" cap="none" spc="0" normalizeH="0" noProof="0" dirty="0">
                <a:ln>
                  <a:noFill/>
                </a:ln>
                <a:solidFill>
                  <a:prstClr val="white"/>
                </a:solidFill>
                <a:effectLst/>
                <a:uLnTx/>
                <a:uFillTx/>
              </a:rPr>
              <a:t> RESTRITTIVO</a:t>
            </a:r>
          </a:p>
        </p:txBody>
      </p:sp>
      <p:sp>
        <p:nvSpPr>
          <p:cNvPr id="2" name="CasellaDiTesto 1"/>
          <p:cNvSpPr txBox="1"/>
          <p:nvPr/>
        </p:nvSpPr>
        <p:spPr>
          <a:xfrm>
            <a:off x="1956062" y="1470582"/>
            <a:ext cx="7410253" cy="400110"/>
          </a:xfrm>
          <a:prstGeom prst="rect">
            <a:avLst/>
          </a:prstGeom>
          <a:noFill/>
        </p:spPr>
        <p:txBody>
          <a:bodyPr wrap="square" rtlCol="0">
            <a:spAutoFit/>
          </a:bodyPr>
          <a:lstStyle/>
          <a:p>
            <a:r>
              <a:rPr lang="it-IT" sz="2000" dirty="0"/>
              <a:t>FEV1/VC               %             82                              93                        116</a:t>
            </a:r>
          </a:p>
        </p:txBody>
      </p:sp>
      <p:sp>
        <p:nvSpPr>
          <p:cNvPr id="11" name="Rettangolo 10"/>
          <p:cNvSpPr/>
          <p:nvPr/>
        </p:nvSpPr>
        <p:spPr>
          <a:xfrm>
            <a:off x="4410812" y="4827662"/>
            <a:ext cx="4572000" cy="1631216"/>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NECESSARIA INTEGRAZIONE CON I DATI CLINICO-ANAMNESTICI E RICHIESTA DI SPIROMETRIA GLOBALE PER CONFERMA DELLA DIAGNOSI E DELLA QUANTIFICAZIONE DEL DEFICIT</a:t>
            </a:r>
          </a:p>
        </p:txBody>
      </p:sp>
      <p:pic>
        <p:nvPicPr>
          <p:cNvPr id="12" name="Immagine 11">
            <a:extLst>
              <a:ext uri="{FF2B5EF4-FFF2-40B4-BE49-F238E27FC236}">
                <a16:creationId xmlns:a16="http://schemas.microsoft.com/office/drawing/2014/main" id="{673C90D6-6143-4D57-BD23-619DC686966B}"/>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78806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1687982"/>
            <a:ext cx="3692132" cy="52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909" y="697382"/>
            <a:ext cx="152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mmagine 3"/>
          <p:cNvPicPr>
            <a:picLocks noChangeAspect="1"/>
          </p:cNvPicPr>
          <p:nvPr/>
        </p:nvPicPr>
        <p:blipFill rotWithShape="1">
          <a:blip r:embed="rId5">
            <a:extLst>
              <a:ext uri="{28A0092B-C50C-407E-A947-70E740481C1C}">
                <a14:useLocalDpi xmlns:a14="http://schemas.microsoft.com/office/drawing/2010/main" val="0"/>
              </a:ext>
            </a:extLst>
          </a:blip>
          <a:srcRect l="1018" t="496" r="-1018" b="65956"/>
          <a:stretch/>
        </p:blipFill>
        <p:spPr bwMode="auto">
          <a:xfrm>
            <a:off x="3805041" y="0"/>
            <a:ext cx="5338959" cy="22171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3"/>
          <p:cNvPicPr>
            <a:picLocks noChangeAspect="1"/>
          </p:cNvPicPr>
          <p:nvPr/>
        </p:nvPicPr>
        <p:blipFill rotWithShape="1">
          <a:blip r:embed="rId5">
            <a:extLst>
              <a:ext uri="{28A0092B-C50C-407E-A947-70E740481C1C}">
                <a14:useLocalDpi xmlns:a14="http://schemas.microsoft.com/office/drawing/2010/main" val="0"/>
              </a:ext>
            </a:extLst>
          </a:blip>
          <a:srcRect t="65548" b="20803"/>
          <a:stretch/>
        </p:blipFill>
        <p:spPr bwMode="auto">
          <a:xfrm>
            <a:off x="3695306" y="2217181"/>
            <a:ext cx="5448693" cy="87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4133652" y="3271653"/>
            <a:ext cx="4572000" cy="707886"/>
          </a:xfrm>
          <a:prstGeom prst="rect">
            <a:avLst/>
          </a:prstGeom>
          <a:solidFill>
            <a:srgbClr val="4472C4">
              <a:lumMod val="75000"/>
            </a:srgbClr>
          </a:solidFill>
        </p:spPr>
        <p:txBody>
          <a:bodyPr>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Buona la cooperazione del paziente nella esecuzione del test</a:t>
            </a:r>
          </a:p>
        </p:txBody>
      </p:sp>
      <p:sp>
        <p:nvSpPr>
          <p:cNvPr id="8" name="CasellaDiTesto 7"/>
          <p:cNvSpPr txBox="1"/>
          <p:nvPr/>
        </p:nvSpPr>
        <p:spPr>
          <a:xfrm>
            <a:off x="3961408" y="4208096"/>
            <a:ext cx="4916487" cy="707886"/>
          </a:xfrm>
          <a:prstGeom prst="rect">
            <a:avLst/>
          </a:prstGeom>
          <a:solidFill>
            <a:srgbClr val="4472C4">
              <a:lumMod val="75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FEV1/VC e su FVC </a:t>
            </a:r>
            <a:r>
              <a:rPr lang="it-IT" sz="2000" b="1" kern="0" dirty="0">
                <a:solidFill>
                  <a:prstClr val="white"/>
                </a:solidFill>
              </a:rPr>
              <a:t>normale</a:t>
            </a:r>
            <a:r>
              <a:rPr kumimoji="0" lang="it-IT" sz="2000" b="1" i="0" u="none" strike="noStrike" kern="0" cap="none" spc="0" normalizeH="0" baseline="0" noProof="0" dirty="0">
                <a:ln>
                  <a:noFill/>
                </a:ln>
                <a:solidFill>
                  <a:prstClr val="white"/>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a:ln>
                  <a:noFill/>
                </a:ln>
                <a:solidFill>
                  <a:prstClr val="white"/>
                </a:solidFill>
                <a:effectLst/>
                <a:uLnTx/>
                <a:uFillTx/>
              </a:rPr>
              <a:t>SOSPETTO DEFICIT</a:t>
            </a:r>
            <a:r>
              <a:rPr kumimoji="0" lang="it-IT" sz="2000" b="1" i="0" u="none" strike="noStrike" kern="0" cap="none" spc="0" normalizeH="0" noProof="0" dirty="0">
                <a:ln>
                  <a:noFill/>
                </a:ln>
                <a:solidFill>
                  <a:prstClr val="white"/>
                </a:solidFill>
                <a:effectLst/>
                <a:uLnTx/>
                <a:uFillTx/>
              </a:rPr>
              <a:t> RESTRITTIVO</a:t>
            </a:r>
          </a:p>
        </p:txBody>
      </p:sp>
      <p:sp>
        <p:nvSpPr>
          <p:cNvPr id="9" name="Rettangolo 8"/>
          <p:cNvSpPr/>
          <p:nvPr/>
        </p:nvSpPr>
        <p:spPr>
          <a:xfrm>
            <a:off x="3893270" y="5126215"/>
            <a:ext cx="5062193" cy="1631216"/>
          </a:xfrm>
          <a:prstGeom prst="rect">
            <a:avLst/>
          </a:prstGeom>
          <a:solidFill>
            <a:srgbClr val="4472C4">
              <a:lumMod val="75000"/>
            </a:srgbClr>
          </a:solidFill>
        </p:spPr>
        <p:txBody>
          <a:bodyPr wrap="square">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it-IT" altLang="it-IT" sz="2000" b="1" i="0" u="none" strike="noStrike" kern="0" cap="none" spc="0" normalizeH="0" baseline="0" noProof="0" dirty="0">
                <a:ln>
                  <a:noFill/>
                </a:ln>
                <a:solidFill>
                  <a:prstClr val="white"/>
                </a:solidFill>
                <a:effectLst/>
                <a:uLnTx/>
                <a:uFillTx/>
              </a:rPr>
              <a:t>NECESSARIA INTEGRAZIONE CON I DATI CLINICO-ANAMNESTICI E RICHIESTA DI SPIROMETRIA GLOBALE PER CONFERMA DELLA DIAGNOSI E DELLA QUANTIFICAZIONE DEL DEFICIT RESTRITTIVO</a:t>
            </a:r>
          </a:p>
        </p:txBody>
      </p:sp>
      <p:pic>
        <p:nvPicPr>
          <p:cNvPr id="11" name="Immagine 10">
            <a:extLst>
              <a:ext uri="{FF2B5EF4-FFF2-40B4-BE49-F238E27FC236}">
                <a16:creationId xmlns:a16="http://schemas.microsoft.com/office/drawing/2014/main" id="{E101FE55-F491-4728-986B-9BD0BD92C03F}"/>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7357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08350" y="1329309"/>
            <a:ext cx="532638" cy="674370"/>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txBox="1">
            <a:spLocks noGrp="1"/>
          </p:cNvSpPr>
          <p:nvPr>
            <p:ph type="title"/>
          </p:nvPr>
        </p:nvSpPr>
        <p:spPr>
          <a:xfrm>
            <a:off x="4449000" y="1139593"/>
            <a:ext cx="2322671" cy="379431"/>
          </a:xfrm>
          <a:prstGeom prst="rect">
            <a:avLst/>
          </a:prstGeom>
        </p:spPr>
        <p:txBody>
          <a:bodyPr vert="horz" wrap="square" lIns="0" tIns="10001" rIns="0" bIns="0" rtlCol="0">
            <a:spAutoFit/>
          </a:bodyPr>
          <a:lstStyle/>
          <a:p>
            <a:pPr marL="9525">
              <a:spcBef>
                <a:spcPts val="79"/>
              </a:spcBef>
            </a:pPr>
            <a:r>
              <a:rPr b="1" dirty="0">
                <a:latin typeface="Comic Sans MS"/>
                <a:cs typeface="Comic Sans MS"/>
              </a:rPr>
              <a:t>Caso clinico</a:t>
            </a:r>
            <a:r>
              <a:rPr b="1" spc="-38" dirty="0">
                <a:latin typeface="Comic Sans MS"/>
                <a:cs typeface="Comic Sans MS"/>
              </a:rPr>
              <a:t> </a:t>
            </a:r>
            <a:r>
              <a:rPr b="1" dirty="0">
                <a:latin typeface="Comic Sans MS"/>
                <a:cs typeface="Comic Sans MS"/>
              </a:rPr>
              <a:t>n.1</a:t>
            </a:r>
          </a:p>
        </p:txBody>
      </p:sp>
      <p:sp>
        <p:nvSpPr>
          <p:cNvPr id="6" name="object 6"/>
          <p:cNvSpPr/>
          <p:nvPr/>
        </p:nvSpPr>
        <p:spPr>
          <a:xfrm>
            <a:off x="1797939" y="214884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p:nvPr/>
        </p:nvSpPr>
        <p:spPr>
          <a:xfrm>
            <a:off x="3275839" y="338328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txBox="1"/>
          <p:nvPr/>
        </p:nvSpPr>
        <p:spPr>
          <a:xfrm>
            <a:off x="405353" y="3742662"/>
            <a:ext cx="7466028" cy="1344599"/>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lang="it-IT" sz="2000" spc="-8" dirty="0">
                <a:solidFill>
                  <a:schemeClr val="bg1"/>
                </a:solidFill>
                <a:cs typeface="Calibri"/>
              </a:rPr>
              <a:t> </a:t>
            </a:r>
            <a:r>
              <a:rPr sz="2000" b="1" spc="-8" dirty="0" err="1">
                <a:solidFill>
                  <a:schemeClr val="bg1"/>
                </a:solidFill>
                <a:cs typeface="Calibri"/>
              </a:rPr>
              <a:t>Storia</a:t>
            </a:r>
            <a:r>
              <a:rPr sz="2000" b="1" spc="-4" dirty="0">
                <a:solidFill>
                  <a:schemeClr val="bg1"/>
                </a:solidFill>
                <a:cs typeface="Calibri"/>
              </a:rPr>
              <a:t> </a:t>
            </a:r>
            <a:r>
              <a:rPr sz="2000" b="1" spc="-8" dirty="0">
                <a:solidFill>
                  <a:schemeClr val="bg1"/>
                </a:solidFill>
                <a:cs typeface="Calibri"/>
              </a:rPr>
              <a:t>clinica:</a:t>
            </a:r>
            <a:endParaRPr sz="2000" b="1" dirty="0">
              <a:solidFill>
                <a:schemeClr val="bg1"/>
              </a:solidFill>
              <a:cs typeface="Calibri"/>
            </a:endParaRPr>
          </a:p>
          <a:p>
            <a:pPr marL="9525" marR="3810" defTabSz="914400">
              <a:lnSpc>
                <a:spcPct val="150000"/>
              </a:lnSpc>
            </a:pPr>
            <a:r>
              <a:rPr lang="it-IT" sz="2000" b="1" spc="-11" dirty="0">
                <a:solidFill>
                  <a:schemeClr val="bg1"/>
                </a:solidFill>
                <a:cs typeface="Calibri"/>
              </a:rPr>
              <a:t> </a:t>
            </a:r>
            <a:r>
              <a:rPr sz="2000" b="1" spc="-11" dirty="0" err="1">
                <a:solidFill>
                  <a:schemeClr val="bg1"/>
                </a:solidFill>
                <a:cs typeface="Calibri"/>
              </a:rPr>
              <a:t>Paziente</a:t>
            </a:r>
            <a:r>
              <a:rPr sz="2000" b="1" spc="-11" dirty="0">
                <a:solidFill>
                  <a:schemeClr val="bg1"/>
                </a:solidFill>
                <a:cs typeface="Calibri"/>
              </a:rPr>
              <a:t> </a:t>
            </a:r>
            <a:r>
              <a:rPr sz="2000" b="1" spc="-4" dirty="0">
                <a:solidFill>
                  <a:schemeClr val="bg1"/>
                </a:solidFill>
                <a:cs typeface="Calibri"/>
              </a:rPr>
              <a:t>di </a:t>
            </a:r>
            <a:r>
              <a:rPr sz="2000" b="1" dirty="0">
                <a:solidFill>
                  <a:schemeClr val="bg1"/>
                </a:solidFill>
                <a:cs typeface="Calibri"/>
              </a:rPr>
              <a:t>anni 40, sesso M  </a:t>
            </a:r>
            <a:r>
              <a:rPr sz="2000" b="1" spc="-8" dirty="0">
                <a:solidFill>
                  <a:schemeClr val="bg1"/>
                </a:solidFill>
                <a:cs typeface="Calibri"/>
              </a:rPr>
              <a:t>Fumatore </a:t>
            </a:r>
            <a:r>
              <a:rPr sz="2000" b="1" spc="-4" dirty="0">
                <a:solidFill>
                  <a:schemeClr val="bg1"/>
                </a:solidFill>
                <a:cs typeface="Calibri"/>
              </a:rPr>
              <a:t>di </a:t>
            </a:r>
            <a:r>
              <a:rPr sz="2000" b="1" dirty="0">
                <a:solidFill>
                  <a:schemeClr val="bg1"/>
                </a:solidFill>
                <a:cs typeface="Calibri"/>
              </a:rPr>
              <a:t>10 </a:t>
            </a:r>
            <a:r>
              <a:rPr sz="2000" b="1" spc="4" dirty="0">
                <a:solidFill>
                  <a:schemeClr val="bg1"/>
                </a:solidFill>
                <a:cs typeface="Calibri"/>
              </a:rPr>
              <a:t>sig/die </a:t>
            </a:r>
            <a:r>
              <a:rPr sz="2000" b="1" spc="-4" dirty="0">
                <a:solidFill>
                  <a:schemeClr val="bg1"/>
                </a:solidFill>
                <a:cs typeface="Calibri"/>
              </a:rPr>
              <a:t>da </a:t>
            </a:r>
            <a:r>
              <a:rPr sz="2000" b="1" dirty="0">
                <a:solidFill>
                  <a:schemeClr val="bg1"/>
                </a:solidFill>
                <a:cs typeface="Calibri"/>
              </a:rPr>
              <a:t>15 </a:t>
            </a:r>
            <a:r>
              <a:rPr sz="2000" b="1" dirty="0" err="1">
                <a:solidFill>
                  <a:schemeClr val="bg1"/>
                </a:solidFill>
                <a:cs typeface="Calibri"/>
              </a:rPr>
              <a:t>anni</a:t>
            </a:r>
            <a:r>
              <a:rPr sz="2000" b="1" dirty="0">
                <a:solidFill>
                  <a:schemeClr val="bg1"/>
                </a:solidFill>
                <a:cs typeface="Calibri"/>
              </a:rPr>
              <a:t>  </a:t>
            </a:r>
            <a:r>
              <a:rPr lang="it-IT" sz="2000" b="1" dirty="0">
                <a:solidFill>
                  <a:schemeClr val="bg1"/>
                </a:solidFill>
                <a:cs typeface="Calibri"/>
              </a:rPr>
              <a:t>  </a:t>
            </a:r>
            <a:r>
              <a:rPr sz="2000" b="1" dirty="0" err="1">
                <a:solidFill>
                  <a:schemeClr val="bg1"/>
                </a:solidFill>
                <a:cs typeface="Calibri"/>
              </a:rPr>
              <a:t>Anamnesi</a:t>
            </a:r>
            <a:r>
              <a:rPr sz="2000" b="1" dirty="0">
                <a:solidFill>
                  <a:schemeClr val="bg1"/>
                </a:solidFill>
                <a:cs typeface="Calibri"/>
              </a:rPr>
              <a:t> </a:t>
            </a:r>
            <a:r>
              <a:rPr sz="2000" b="1" spc="-8" dirty="0">
                <a:solidFill>
                  <a:schemeClr val="bg1"/>
                </a:solidFill>
                <a:cs typeface="Calibri"/>
              </a:rPr>
              <a:t>patologica negativa  </a:t>
            </a:r>
            <a:r>
              <a:rPr sz="2000" b="1" spc="-4" dirty="0">
                <a:solidFill>
                  <a:schemeClr val="bg1"/>
                </a:solidFill>
                <a:cs typeface="Calibri"/>
              </a:rPr>
              <a:t>Esegue </a:t>
            </a:r>
            <a:r>
              <a:rPr sz="2000" b="1" dirty="0">
                <a:solidFill>
                  <a:schemeClr val="bg1"/>
                </a:solidFill>
                <a:cs typeface="Calibri"/>
              </a:rPr>
              <a:t>il </a:t>
            </a:r>
            <a:r>
              <a:rPr sz="2000" b="1" spc="-11" dirty="0">
                <a:solidFill>
                  <a:schemeClr val="bg1"/>
                </a:solidFill>
                <a:cs typeface="Calibri"/>
              </a:rPr>
              <a:t>test </a:t>
            </a:r>
            <a:r>
              <a:rPr sz="2000" b="1" spc="-4" dirty="0">
                <a:solidFill>
                  <a:schemeClr val="bg1"/>
                </a:solidFill>
                <a:cs typeface="Calibri"/>
              </a:rPr>
              <a:t>per </a:t>
            </a:r>
            <a:r>
              <a:rPr sz="2000" b="1" spc="-8" dirty="0">
                <a:solidFill>
                  <a:schemeClr val="bg1"/>
                </a:solidFill>
                <a:cs typeface="Calibri"/>
              </a:rPr>
              <a:t>idoneità</a:t>
            </a:r>
            <a:r>
              <a:rPr sz="2000" b="1" spc="34" dirty="0">
                <a:solidFill>
                  <a:schemeClr val="bg1"/>
                </a:solidFill>
                <a:cs typeface="Calibri"/>
              </a:rPr>
              <a:t> </a:t>
            </a:r>
            <a:r>
              <a:rPr sz="2000" b="1" spc="-8" dirty="0">
                <a:solidFill>
                  <a:schemeClr val="bg1"/>
                </a:solidFill>
                <a:cs typeface="Calibri"/>
              </a:rPr>
              <a:t>sportiva</a:t>
            </a:r>
            <a:endParaRPr sz="2000" b="1" dirty="0">
              <a:solidFill>
                <a:schemeClr val="bg1"/>
              </a:solidFill>
              <a:cs typeface="Calibri"/>
            </a:endParaRPr>
          </a:p>
        </p:txBody>
      </p:sp>
      <p:pic>
        <p:nvPicPr>
          <p:cNvPr id="10" name="Immagine 9">
            <a:extLst>
              <a:ext uri="{FF2B5EF4-FFF2-40B4-BE49-F238E27FC236}">
                <a16:creationId xmlns:a16="http://schemas.microsoft.com/office/drawing/2014/main" id="{4EACA7FA-060F-47C0-A523-6C8247269295}"/>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13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reenshot&#10;&#10;Descrizione generata automaticamente">
            <a:extLst>
              <a:ext uri="{FF2B5EF4-FFF2-40B4-BE49-F238E27FC236}">
                <a16:creationId xmlns:a16="http://schemas.microsoft.com/office/drawing/2014/main" id="{EA93DDE9-F2EE-8B4D-B62E-E903FB730F56}"/>
              </a:ext>
            </a:extLst>
          </p:cNvPr>
          <p:cNvPicPr>
            <a:picLocks noChangeAspect="1"/>
          </p:cNvPicPr>
          <p:nvPr/>
        </p:nvPicPr>
        <p:blipFill rotWithShape="1">
          <a:blip r:embed="rId2"/>
          <a:srcRect l="1697" t="11111" r="17903" b="10123"/>
          <a:stretch/>
        </p:blipFill>
        <p:spPr>
          <a:xfrm>
            <a:off x="0" y="0"/>
            <a:ext cx="9006263" cy="5514392"/>
          </a:xfrm>
          <a:prstGeom prst="rect">
            <a:avLst/>
          </a:prstGeom>
        </p:spPr>
      </p:pic>
      <p:sp>
        <p:nvSpPr>
          <p:cNvPr id="2" name="CasellaDiTesto 1"/>
          <p:cNvSpPr txBox="1"/>
          <p:nvPr/>
        </p:nvSpPr>
        <p:spPr>
          <a:xfrm>
            <a:off x="522514" y="5719665"/>
            <a:ext cx="7539135" cy="923330"/>
          </a:xfrm>
          <a:prstGeom prst="rect">
            <a:avLst/>
          </a:prstGeom>
          <a:solidFill>
            <a:schemeClr val="accent1">
              <a:lumMod val="75000"/>
            </a:schemeClr>
          </a:solidFill>
        </p:spPr>
        <p:txBody>
          <a:bodyPr wrap="square" rtlCol="0">
            <a:spAutoFit/>
          </a:bodyPr>
          <a:lstStyle/>
          <a:p>
            <a:pPr algn="ctr"/>
            <a:r>
              <a:rPr lang="it-IT" b="1" dirty="0">
                <a:solidFill>
                  <a:schemeClr val="bg1"/>
                </a:solidFill>
              </a:rPr>
              <a:t>I parametri derivabili dalla curva volume tempo ( ad es. il FEV1- VEMS) non sono immediatamente visibili sulla curva F/V, ma vengono calcolati dallo spirometro come integrazione del flusso</a:t>
            </a:r>
          </a:p>
        </p:txBody>
      </p:sp>
      <p:pic>
        <p:nvPicPr>
          <p:cNvPr id="4" name="Picture 3" descr="~AUT0002">
            <a:extLst>
              <a:ext uri="{FF2B5EF4-FFF2-40B4-BE49-F238E27FC236}">
                <a16:creationId xmlns:a16="http://schemas.microsoft.com/office/drawing/2014/main" id="{188D2CA2-1860-405E-AA6B-3F0E9961D0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3084" y="1227211"/>
            <a:ext cx="2005780" cy="1422134"/>
          </a:xfrm>
          <a:prstGeom prst="rect">
            <a:avLst/>
          </a:prstGeom>
          <a:noFill/>
          <a:ln>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7D67A79F-912A-4DA2-863A-D9ADA560A8B6}"/>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440792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1309" y="1245627"/>
            <a:ext cx="2277820" cy="284125"/>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2788919" y="1101853"/>
            <a:ext cx="532638" cy="674369"/>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5" name="object 5"/>
          <p:cNvSpPr/>
          <p:nvPr/>
        </p:nvSpPr>
        <p:spPr>
          <a:xfrm>
            <a:off x="1295400" y="2343150"/>
            <a:ext cx="0" cy="3257550"/>
          </a:xfrm>
          <a:custGeom>
            <a:avLst/>
            <a:gdLst/>
            <a:ahLst/>
            <a:cxnLst/>
            <a:rect l="l" t="t" r="r" b="b"/>
            <a:pathLst>
              <a:path h="4343400">
                <a:moveTo>
                  <a:pt x="0" y="0"/>
                </a:moveTo>
                <a:lnTo>
                  <a:pt x="0" y="434340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6" name="object 6"/>
          <p:cNvSpPr/>
          <p:nvPr/>
        </p:nvSpPr>
        <p:spPr>
          <a:xfrm>
            <a:off x="838200" y="4286250"/>
            <a:ext cx="3733800" cy="0"/>
          </a:xfrm>
          <a:custGeom>
            <a:avLst/>
            <a:gdLst/>
            <a:ahLst/>
            <a:cxnLst/>
            <a:rect l="l" t="t" r="r" b="b"/>
            <a:pathLst>
              <a:path w="4978400">
                <a:moveTo>
                  <a:pt x="0" y="0"/>
                </a:moveTo>
                <a:lnTo>
                  <a:pt x="4978400" y="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7" name="object 7"/>
          <p:cNvSpPr/>
          <p:nvPr/>
        </p:nvSpPr>
        <p:spPr>
          <a:xfrm>
            <a:off x="1295400" y="4229100"/>
            <a:ext cx="2743200" cy="1033939"/>
          </a:xfrm>
          <a:custGeom>
            <a:avLst/>
            <a:gdLst/>
            <a:ahLst/>
            <a:cxnLst/>
            <a:rect l="l" t="t" r="r" b="b"/>
            <a:pathLst>
              <a:path w="3657600" h="1378585">
                <a:moveTo>
                  <a:pt x="3657600" y="76200"/>
                </a:moveTo>
                <a:lnTo>
                  <a:pt x="3649115" y="124606"/>
                </a:lnTo>
                <a:lnTo>
                  <a:pt x="3640498" y="172938"/>
                </a:lnTo>
                <a:lnTo>
                  <a:pt x="3631615" y="221121"/>
                </a:lnTo>
                <a:lnTo>
                  <a:pt x="3622333" y="269081"/>
                </a:lnTo>
                <a:lnTo>
                  <a:pt x="3612522" y="316743"/>
                </a:lnTo>
                <a:lnTo>
                  <a:pt x="3602049" y="364033"/>
                </a:lnTo>
                <a:lnTo>
                  <a:pt x="3590781" y="410877"/>
                </a:lnTo>
                <a:lnTo>
                  <a:pt x="3578587" y="457200"/>
                </a:lnTo>
                <a:lnTo>
                  <a:pt x="3565334" y="502927"/>
                </a:lnTo>
                <a:lnTo>
                  <a:pt x="3550889" y="547985"/>
                </a:lnTo>
                <a:lnTo>
                  <a:pt x="3535122" y="592298"/>
                </a:lnTo>
                <a:lnTo>
                  <a:pt x="3517900" y="635793"/>
                </a:lnTo>
                <a:lnTo>
                  <a:pt x="3499089" y="678395"/>
                </a:lnTo>
                <a:lnTo>
                  <a:pt x="3478560" y="720030"/>
                </a:lnTo>
                <a:lnTo>
                  <a:pt x="3456178" y="760623"/>
                </a:lnTo>
                <a:lnTo>
                  <a:pt x="3431812" y="800100"/>
                </a:lnTo>
                <a:lnTo>
                  <a:pt x="3405330" y="838386"/>
                </a:lnTo>
                <a:lnTo>
                  <a:pt x="3376600" y="875407"/>
                </a:lnTo>
                <a:lnTo>
                  <a:pt x="3345489" y="911088"/>
                </a:lnTo>
                <a:lnTo>
                  <a:pt x="3311866" y="945356"/>
                </a:lnTo>
                <a:lnTo>
                  <a:pt x="3275597" y="978135"/>
                </a:lnTo>
                <a:lnTo>
                  <a:pt x="3236551" y="1009352"/>
                </a:lnTo>
                <a:lnTo>
                  <a:pt x="3194596" y="1038931"/>
                </a:lnTo>
                <a:lnTo>
                  <a:pt x="3149600" y="1066800"/>
                </a:lnTo>
                <a:lnTo>
                  <a:pt x="3080937" y="1102926"/>
                </a:lnTo>
                <a:lnTo>
                  <a:pt x="3043193" y="1120309"/>
                </a:lnTo>
                <a:lnTo>
                  <a:pt x="3003343" y="1137225"/>
                </a:lnTo>
                <a:lnTo>
                  <a:pt x="2961517" y="1153663"/>
                </a:lnTo>
                <a:lnTo>
                  <a:pt x="2917843" y="1169612"/>
                </a:lnTo>
                <a:lnTo>
                  <a:pt x="2872447" y="1185062"/>
                </a:lnTo>
                <a:lnTo>
                  <a:pt x="2825458" y="1200002"/>
                </a:lnTo>
                <a:lnTo>
                  <a:pt x="2777005" y="1214420"/>
                </a:lnTo>
                <a:lnTo>
                  <a:pt x="2727215" y="1228308"/>
                </a:lnTo>
                <a:lnTo>
                  <a:pt x="2676216" y="1241653"/>
                </a:lnTo>
                <a:lnTo>
                  <a:pt x="2624137" y="1254446"/>
                </a:lnTo>
                <a:lnTo>
                  <a:pt x="2571104" y="1266675"/>
                </a:lnTo>
                <a:lnTo>
                  <a:pt x="2517247" y="1278331"/>
                </a:lnTo>
                <a:lnTo>
                  <a:pt x="2462693" y="1289401"/>
                </a:lnTo>
                <a:lnTo>
                  <a:pt x="2407570" y="1299876"/>
                </a:lnTo>
                <a:lnTo>
                  <a:pt x="2352007" y="1309746"/>
                </a:lnTo>
                <a:lnTo>
                  <a:pt x="2296130" y="1318998"/>
                </a:lnTo>
                <a:lnTo>
                  <a:pt x="2240069" y="1327623"/>
                </a:lnTo>
                <a:lnTo>
                  <a:pt x="2183951" y="1335610"/>
                </a:lnTo>
                <a:lnTo>
                  <a:pt x="2127904" y="1342948"/>
                </a:lnTo>
                <a:lnTo>
                  <a:pt x="2072056" y="1349627"/>
                </a:lnTo>
                <a:lnTo>
                  <a:pt x="2016535" y="1355636"/>
                </a:lnTo>
                <a:lnTo>
                  <a:pt x="1961470" y="1360964"/>
                </a:lnTo>
                <a:lnTo>
                  <a:pt x="1906988" y="1365601"/>
                </a:lnTo>
                <a:lnTo>
                  <a:pt x="1853217" y="1369536"/>
                </a:lnTo>
                <a:lnTo>
                  <a:pt x="1800285" y="1372758"/>
                </a:lnTo>
                <a:lnTo>
                  <a:pt x="1748320" y="1375257"/>
                </a:lnTo>
                <a:lnTo>
                  <a:pt x="1697451" y="1377022"/>
                </a:lnTo>
                <a:lnTo>
                  <a:pt x="1647804" y="1378042"/>
                </a:lnTo>
                <a:lnTo>
                  <a:pt x="1599509" y="1378307"/>
                </a:lnTo>
                <a:lnTo>
                  <a:pt x="1552693" y="1377806"/>
                </a:lnTo>
                <a:lnTo>
                  <a:pt x="1507484" y="1376528"/>
                </a:lnTo>
                <a:lnTo>
                  <a:pt x="1464010" y="1374463"/>
                </a:lnTo>
                <a:lnTo>
                  <a:pt x="1422400" y="1371600"/>
                </a:lnTo>
                <a:lnTo>
                  <a:pt x="1365840" y="1365947"/>
                </a:lnTo>
                <a:lnTo>
                  <a:pt x="1309969" y="1358203"/>
                </a:lnTo>
                <a:lnTo>
                  <a:pt x="1254827" y="1348469"/>
                </a:lnTo>
                <a:lnTo>
                  <a:pt x="1200451" y="1336847"/>
                </a:lnTo>
                <a:lnTo>
                  <a:pt x="1146881" y="1323441"/>
                </a:lnTo>
                <a:lnTo>
                  <a:pt x="1094156" y="1308352"/>
                </a:lnTo>
                <a:lnTo>
                  <a:pt x="1042314" y="1291683"/>
                </a:lnTo>
                <a:lnTo>
                  <a:pt x="991396" y="1273537"/>
                </a:lnTo>
                <a:lnTo>
                  <a:pt x="941440" y="1254015"/>
                </a:lnTo>
                <a:lnTo>
                  <a:pt x="892484" y="1233220"/>
                </a:lnTo>
                <a:lnTo>
                  <a:pt x="844569" y="1211255"/>
                </a:lnTo>
                <a:lnTo>
                  <a:pt x="797733" y="1188222"/>
                </a:lnTo>
                <a:lnTo>
                  <a:pt x="752014" y="1164223"/>
                </a:lnTo>
                <a:lnTo>
                  <a:pt x="707453" y="1139361"/>
                </a:lnTo>
                <a:lnTo>
                  <a:pt x="664088" y="1113739"/>
                </a:lnTo>
                <a:lnTo>
                  <a:pt x="621957" y="1087458"/>
                </a:lnTo>
                <a:lnTo>
                  <a:pt x="581101" y="1060621"/>
                </a:lnTo>
                <a:lnTo>
                  <a:pt x="541558" y="1033330"/>
                </a:lnTo>
                <a:lnTo>
                  <a:pt x="503367" y="1005688"/>
                </a:lnTo>
                <a:lnTo>
                  <a:pt x="466567" y="977798"/>
                </a:lnTo>
                <a:lnTo>
                  <a:pt x="431197" y="949761"/>
                </a:lnTo>
                <a:lnTo>
                  <a:pt x="397297" y="921681"/>
                </a:lnTo>
                <a:lnTo>
                  <a:pt x="364904" y="893658"/>
                </a:lnTo>
                <a:lnTo>
                  <a:pt x="334059" y="865797"/>
                </a:lnTo>
                <a:lnTo>
                  <a:pt x="304800" y="838200"/>
                </a:lnTo>
                <a:lnTo>
                  <a:pt x="269154" y="800183"/>
                </a:lnTo>
                <a:lnTo>
                  <a:pt x="236947" y="758656"/>
                </a:lnTo>
                <a:lnTo>
                  <a:pt x="207955" y="714118"/>
                </a:lnTo>
                <a:lnTo>
                  <a:pt x="181956" y="667069"/>
                </a:lnTo>
                <a:lnTo>
                  <a:pt x="158729" y="618009"/>
                </a:lnTo>
                <a:lnTo>
                  <a:pt x="138049" y="567439"/>
                </a:lnTo>
                <a:lnTo>
                  <a:pt x="119697" y="515858"/>
                </a:lnTo>
                <a:lnTo>
                  <a:pt x="103448" y="463765"/>
                </a:lnTo>
                <a:lnTo>
                  <a:pt x="89081" y="411662"/>
                </a:lnTo>
                <a:lnTo>
                  <a:pt x="76373" y="360047"/>
                </a:lnTo>
                <a:lnTo>
                  <a:pt x="65103" y="309421"/>
                </a:lnTo>
                <a:lnTo>
                  <a:pt x="55047" y="260284"/>
                </a:lnTo>
                <a:lnTo>
                  <a:pt x="45984" y="213135"/>
                </a:lnTo>
                <a:lnTo>
                  <a:pt x="37691" y="168475"/>
                </a:lnTo>
                <a:lnTo>
                  <a:pt x="29946" y="126803"/>
                </a:lnTo>
                <a:lnTo>
                  <a:pt x="22527" y="88620"/>
                </a:lnTo>
                <a:lnTo>
                  <a:pt x="15211" y="54425"/>
                </a:lnTo>
                <a:lnTo>
                  <a:pt x="7776" y="24718"/>
                </a:lnTo>
                <a:lnTo>
                  <a:pt x="0" y="0"/>
                </a:lnTo>
              </a:path>
            </a:pathLst>
          </a:custGeom>
          <a:ln w="38100">
            <a:solidFill>
              <a:srgbClr val="FFFFFF"/>
            </a:solidFill>
          </a:ln>
        </p:spPr>
        <p:txBody>
          <a:bodyPr wrap="square" lIns="0" tIns="0" rIns="0" bIns="0" rtlCol="0"/>
          <a:lstStyle/>
          <a:p>
            <a:pPr defTabSz="914400"/>
            <a:endParaRPr sz="1350">
              <a:solidFill>
                <a:prstClr val="black"/>
              </a:solidFill>
            </a:endParaRPr>
          </a:p>
        </p:txBody>
      </p:sp>
      <p:sp>
        <p:nvSpPr>
          <p:cNvPr id="8" name="object 8"/>
          <p:cNvSpPr txBox="1"/>
          <p:nvPr/>
        </p:nvSpPr>
        <p:spPr>
          <a:xfrm>
            <a:off x="1659446" y="2130419"/>
            <a:ext cx="353854" cy="171681"/>
          </a:xfrm>
          <a:prstGeom prst="rect">
            <a:avLst/>
          </a:prstGeom>
        </p:spPr>
        <p:txBody>
          <a:bodyPr vert="horz" wrap="square" lIns="0" tIns="10001" rIns="0" bIns="0" rtlCol="0">
            <a:spAutoFit/>
          </a:bodyPr>
          <a:lstStyle/>
          <a:p>
            <a:pPr marL="9525" defTabSz="914400">
              <a:spcBef>
                <a:spcPts val="79"/>
              </a:spcBef>
            </a:pPr>
            <a:r>
              <a:rPr sz="1050" i="1" spc="-4" dirty="0">
                <a:solidFill>
                  <a:prstClr val="black"/>
                </a:solidFill>
                <a:cs typeface="Calibri"/>
              </a:rPr>
              <a:t>Flu</a:t>
            </a:r>
            <a:r>
              <a:rPr sz="1050" i="1" dirty="0">
                <a:solidFill>
                  <a:prstClr val="black"/>
                </a:solidFill>
                <a:cs typeface="Calibri"/>
              </a:rPr>
              <a:t>sso</a:t>
            </a:r>
            <a:endParaRPr sz="1050">
              <a:solidFill>
                <a:prstClr val="black"/>
              </a:solidFill>
              <a:cs typeface="Calibri"/>
            </a:endParaRPr>
          </a:p>
        </p:txBody>
      </p:sp>
      <p:sp>
        <p:nvSpPr>
          <p:cNvPr id="9" name="object 9"/>
          <p:cNvSpPr txBox="1"/>
          <p:nvPr/>
        </p:nvSpPr>
        <p:spPr>
          <a:xfrm>
            <a:off x="3031331" y="5446015"/>
            <a:ext cx="426720" cy="171201"/>
          </a:xfrm>
          <a:prstGeom prst="rect">
            <a:avLst/>
          </a:prstGeom>
        </p:spPr>
        <p:txBody>
          <a:bodyPr vert="horz" wrap="square" lIns="0" tIns="9525" rIns="0" bIns="0" rtlCol="0">
            <a:spAutoFit/>
          </a:bodyPr>
          <a:lstStyle/>
          <a:p>
            <a:pPr marL="9525" defTabSz="914400">
              <a:spcBef>
                <a:spcPts val="75"/>
              </a:spcBef>
            </a:pPr>
            <a:r>
              <a:rPr sz="1050" i="1" spc="-53" dirty="0">
                <a:solidFill>
                  <a:prstClr val="black"/>
                </a:solidFill>
                <a:cs typeface="Calibri"/>
              </a:rPr>
              <a:t>V</a:t>
            </a:r>
            <a:r>
              <a:rPr sz="1050" i="1" spc="-4" dirty="0">
                <a:solidFill>
                  <a:prstClr val="black"/>
                </a:solidFill>
                <a:cs typeface="Calibri"/>
              </a:rPr>
              <a:t>olu</a:t>
            </a:r>
            <a:r>
              <a:rPr sz="1050" i="1" dirty="0">
                <a:solidFill>
                  <a:prstClr val="black"/>
                </a:solidFill>
                <a:cs typeface="Calibri"/>
              </a:rPr>
              <a:t>me</a:t>
            </a:r>
            <a:endParaRPr sz="1050">
              <a:solidFill>
                <a:prstClr val="black"/>
              </a:solidFill>
              <a:cs typeface="Calibri"/>
            </a:endParaRPr>
          </a:p>
        </p:txBody>
      </p:sp>
      <p:sp>
        <p:nvSpPr>
          <p:cNvPr id="10" name="object 10"/>
          <p:cNvSpPr txBox="1"/>
          <p:nvPr/>
        </p:nvSpPr>
        <p:spPr>
          <a:xfrm>
            <a:off x="6183984" y="3064810"/>
            <a:ext cx="2011261" cy="224581"/>
          </a:xfrm>
          <a:prstGeom prst="rect">
            <a:avLst/>
          </a:prstGeom>
        </p:spPr>
        <p:txBody>
          <a:bodyPr vert="horz" wrap="square" lIns="0" tIns="9049" rIns="0" bIns="0" rtlCol="0">
            <a:spAutoFit/>
          </a:bodyPr>
          <a:lstStyle/>
          <a:p>
            <a:pPr marL="9525" defTabSz="914400">
              <a:spcBef>
                <a:spcPts val="71"/>
              </a:spcBef>
            </a:pPr>
            <a:r>
              <a:rPr sz="1400" b="1" spc="-8" dirty="0">
                <a:solidFill>
                  <a:prstClr val="black"/>
                </a:solidFill>
                <a:cs typeface="Calibri"/>
              </a:rPr>
              <a:t>Misurazione </a:t>
            </a:r>
            <a:r>
              <a:rPr sz="1400" b="1" spc="-19" dirty="0">
                <a:solidFill>
                  <a:prstClr val="black"/>
                </a:solidFill>
                <a:cs typeface="Calibri"/>
              </a:rPr>
              <a:t>Valore</a:t>
            </a:r>
            <a:r>
              <a:rPr sz="1400" b="1" spc="4" dirty="0">
                <a:solidFill>
                  <a:prstClr val="black"/>
                </a:solidFill>
                <a:cs typeface="Calibri"/>
              </a:rPr>
              <a:t> </a:t>
            </a:r>
            <a:r>
              <a:rPr sz="1400" b="1" spc="-8" dirty="0">
                <a:solidFill>
                  <a:prstClr val="black"/>
                </a:solidFill>
                <a:cs typeface="Calibri"/>
              </a:rPr>
              <a:t>teorico</a:t>
            </a:r>
            <a:endParaRPr sz="1400" b="1" dirty="0">
              <a:solidFill>
                <a:prstClr val="black"/>
              </a:solidFill>
              <a:cs typeface="Calibri"/>
            </a:endParaRPr>
          </a:p>
        </p:txBody>
      </p:sp>
      <p:sp>
        <p:nvSpPr>
          <p:cNvPr id="11" name="object 11"/>
          <p:cNvSpPr txBox="1"/>
          <p:nvPr/>
        </p:nvSpPr>
        <p:spPr>
          <a:xfrm>
            <a:off x="8311460" y="3100732"/>
            <a:ext cx="719417" cy="224581"/>
          </a:xfrm>
          <a:prstGeom prst="rect">
            <a:avLst/>
          </a:prstGeom>
        </p:spPr>
        <p:txBody>
          <a:bodyPr vert="horz" wrap="square" lIns="0" tIns="9049" rIns="0" bIns="0" rtlCol="0">
            <a:spAutoFit/>
          </a:bodyPr>
          <a:lstStyle/>
          <a:p>
            <a:pPr marL="9525" defTabSz="914400">
              <a:spcBef>
                <a:spcPts val="71"/>
              </a:spcBef>
            </a:pPr>
            <a:r>
              <a:rPr sz="1400" b="1" spc="-8" dirty="0">
                <a:solidFill>
                  <a:prstClr val="black"/>
                </a:solidFill>
                <a:cs typeface="Calibri"/>
              </a:rPr>
              <a:t>%teorico</a:t>
            </a:r>
            <a:endParaRPr sz="1400" b="1" dirty="0">
              <a:solidFill>
                <a:prstClr val="black"/>
              </a:solidFill>
              <a:cs typeface="Calibri"/>
            </a:endParaRPr>
          </a:p>
        </p:txBody>
      </p:sp>
      <p:graphicFrame>
        <p:nvGraphicFramePr>
          <p:cNvPr id="12" name="object 12"/>
          <p:cNvGraphicFramePr>
            <a:graphicFrameLocks noGrp="1"/>
          </p:cNvGraphicFramePr>
          <p:nvPr>
            <p:extLst>
              <p:ext uri="{D42A27DB-BD31-4B8C-83A1-F6EECF244321}">
                <p14:modId xmlns:p14="http://schemas.microsoft.com/office/powerpoint/2010/main" val="3932228872"/>
              </p:ext>
            </p:extLst>
          </p:nvPr>
        </p:nvGraphicFramePr>
        <p:xfrm>
          <a:off x="4374038" y="3366305"/>
          <a:ext cx="4656840" cy="1538747"/>
        </p:xfrm>
        <a:graphic>
          <a:graphicData uri="http://schemas.openxmlformats.org/drawingml/2006/table">
            <a:tbl>
              <a:tblPr firstRow="1" bandRow="1">
                <a:tableStyleId>{2D5ABB26-0587-4C30-8999-92F81FD0307C}</a:tableStyleId>
              </a:tblPr>
              <a:tblGrid>
                <a:gridCol w="1643591">
                  <a:extLst>
                    <a:ext uri="{9D8B030D-6E8A-4147-A177-3AD203B41FA5}">
                      <a16:colId xmlns:a16="http://schemas.microsoft.com/office/drawing/2014/main" val="20000"/>
                    </a:ext>
                  </a:extLst>
                </a:gridCol>
                <a:gridCol w="947348">
                  <a:extLst>
                    <a:ext uri="{9D8B030D-6E8A-4147-A177-3AD203B41FA5}">
                      <a16:colId xmlns:a16="http://schemas.microsoft.com/office/drawing/2014/main" val="20001"/>
                    </a:ext>
                  </a:extLst>
                </a:gridCol>
                <a:gridCol w="1453271">
                  <a:extLst>
                    <a:ext uri="{9D8B030D-6E8A-4147-A177-3AD203B41FA5}">
                      <a16:colId xmlns:a16="http://schemas.microsoft.com/office/drawing/2014/main" val="20002"/>
                    </a:ext>
                  </a:extLst>
                </a:gridCol>
                <a:gridCol w="612630">
                  <a:extLst>
                    <a:ext uri="{9D8B030D-6E8A-4147-A177-3AD203B41FA5}">
                      <a16:colId xmlns:a16="http://schemas.microsoft.com/office/drawing/2014/main" val="20003"/>
                    </a:ext>
                  </a:extLst>
                </a:gridCol>
              </a:tblGrid>
              <a:tr h="492020">
                <a:tc>
                  <a:txBody>
                    <a:bodyPr/>
                    <a:lstStyle/>
                    <a:p>
                      <a:pPr marL="31750">
                        <a:lnSpc>
                          <a:spcPts val="1515"/>
                        </a:lnSpc>
                      </a:pPr>
                      <a:r>
                        <a:rPr lang="it-IT" sz="1200" b="1" spc="-10" dirty="0">
                          <a:latin typeface="Calibri"/>
                          <a:cs typeface="Calibri"/>
                        </a:rPr>
                        <a:t>     </a:t>
                      </a:r>
                      <a:r>
                        <a:rPr sz="1200" b="1" spc="-10" dirty="0">
                          <a:latin typeface="Calibri"/>
                          <a:cs typeface="Calibri"/>
                        </a:rPr>
                        <a:t>CVF</a:t>
                      </a:r>
                      <a:r>
                        <a:rPr sz="1200" b="1" spc="10" dirty="0">
                          <a:latin typeface="Calibri"/>
                          <a:cs typeface="Calibri"/>
                        </a:rPr>
                        <a:t> </a:t>
                      </a:r>
                      <a:r>
                        <a:rPr sz="1200" b="1" spc="-10" dirty="0">
                          <a:latin typeface="Calibri"/>
                          <a:cs typeface="Calibri"/>
                        </a:rPr>
                        <a:t>(L)</a:t>
                      </a:r>
                      <a:endParaRPr sz="1200" b="1" dirty="0">
                        <a:latin typeface="Calibri"/>
                        <a:cs typeface="Calibri"/>
                      </a:endParaRPr>
                    </a:p>
                  </a:txBody>
                  <a:tcPr marL="0" marR="0" marT="0" marB="0"/>
                </a:tc>
                <a:tc>
                  <a:txBody>
                    <a:bodyPr/>
                    <a:lstStyle/>
                    <a:p>
                      <a:pPr marL="259715">
                        <a:lnSpc>
                          <a:spcPts val="1515"/>
                        </a:lnSpc>
                      </a:pPr>
                      <a:r>
                        <a:rPr lang="it-IT" sz="1200" b="1" spc="-10" dirty="0">
                          <a:latin typeface="Calibri"/>
                          <a:cs typeface="Calibri"/>
                        </a:rPr>
                        <a:t>      </a:t>
                      </a:r>
                      <a:r>
                        <a:rPr sz="1200" b="1" spc="-10" dirty="0">
                          <a:latin typeface="Calibri"/>
                          <a:cs typeface="Calibri"/>
                        </a:rPr>
                        <a:t>3,27</a:t>
                      </a:r>
                      <a:endParaRPr sz="1200" b="1" dirty="0">
                        <a:latin typeface="Calibri"/>
                        <a:cs typeface="Calibri"/>
                      </a:endParaRPr>
                    </a:p>
                  </a:txBody>
                  <a:tcPr marL="0" marR="0" marT="0" marB="0"/>
                </a:tc>
                <a:tc>
                  <a:txBody>
                    <a:bodyPr/>
                    <a:lstStyle/>
                    <a:p>
                      <a:pPr marL="323850">
                        <a:lnSpc>
                          <a:spcPts val="1515"/>
                        </a:lnSpc>
                      </a:pPr>
                      <a:r>
                        <a:rPr lang="it-IT" sz="1200" b="1" spc="-10" dirty="0">
                          <a:latin typeface="Calibri"/>
                          <a:cs typeface="Calibri"/>
                        </a:rPr>
                        <a:t>       </a:t>
                      </a:r>
                      <a:r>
                        <a:rPr sz="1200" b="1" spc="-10" dirty="0">
                          <a:latin typeface="Calibri"/>
                          <a:cs typeface="Calibri"/>
                        </a:rPr>
                        <a:t>3,69</a:t>
                      </a:r>
                      <a:endParaRPr sz="1200" b="1" dirty="0">
                        <a:latin typeface="Calibri"/>
                        <a:cs typeface="Calibri"/>
                      </a:endParaRPr>
                    </a:p>
                  </a:txBody>
                  <a:tcPr marL="0" marR="0" marT="0" marB="0"/>
                </a:tc>
                <a:tc>
                  <a:txBody>
                    <a:bodyPr/>
                    <a:lstStyle/>
                    <a:p>
                      <a:pPr marL="255270">
                        <a:lnSpc>
                          <a:spcPts val="1515"/>
                        </a:lnSpc>
                      </a:pPr>
                      <a:r>
                        <a:rPr sz="1200" b="1" spc="-10" dirty="0">
                          <a:latin typeface="Calibri"/>
                          <a:cs typeface="Calibri"/>
                        </a:rPr>
                        <a:t>89</a:t>
                      </a:r>
                      <a:endParaRPr sz="1200" b="1" dirty="0">
                        <a:latin typeface="Calibri"/>
                        <a:cs typeface="Calibri"/>
                      </a:endParaRPr>
                    </a:p>
                  </a:txBody>
                  <a:tcPr marL="0" marR="0" marT="0" marB="0"/>
                </a:tc>
                <a:extLst>
                  <a:ext uri="{0D108BD9-81ED-4DB2-BD59-A6C34878D82A}">
                    <a16:rowId xmlns:a16="http://schemas.microsoft.com/office/drawing/2014/main" val="10000"/>
                  </a:ext>
                </a:extLst>
              </a:tr>
              <a:tr h="383737">
                <a:tc>
                  <a:txBody>
                    <a:bodyPr/>
                    <a:lstStyle/>
                    <a:p>
                      <a:pPr marL="31750" algn="ctr">
                        <a:lnSpc>
                          <a:spcPct val="100000"/>
                        </a:lnSpc>
                        <a:spcBef>
                          <a:spcPts val="235"/>
                        </a:spcBef>
                        <a:tabLst>
                          <a:tab pos="991235" algn="l"/>
                        </a:tabLst>
                      </a:pPr>
                      <a:r>
                        <a:rPr sz="1200" b="1" spc="-10" dirty="0">
                          <a:latin typeface="Calibri"/>
                          <a:cs typeface="Calibri"/>
                        </a:rPr>
                        <a:t>VEMS</a:t>
                      </a:r>
                      <a:r>
                        <a:rPr sz="1200" b="1" spc="20" dirty="0">
                          <a:latin typeface="Calibri"/>
                          <a:cs typeface="Calibri"/>
                        </a:rPr>
                        <a:t> </a:t>
                      </a:r>
                      <a:r>
                        <a:rPr sz="1200" b="1" spc="-5" dirty="0">
                          <a:latin typeface="Calibri"/>
                          <a:cs typeface="Calibri"/>
                        </a:rPr>
                        <a:t>(L)	</a:t>
                      </a:r>
                      <a:r>
                        <a:rPr lang="it-IT" sz="1200" b="1" spc="-5" dirty="0">
                          <a:latin typeface="Calibri"/>
                          <a:cs typeface="Calibri"/>
                        </a:rPr>
                        <a:t>     </a:t>
                      </a:r>
                      <a:endParaRPr sz="1200" b="1" dirty="0">
                        <a:latin typeface="Calibri"/>
                        <a:cs typeface="Calibri"/>
                      </a:endParaRPr>
                    </a:p>
                  </a:txBody>
                  <a:tcPr marL="0" marR="0" marT="22384" marB="0"/>
                </a:tc>
                <a:tc>
                  <a:txBody>
                    <a:bodyPr/>
                    <a:lstStyle/>
                    <a:p>
                      <a:pPr marL="489584" algn="ctr">
                        <a:lnSpc>
                          <a:spcPct val="100000"/>
                        </a:lnSpc>
                        <a:spcBef>
                          <a:spcPts val="235"/>
                        </a:spcBef>
                      </a:pPr>
                      <a:r>
                        <a:rPr lang="it-IT" sz="1200" b="1" spc="-10" dirty="0">
                          <a:latin typeface="+mn-lt"/>
                          <a:cs typeface="Calibri"/>
                        </a:rPr>
                        <a:t>2,93</a:t>
                      </a:r>
                      <a:endParaRPr sz="1200" b="1" dirty="0">
                        <a:latin typeface="Calibri"/>
                        <a:cs typeface="Calibri"/>
                      </a:endParaRPr>
                    </a:p>
                  </a:txBody>
                  <a:tcPr marL="0" marR="0" marT="22384" marB="0"/>
                </a:tc>
                <a:tc>
                  <a:txBody>
                    <a:bodyPr/>
                    <a:lstStyle/>
                    <a:p>
                      <a:pPr marL="232410" marR="0" lvl="0" indent="0" algn="ctr" defTabSz="914400" rtl="0" eaLnBrk="1" fontAlgn="auto" latinLnBrk="0" hangingPunct="1">
                        <a:lnSpc>
                          <a:spcPct val="100000"/>
                        </a:lnSpc>
                        <a:spcBef>
                          <a:spcPts val="235"/>
                        </a:spcBef>
                        <a:spcAft>
                          <a:spcPts val="0"/>
                        </a:spcAft>
                        <a:buClrTx/>
                        <a:buSzTx/>
                        <a:buFontTx/>
                        <a:buNone/>
                        <a:tabLst/>
                        <a:defRPr/>
                      </a:pPr>
                      <a:r>
                        <a:rPr lang="it-IT" sz="1200" b="1" spc="-10" dirty="0">
                          <a:latin typeface="+mn-lt"/>
                          <a:cs typeface="Calibri"/>
                        </a:rPr>
                        <a:t>3,10</a:t>
                      </a:r>
                      <a:endParaRPr lang="it-IT" sz="1200" b="1" dirty="0">
                        <a:latin typeface="+mn-lt"/>
                        <a:cs typeface="Calibri"/>
                      </a:endParaRPr>
                    </a:p>
                    <a:p>
                      <a:pPr marL="232410" algn="ctr">
                        <a:lnSpc>
                          <a:spcPct val="100000"/>
                        </a:lnSpc>
                        <a:spcBef>
                          <a:spcPts val="235"/>
                        </a:spcBef>
                      </a:pPr>
                      <a:endParaRPr sz="1200" b="1" dirty="0">
                        <a:latin typeface="Calibri"/>
                        <a:cs typeface="Calibri"/>
                      </a:endParaRPr>
                    </a:p>
                  </a:txBody>
                  <a:tcPr marL="0" marR="0" marT="22384" marB="0"/>
                </a:tc>
                <a:tc>
                  <a:txBody>
                    <a:bodyPr/>
                    <a:lstStyle/>
                    <a:p>
                      <a:pPr algn="ctr">
                        <a:lnSpc>
                          <a:spcPct val="100000"/>
                        </a:lnSpc>
                      </a:pPr>
                      <a:r>
                        <a:rPr lang="it-IT" sz="1300" b="1" dirty="0">
                          <a:latin typeface="Times New Roman"/>
                          <a:cs typeface="Times New Roman"/>
                        </a:rPr>
                        <a:t>    94</a:t>
                      </a:r>
                      <a:endParaRPr sz="1300" b="1" dirty="0">
                        <a:latin typeface="Times New Roman"/>
                        <a:cs typeface="Times New Roman"/>
                      </a:endParaRPr>
                    </a:p>
                  </a:txBody>
                  <a:tcPr marL="0" marR="0" marT="0" marB="0"/>
                </a:tc>
                <a:extLst>
                  <a:ext uri="{0D108BD9-81ED-4DB2-BD59-A6C34878D82A}">
                    <a16:rowId xmlns:a16="http://schemas.microsoft.com/office/drawing/2014/main" val="10001"/>
                  </a:ext>
                </a:extLst>
              </a:tr>
              <a:tr h="633183">
                <a:tc>
                  <a:txBody>
                    <a:bodyPr/>
                    <a:lstStyle/>
                    <a:p>
                      <a:pPr marL="31750">
                        <a:lnSpc>
                          <a:spcPct val="100000"/>
                        </a:lnSpc>
                        <a:spcBef>
                          <a:spcPts val="235"/>
                        </a:spcBef>
                      </a:pPr>
                      <a:r>
                        <a:rPr sz="1200" b="1" spc="-10" dirty="0">
                          <a:latin typeface="Calibri"/>
                          <a:cs typeface="Calibri"/>
                        </a:rPr>
                        <a:t>VEMS/CVF</a:t>
                      </a:r>
                      <a:r>
                        <a:rPr sz="1200" b="1" spc="15" dirty="0">
                          <a:latin typeface="Calibri"/>
                          <a:cs typeface="Calibri"/>
                        </a:rPr>
                        <a:t> </a:t>
                      </a:r>
                      <a:r>
                        <a:rPr sz="1200" b="1" spc="-10" dirty="0">
                          <a:latin typeface="Calibri"/>
                          <a:cs typeface="Calibri"/>
                        </a:rPr>
                        <a:t>(%)</a:t>
                      </a:r>
                      <a:endParaRPr sz="1200" b="1">
                        <a:latin typeface="Calibri"/>
                        <a:cs typeface="Calibri"/>
                      </a:endParaRPr>
                    </a:p>
                  </a:txBody>
                  <a:tcPr marL="0" marR="0" marT="22384" marB="0"/>
                </a:tc>
                <a:tc>
                  <a:txBody>
                    <a:bodyPr/>
                    <a:lstStyle/>
                    <a:p>
                      <a:pPr marL="305435">
                        <a:lnSpc>
                          <a:spcPct val="100000"/>
                        </a:lnSpc>
                        <a:spcBef>
                          <a:spcPts val="235"/>
                        </a:spcBef>
                      </a:pPr>
                      <a:r>
                        <a:rPr lang="it-IT" sz="1200" b="1" spc="-10" dirty="0">
                          <a:latin typeface="Calibri"/>
                          <a:cs typeface="Calibri"/>
                        </a:rPr>
                        <a:t>       </a:t>
                      </a:r>
                      <a:r>
                        <a:rPr sz="1200" b="1" spc="-10" dirty="0">
                          <a:latin typeface="Calibri"/>
                          <a:cs typeface="Calibri"/>
                        </a:rPr>
                        <a:t>89</a:t>
                      </a:r>
                      <a:endParaRPr sz="1200" b="1" dirty="0">
                        <a:latin typeface="Calibri"/>
                        <a:cs typeface="Calibri"/>
                      </a:endParaRPr>
                    </a:p>
                  </a:txBody>
                  <a:tcPr marL="0" marR="0" marT="22384" marB="0"/>
                </a:tc>
                <a:tc>
                  <a:txBody>
                    <a:bodyPr/>
                    <a:lstStyle/>
                    <a:p>
                      <a:pPr marL="52705" algn="ctr">
                        <a:lnSpc>
                          <a:spcPct val="100000"/>
                        </a:lnSpc>
                        <a:spcBef>
                          <a:spcPts val="235"/>
                        </a:spcBef>
                      </a:pPr>
                      <a:r>
                        <a:rPr lang="it-IT" sz="1200" b="1" spc="-10" dirty="0">
                          <a:latin typeface="Calibri"/>
                          <a:cs typeface="Calibri"/>
                        </a:rPr>
                        <a:t>     </a:t>
                      </a:r>
                      <a:r>
                        <a:rPr sz="1200" b="1" spc="-10" dirty="0">
                          <a:latin typeface="Calibri"/>
                          <a:cs typeface="Calibri"/>
                        </a:rPr>
                        <a:t>84</a:t>
                      </a:r>
                      <a:endParaRPr sz="1200" b="1" dirty="0">
                        <a:latin typeface="Calibri"/>
                        <a:cs typeface="Calibri"/>
                      </a:endParaRPr>
                    </a:p>
                  </a:txBody>
                  <a:tcPr marL="0" marR="0" marT="22384" marB="0"/>
                </a:tc>
                <a:tc>
                  <a:txBody>
                    <a:bodyPr/>
                    <a:lstStyle/>
                    <a:p>
                      <a:pPr>
                        <a:lnSpc>
                          <a:spcPct val="100000"/>
                        </a:lnSpc>
                      </a:pPr>
                      <a:endParaRPr sz="1300" b="1" dirty="0">
                        <a:latin typeface="Times New Roman"/>
                        <a:cs typeface="Times New Roman"/>
                      </a:endParaRPr>
                    </a:p>
                  </a:txBody>
                  <a:tcPr marL="0" marR="0" marT="0" marB="0"/>
                </a:tc>
                <a:extLst>
                  <a:ext uri="{0D108BD9-81ED-4DB2-BD59-A6C34878D82A}">
                    <a16:rowId xmlns:a16="http://schemas.microsoft.com/office/drawing/2014/main" val="10002"/>
                  </a:ext>
                </a:extLst>
              </a:tr>
            </a:tbl>
          </a:graphicData>
        </a:graphic>
      </p:graphicFrame>
      <p:sp>
        <p:nvSpPr>
          <p:cNvPr id="13" name="object 13"/>
          <p:cNvSpPr/>
          <p:nvPr/>
        </p:nvSpPr>
        <p:spPr>
          <a:xfrm>
            <a:off x="1316831" y="2829983"/>
            <a:ext cx="2743200" cy="1456373"/>
          </a:xfrm>
          <a:custGeom>
            <a:avLst/>
            <a:gdLst/>
            <a:ahLst/>
            <a:cxnLst/>
            <a:rect l="l" t="t" r="r" b="b"/>
            <a:pathLst>
              <a:path w="3657600" h="1941829">
                <a:moveTo>
                  <a:pt x="0" y="1865488"/>
                </a:moveTo>
                <a:lnTo>
                  <a:pt x="3" y="1804777"/>
                </a:lnTo>
                <a:lnTo>
                  <a:pt x="24" y="1744128"/>
                </a:lnTo>
                <a:lnTo>
                  <a:pt x="83" y="1683605"/>
                </a:lnTo>
                <a:lnTo>
                  <a:pt x="198" y="1623271"/>
                </a:lnTo>
                <a:lnTo>
                  <a:pt x="387" y="1563187"/>
                </a:lnTo>
                <a:lnTo>
                  <a:pt x="669" y="1503417"/>
                </a:lnTo>
                <a:lnTo>
                  <a:pt x="1063" y="1444025"/>
                </a:lnTo>
                <a:lnTo>
                  <a:pt x="1587" y="1385071"/>
                </a:lnTo>
                <a:lnTo>
                  <a:pt x="2260" y="1326620"/>
                </a:lnTo>
                <a:lnTo>
                  <a:pt x="3100" y="1268734"/>
                </a:lnTo>
                <a:lnTo>
                  <a:pt x="4126" y="1211476"/>
                </a:lnTo>
                <a:lnTo>
                  <a:pt x="5357" y="1154909"/>
                </a:lnTo>
                <a:lnTo>
                  <a:pt x="6811" y="1099094"/>
                </a:lnTo>
                <a:lnTo>
                  <a:pt x="8508" y="1044097"/>
                </a:lnTo>
                <a:lnTo>
                  <a:pt x="10464" y="989978"/>
                </a:lnTo>
                <a:lnTo>
                  <a:pt x="12700" y="936801"/>
                </a:lnTo>
                <a:lnTo>
                  <a:pt x="15233" y="884628"/>
                </a:lnTo>
                <a:lnTo>
                  <a:pt x="18082" y="833523"/>
                </a:lnTo>
                <a:lnTo>
                  <a:pt x="21266" y="783549"/>
                </a:lnTo>
                <a:lnTo>
                  <a:pt x="24804" y="734767"/>
                </a:lnTo>
                <a:lnTo>
                  <a:pt x="28714" y="687241"/>
                </a:lnTo>
                <a:lnTo>
                  <a:pt x="33015" y="641033"/>
                </a:lnTo>
                <a:lnTo>
                  <a:pt x="37724" y="596207"/>
                </a:lnTo>
                <a:lnTo>
                  <a:pt x="42862" y="552824"/>
                </a:lnTo>
                <a:lnTo>
                  <a:pt x="48446" y="510949"/>
                </a:lnTo>
                <a:lnTo>
                  <a:pt x="54495" y="470643"/>
                </a:lnTo>
                <a:lnTo>
                  <a:pt x="61028" y="431970"/>
                </a:lnTo>
                <a:lnTo>
                  <a:pt x="75620" y="359772"/>
                </a:lnTo>
                <a:lnTo>
                  <a:pt x="92369" y="294858"/>
                </a:lnTo>
                <a:lnTo>
                  <a:pt x="123034" y="208483"/>
                </a:lnTo>
                <a:lnTo>
                  <a:pt x="146637" y="159670"/>
                </a:lnTo>
                <a:lnTo>
                  <a:pt x="172317" y="118375"/>
                </a:lnTo>
                <a:lnTo>
                  <a:pt x="199985" y="84124"/>
                </a:lnTo>
                <a:lnTo>
                  <a:pt x="229550" y="56444"/>
                </a:lnTo>
                <a:lnTo>
                  <a:pt x="294007" y="18897"/>
                </a:lnTo>
                <a:lnTo>
                  <a:pt x="364965" y="1941"/>
                </a:lnTo>
                <a:lnTo>
                  <a:pt x="402655" y="0"/>
                </a:lnTo>
                <a:lnTo>
                  <a:pt x="441699" y="1783"/>
                </a:lnTo>
                <a:lnTo>
                  <a:pt x="482006" y="6818"/>
                </a:lnTo>
                <a:lnTo>
                  <a:pt x="523486" y="14630"/>
                </a:lnTo>
                <a:lnTo>
                  <a:pt x="566047" y="24745"/>
                </a:lnTo>
                <a:lnTo>
                  <a:pt x="609600" y="36688"/>
                </a:lnTo>
                <a:lnTo>
                  <a:pt x="672618" y="60509"/>
                </a:lnTo>
                <a:lnTo>
                  <a:pt x="736431" y="94894"/>
                </a:lnTo>
                <a:lnTo>
                  <a:pt x="768883" y="115678"/>
                </a:lnTo>
                <a:lnTo>
                  <a:pt x="801829" y="138659"/>
                </a:lnTo>
                <a:lnTo>
                  <a:pt x="835368" y="163688"/>
                </a:lnTo>
                <a:lnTo>
                  <a:pt x="869599" y="190619"/>
                </a:lnTo>
                <a:lnTo>
                  <a:pt x="904620" y="219302"/>
                </a:lnTo>
                <a:lnTo>
                  <a:pt x="940530" y="249589"/>
                </a:lnTo>
                <a:lnTo>
                  <a:pt x="977428" y="281333"/>
                </a:lnTo>
                <a:lnTo>
                  <a:pt x="1015412" y="314385"/>
                </a:lnTo>
                <a:lnTo>
                  <a:pt x="1054580" y="348597"/>
                </a:lnTo>
                <a:lnTo>
                  <a:pt x="1095031" y="383822"/>
                </a:lnTo>
                <a:lnTo>
                  <a:pt x="1136864" y="419910"/>
                </a:lnTo>
                <a:lnTo>
                  <a:pt x="1180178" y="456714"/>
                </a:lnTo>
                <a:lnTo>
                  <a:pt x="1225070" y="494086"/>
                </a:lnTo>
                <a:lnTo>
                  <a:pt x="1271640" y="531877"/>
                </a:lnTo>
                <a:lnTo>
                  <a:pt x="1319986" y="569940"/>
                </a:lnTo>
                <a:lnTo>
                  <a:pt x="1370206" y="608127"/>
                </a:lnTo>
                <a:lnTo>
                  <a:pt x="1422400" y="646288"/>
                </a:lnTo>
                <a:lnTo>
                  <a:pt x="1456042" y="670433"/>
                </a:lnTo>
                <a:lnTo>
                  <a:pt x="1491174" y="695749"/>
                </a:lnTo>
                <a:lnTo>
                  <a:pt x="1527703" y="722155"/>
                </a:lnTo>
                <a:lnTo>
                  <a:pt x="1565535" y="749569"/>
                </a:lnTo>
                <a:lnTo>
                  <a:pt x="1604578" y="777909"/>
                </a:lnTo>
                <a:lnTo>
                  <a:pt x="1644737" y="807095"/>
                </a:lnTo>
                <a:lnTo>
                  <a:pt x="1685921" y="837044"/>
                </a:lnTo>
                <a:lnTo>
                  <a:pt x="1728035" y="867676"/>
                </a:lnTo>
                <a:lnTo>
                  <a:pt x="1770988" y="898909"/>
                </a:lnTo>
                <a:lnTo>
                  <a:pt x="1814685" y="930662"/>
                </a:lnTo>
                <a:lnTo>
                  <a:pt x="1859034" y="962853"/>
                </a:lnTo>
                <a:lnTo>
                  <a:pt x="1903941" y="995400"/>
                </a:lnTo>
                <a:lnTo>
                  <a:pt x="1949314" y="1028223"/>
                </a:lnTo>
                <a:lnTo>
                  <a:pt x="1995060" y="1061239"/>
                </a:lnTo>
                <a:lnTo>
                  <a:pt x="2041085" y="1094369"/>
                </a:lnTo>
                <a:lnTo>
                  <a:pt x="2087296" y="1127529"/>
                </a:lnTo>
                <a:lnTo>
                  <a:pt x="2133600" y="1160638"/>
                </a:lnTo>
                <a:lnTo>
                  <a:pt x="2179903" y="1193616"/>
                </a:lnTo>
                <a:lnTo>
                  <a:pt x="2226114" y="1226381"/>
                </a:lnTo>
                <a:lnTo>
                  <a:pt x="2272139" y="1258851"/>
                </a:lnTo>
                <a:lnTo>
                  <a:pt x="2317885" y="1290945"/>
                </a:lnTo>
                <a:lnTo>
                  <a:pt x="2363258" y="1322581"/>
                </a:lnTo>
                <a:lnTo>
                  <a:pt x="2408165" y="1353678"/>
                </a:lnTo>
                <a:lnTo>
                  <a:pt x="2452514" y="1384155"/>
                </a:lnTo>
                <a:lnTo>
                  <a:pt x="2496211" y="1413930"/>
                </a:lnTo>
                <a:lnTo>
                  <a:pt x="2539164" y="1442922"/>
                </a:lnTo>
                <a:lnTo>
                  <a:pt x="2581278" y="1471049"/>
                </a:lnTo>
                <a:lnTo>
                  <a:pt x="2622462" y="1498230"/>
                </a:lnTo>
                <a:lnTo>
                  <a:pt x="2662621" y="1524384"/>
                </a:lnTo>
                <a:lnTo>
                  <a:pt x="2701664" y="1549428"/>
                </a:lnTo>
                <a:lnTo>
                  <a:pt x="2739496" y="1573282"/>
                </a:lnTo>
                <a:lnTo>
                  <a:pt x="2776025" y="1595865"/>
                </a:lnTo>
                <a:lnTo>
                  <a:pt x="2811157" y="1617094"/>
                </a:lnTo>
                <a:lnTo>
                  <a:pt x="2844800" y="1636888"/>
                </a:lnTo>
                <a:lnTo>
                  <a:pt x="2909810" y="1673181"/>
                </a:lnTo>
                <a:lnTo>
                  <a:pt x="2973291" y="1706016"/>
                </a:lnTo>
                <a:lnTo>
                  <a:pt x="3035118" y="1735624"/>
                </a:lnTo>
                <a:lnTo>
                  <a:pt x="3095168" y="1762239"/>
                </a:lnTo>
                <a:lnTo>
                  <a:pt x="3153316" y="1786093"/>
                </a:lnTo>
                <a:lnTo>
                  <a:pt x="3209439" y="1807419"/>
                </a:lnTo>
                <a:lnTo>
                  <a:pt x="3263411" y="1826450"/>
                </a:lnTo>
                <a:lnTo>
                  <a:pt x="3315110" y="1843418"/>
                </a:lnTo>
                <a:lnTo>
                  <a:pt x="3364411" y="1858555"/>
                </a:lnTo>
                <a:lnTo>
                  <a:pt x="3411189" y="1872096"/>
                </a:lnTo>
                <a:lnTo>
                  <a:pt x="3455322" y="1884271"/>
                </a:lnTo>
                <a:lnTo>
                  <a:pt x="3496684" y="1895314"/>
                </a:lnTo>
                <a:lnTo>
                  <a:pt x="3535152" y="1905457"/>
                </a:lnTo>
                <a:lnTo>
                  <a:pt x="3570602" y="1914934"/>
                </a:lnTo>
                <a:lnTo>
                  <a:pt x="3602909" y="1923976"/>
                </a:lnTo>
                <a:lnTo>
                  <a:pt x="3631949" y="1932817"/>
                </a:lnTo>
                <a:lnTo>
                  <a:pt x="3657600" y="1941688"/>
                </a:lnTo>
              </a:path>
            </a:pathLst>
          </a:custGeom>
          <a:ln w="38100">
            <a:solidFill>
              <a:srgbClr val="5B9BD4"/>
            </a:solidFill>
          </a:ln>
        </p:spPr>
        <p:txBody>
          <a:bodyPr wrap="square" lIns="0" tIns="0" rIns="0" bIns="0" rtlCol="0"/>
          <a:lstStyle/>
          <a:p>
            <a:pPr defTabSz="914400"/>
            <a:endParaRPr sz="1350">
              <a:solidFill>
                <a:prstClr val="black"/>
              </a:solidFill>
            </a:endParaRPr>
          </a:p>
        </p:txBody>
      </p:sp>
      <p:pic>
        <p:nvPicPr>
          <p:cNvPr id="15" name="Immagine 14">
            <a:extLst>
              <a:ext uri="{FF2B5EF4-FFF2-40B4-BE49-F238E27FC236}">
                <a16:creationId xmlns:a16="http://schemas.microsoft.com/office/drawing/2014/main" id="{577F4A25-C908-478A-B3F8-B341C09C665A}"/>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905918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08350" y="1329309"/>
            <a:ext cx="532638" cy="674370"/>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txBox="1">
            <a:spLocks noGrp="1"/>
          </p:cNvSpPr>
          <p:nvPr>
            <p:ph type="title"/>
          </p:nvPr>
        </p:nvSpPr>
        <p:spPr>
          <a:xfrm>
            <a:off x="687705" y="1401604"/>
            <a:ext cx="2322671" cy="379431"/>
          </a:xfrm>
          <a:prstGeom prst="rect">
            <a:avLst/>
          </a:prstGeom>
        </p:spPr>
        <p:txBody>
          <a:bodyPr vert="horz" wrap="square" lIns="0" tIns="10001" rIns="0" bIns="0" rtlCol="0">
            <a:spAutoFit/>
          </a:bodyPr>
          <a:lstStyle/>
          <a:p>
            <a:pPr marL="9525">
              <a:spcBef>
                <a:spcPts val="79"/>
              </a:spcBef>
            </a:pPr>
            <a:r>
              <a:rPr b="1" dirty="0">
                <a:solidFill>
                  <a:srgbClr val="000000"/>
                </a:solidFill>
                <a:latin typeface="Comic Sans MS"/>
                <a:cs typeface="Comic Sans MS"/>
              </a:rPr>
              <a:t>Caso clinico</a:t>
            </a:r>
            <a:r>
              <a:rPr b="1" spc="-38" dirty="0">
                <a:solidFill>
                  <a:srgbClr val="000000"/>
                </a:solidFill>
                <a:latin typeface="Comic Sans MS"/>
                <a:cs typeface="Comic Sans MS"/>
              </a:rPr>
              <a:t> </a:t>
            </a:r>
            <a:r>
              <a:rPr b="1" dirty="0">
                <a:solidFill>
                  <a:srgbClr val="000000"/>
                </a:solidFill>
                <a:latin typeface="Comic Sans MS"/>
                <a:cs typeface="Comic Sans MS"/>
              </a:rPr>
              <a:t>n.1</a:t>
            </a:r>
          </a:p>
        </p:txBody>
      </p:sp>
      <p:sp>
        <p:nvSpPr>
          <p:cNvPr id="5" name="object 5"/>
          <p:cNvSpPr/>
          <p:nvPr/>
        </p:nvSpPr>
        <p:spPr>
          <a:xfrm>
            <a:off x="385190" y="2880667"/>
            <a:ext cx="1114425" cy="161642"/>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385317" y="277749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p:nvPr/>
        </p:nvSpPr>
        <p:spPr>
          <a:xfrm>
            <a:off x="385190" y="3494447"/>
            <a:ext cx="1337310" cy="165082"/>
          </a:xfrm>
          <a:prstGeom prst="rect">
            <a:avLst/>
          </a:prstGeom>
          <a:blipFill>
            <a:blip r:embed="rId5"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1608201" y="3394709"/>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7840980" y="3703319"/>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265177" y="401193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1" name="object 11"/>
          <p:cNvSpPr/>
          <p:nvPr/>
        </p:nvSpPr>
        <p:spPr>
          <a:xfrm>
            <a:off x="265177" y="432054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txBox="1"/>
          <p:nvPr/>
        </p:nvSpPr>
        <p:spPr>
          <a:xfrm>
            <a:off x="364007" y="2711466"/>
            <a:ext cx="7595235" cy="1990449"/>
          </a:xfrm>
          <a:prstGeom prst="rect">
            <a:avLst/>
          </a:prstGeom>
          <a:solidFill>
            <a:schemeClr val="accent1">
              <a:lumMod val="50000"/>
            </a:schemeClr>
          </a:solidFill>
        </p:spPr>
        <p:txBody>
          <a:bodyPr vert="horz" wrap="square" lIns="0" tIns="111919" rIns="0" bIns="0" rtlCol="0">
            <a:spAutoFit/>
          </a:bodyPr>
          <a:lstStyle/>
          <a:p>
            <a:pPr marL="9525" defTabSz="914400">
              <a:spcBef>
                <a:spcPts val="881"/>
              </a:spcBef>
            </a:pPr>
            <a:r>
              <a:rPr sz="2400" b="1" spc="-8" dirty="0">
                <a:solidFill>
                  <a:schemeClr val="bg1"/>
                </a:solidFill>
                <a:cs typeface="Calibri"/>
              </a:rPr>
              <a:t>Interpretazione:</a:t>
            </a:r>
            <a:endParaRPr sz="2400" b="1" dirty="0">
              <a:solidFill>
                <a:schemeClr val="bg1"/>
              </a:solidFill>
              <a:cs typeface="Calibri"/>
            </a:endParaRPr>
          </a:p>
          <a:p>
            <a:pPr marL="9525" defTabSz="914400">
              <a:spcBef>
                <a:spcPts val="814"/>
              </a:spcBef>
            </a:pPr>
            <a:r>
              <a:rPr spc="-4" dirty="0">
                <a:solidFill>
                  <a:schemeClr val="bg1"/>
                </a:solidFill>
                <a:cs typeface="Calibri"/>
              </a:rPr>
              <a:t>Quadro funzionale </a:t>
            </a:r>
            <a:r>
              <a:rPr dirty="0">
                <a:solidFill>
                  <a:schemeClr val="bg1"/>
                </a:solidFill>
                <a:cs typeface="Calibri"/>
              </a:rPr>
              <a:t>a </a:t>
            </a:r>
            <a:r>
              <a:rPr spc="-4" dirty="0">
                <a:solidFill>
                  <a:schemeClr val="bg1"/>
                </a:solidFill>
                <a:cs typeface="Calibri"/>
              </a:rPr>
              <a:t>riposo di nei limiti della</a:t>
            </a:r>
            <a:r>
              <a:rPr spc="60" dirty="0">
                <a:solidFill>
                  <a:schemeClr val="bg1"/>
                </a:solidFill>
                <a:cs typeface="Calibri"/>
              </a:rPr>
              <a:t> </a:t>
            </a:r>
            <a:r>
              <a:rPr spc="-4" dirty="0">
                <a:solidFill>
                  <a:schemeClr val="bg1"/>
                </a:solidFill>
                <a:cs typeface="Calibri"/>
              </a:rPr>
              <a:t>norma.</a:t>
            </a:r>
            <a:endParaRPr dirty="0">
              <a:solidFill>
                <a:schemeClr val="bg1"/>
              </a:solidFill>
              <a:cs typeface="Calibri"/>
            </a:endParaRPr>
          </a:p>
          <a:p>
            <a:pPr marL="9525" defTabSz="914400">
              <a:spcBef>
                <a:spcPts val="810"/>
              </a:spcBef>
            </a:pPr>
            <a:r>
              <a:rPr sz="2400" b="1" spc="-4" dirty="0">
                <a:solidFill>
                  <a:schemeClr val="bg1"/>
                </a:solidFill>
                <a:cs typeface="Calibri"/>
              </a:rPr>
              <a:t>Ipotesi</a:t>
            </a:r>
            <a:r>
              <a:rPr sz="2400" b="1" spc="-8" dirty="0">
                <a:solidFill>
                  <a:schemeClr val="bg1"/>
                </a:solidFill>
                <a:cs typeface="Calibri"/>
              </a:rPr>
              <a:t> diagnostica:</a:t>
            </a:r>
            <a:endParaRPr sz="2400" b="1" dirty="0">
              <a:solidFill>
                <a:schemeClr val="bg1"/>
              </a:solidFill>
              <a:cs typeface="Calibri"/>
            </a:endParaRPr>
          </a:p>
          <a:p>
            <a:pPr marL="9525" defTabSz="914400">
              <a:spcBef>
                <a:spcPts val="810"/>
              </a:spcBef>
            </a:pPr>
            <a:r>
              <a:rPr spc="-4" dirty="0">
                <a:solidFill>
                  <a:schemeClr val="bg1"/>
                </a:solidFill>
                <a:cs typeface="Calibri"/>
              </a:rPr>
              <a:t>Alla luce </a:t>
            </a:r>
            <a:r>
              <a:rPr spc="-11" dirty="0">
                <a:solidFill>
                  <a:schemeClr val="bg1"/>
                </a:solidFill>
                <a:cs typeface="Calibri"/>
              </a:rPr>
              <a:t>dell’anamnesi </a:t>
            </a:r>
            <a:r>
              <a:rPr spc="-8" dirty="0">
                <a:solidFill>
                  <a:schemeClr val="bg1"/>
                </a:solidFill>
                <a:cs typeface="Calibri"/>
              </a:rPr>
              <a:t>silente </a:t>
            </a:r>
            <a:r>
              <a:rPr dirty="0">
                <a:solidFill>
                  <a:schemeClr val="bg1"/>
                </a:solidFill>
                <a:cs typeface="Calibri"/>
              </a:rPr>
              <a:t>e </a:t>
            </a:r>
            <a:r>
              <a:rPr spc="-15" dirty="0">
                <a:solidFill>
                  <a:schemeClr val="bg1"/>
                </a:solidFill>
                <a:cs typeface="Calibri"/>
              </a:rPr>
              <a:t>dell’assenza </a:t>
            </a:r>
            <a:r>
              <a:rPr dirty="0">
                <a:solidFill>
                  <a:schemeClr val="bg1"/>
                </a:solidFill>
                <a:cs typeface="Calibri"/>
              </a:rPr>
              <a:t>di </a:t>
            </a:r>
            <a:r>
              <a:rPr spc="-8" dirty="0">
                <a:solidFill>
                  <a:schemeClr val="bg1"/>
                </a:solidFill>
                <a:cs typeface="Calibri"/>
              </a:rPr>
              <a:t>sintomi </a:t>
            </a:r>
            <a:r>
              <a:rPr spc="-4" dirty="0">
                <a:solidFill>
                  <a:schemeClr val="bg1"/>
                </a:solidFill>
                <a:cs typeface="Calibri"/>
              </a:rPr>
              <a:t>non </a:t>
            </a:r>
            <a:r>
              <a:rPr dirty="0">
                <a:solidFill>
                  <a:schemeClr val="bg1"/>
                </a:solidFill>
                <a:cs typeface="Calibri"/>
              </a:rPr>
              <a:t>è </a:t>
            </a:r>
            <a:r>
              <a:rPr spc="-8" dirty="0">
                <a:solidFill>
                  <a:schemeClr val="bg1"/>
                </a:solidFill>
                <a:cs typeface="Calibri"/>
              </a:rPr>
              <a:t>indicato ulteriore approfondimento</a:t>
            </a:r>
            <a:r>
              <a:rPr spc="263" dirty="0">
                <a:solidFill>
                  <a:schemeClr val="bg1"/>
                </a:solidFill>
                <a:cs typeface="Calibri"/>
              </a:rPr>
              <a:t> </a:t>
            </a:r>
            <a:r>
              <a:rPr spc="-8" dirty="0">
                <a:solidFill>
                  <a:schemeClr val="bg1"/>
                </a:solidFill>
                <a:cs typeface="Calibri"/>
              </a:rPr>
              <a:t>diagnostico</a:t>
            </a:r>
            <a:endParaRPr dirty="0">
              <a:solidFill>
                <a:schemeClr val="bg1"/>
              </a:solidFill>
              <a:cs typeface="Calibri"/>
            </a:endParaRPr>
          </a:p>
        </p:txBody>
      </p:sp>
      <p:pic>
        <p:nvPicPr>
          <p:cNvPr id="14" name="Immagine 13">
            <a:extLst>
              <a:ext uri="{FF2B5EF4-FFF2-40B4-BE49-F238E27FC236}">
                <a16:creationId xmlns:a16="http://schemas.microsoft.com/office/drawing/2014/main" id="{764AFE9B-E0E1-4792-8EE9-2E418B1233A2}"/>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8692139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08350" y="1329309"/>
            <a:ext cx="532638" cy="674370"/>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txBox="1">
            <a:spLocks noGrp="1"/>
          </p:cNvSpPr>
          <p:nvPr>
            <p:ph type="title"/>
          </p:nvPr>
        </p:nvSpPr>
        <p:spPr>
          <a:xfrm>
            <a:off x="687705" y="1401604"/>
            <a:ext cx="2322671" cy="379431"/>
          </a:xfrm>
          <a:prstGeom prst="rect">
            <a:avLst/>
          </a:prstGeom>
        </p:spPr>
        <p:txBody>
          <a:bodyPr vert="horz" wrap="square" lIns="0" tIns="10001" rIns="0" bIns="0" rtlCol="0">
            <a:spAutoFit/>
          </a:bodyPr>
          <a:lstStyle/>
          <a:p>
            <a:pPr marL="9525">
              <a:spcBef>
                <a:spcPts val="79"/>
              </a:spcBef>
            </a:pPr>
            <a:r>
              <a:rPr b="1" dirty="0">
                <a:latin typeface="Comic Sans MS"/>
                <a:cs typeface="Comic Sans MS"/>
              </a:rPr>
              <a:t>Caso clinico</a:t>
            </a:r>
            <a:r>
              <a:rPr b="1" spc="-38" dirty="0">
                <a:latin typeface="Comic Sans MS"/>
                <a:cs typeface="Comic Sans MS"/>
              </a:rPr>
              <a:t> </a:t>
            </a:r>
            <a:r>
              <a:rPr b="1" dirty="0">
                <a:latin typeface="Comic Sans MS"/>
                <a:cs typeface="Comic Sans MS"/>
              </a:rPr>
              <a:t>n.2</a:t>
            </a:r>
          </a:p>
        </p:txBody>
      </p:sp>
      <p:sp>
        <p:nvSpPr>
          <p:cNvPr id="6" name="object 6"/>
          <p:cNvSpPr/>
          <p:nvPr/>
        </p:nvSpPr>
        <p:spPr>
          <a:xfrm>
            <a:off x="1416177" y="214884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txBox="1"/>
          <p:nvPr/>
        </p:nvSpPr>
        <p:spPr>
          <a:xfrm>
            <a:off x="328145" y="2850248"/>
            <a:ext cx="8608465" cy="2083263"/>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Storia</a:t>
            </a:r>
            <a:r>
              <a:rPr sz="2400" b="1" spc="-4" dirty="0">
                <a:solidFill>
                  <a:schemeClr val="bg1"/>
                </a:solidFill>
                <a:cs typeface="Calibri"/>
              </a:rPr>
              <a:t> </a:t>
            </a:r>
            <a:r>
              <a:rPr sz="2400" b="1" spc="-8" dirty="0">
                <a:solidFill>
                  <a:schemeClr val="bg1"/>
                </a:solidFill>
                <a:cs typeface="Calibri"/>
              </a:rPr>
              <a:t>clinica:</a:t>
            </a:r>
            <a:endParaRPr sz="2400" b="1" dirty="0">
              <a:solidFill>
                <a:schemeClr val="bg1"/>
              </a:solidFill>
              <a:cs typeface="Calibri"/>
            </a:endParaRPr>
          </a:p>
          <a:p>
            <a:pPr marL="9525" defTabSz="914400">
              <a:spcBef>
                <a:spcPts val="810"/>
              </a:spcBef>
            </a:pPr>
            <a:r>
              <a:rPr sz="2000" b="1" spc="-11" dirty="0">
                <a:solidFill>
                  <a:schemeClr val="bg1"/>
                </a:solidFill>
                <a:cs typeface="Calibri"/>
              </a:rPr>
              <a:t>Paziente </a:t>
            </a:r>
            <a:r>
              <a:rPr sz="2000" b="1" spc="-4" dirty="0">
                <a:solidFill>
                  <a:schemeClr val="bg1"/>
                </a:solidFill>
                <a:cs typeface="Calibri"/>
              </a:rPr>
              <a:t>di </a:t>
            </a:r>
            <a:r>
              <a:rPr sz="2000" b="1" dirty="0">
                <a:solidFill>
                  <a:schemeClr val="bg1"/>
                </a:solidFill>
                <a:cs typeface="Calibri"/>
              </a:rPr>
              <a:t>anni 70, sesso</a:t>
            </a:r>
            <a:r>
              <a:rPr sz="2000" b="1" spc="4" dirty="0">
                <a:solidFill>
                  <a:schemeClr val="bg1"/>
                </a:solidFill>
                <a:cs typeface="Calibri"/>
              </a:rPr>
              <a:t> </a:t>
            </a:r>
            <a:r>
              <a:rPr sz="2000" b="1" dirty="0">
                <a:solidFill>
                  <a:schemeClr val="bg1"/>
                </a:solidFill>
                <a:cs typeface="Calibri"/>
              </a:rPr>
              <a:t>M</a:t>
            </a:r>
          </a:p>
          <a:p>
            <a:pPr marL="9525" defTabSz="914400">
              <a:spcBef>
                <a:spcPts val="810"/>
              </a:spcBef>
            </a:pPr>
            <a:r>
              <a:rPr sz="2000" b="1" spc="-8" dirty="0">
                <a:solidFill>
                  <a:schemeClr val="bg1"/>
                </a:solidFill>
                <a:cs typeface="Calibri"/>
              </a:rPr>
              <a:t>Fumatore </a:t>
            </a:r>
            <a:r>
              <a:rPr sz="2000" b="1" spc="-4" dirty="0">
                <a:solidFill>
                  <a:schemeClr val="bg1"/>
                </a:solidFill>
                <a:cs typeface="Calibri"/>
              </a:rPr>
              <a:t>di </a:t>
            </a:r>
            <a:r>
              <a:rPr sz="2000" b="1" dirty="0">
                <a:solidFill>
                  <a:schemeClr val="bg1"/>
                </a:solidFill>
                <a:cs typeface="Calibri"/>
              </a:rPr>
              <a:t>20 </a:t>
            </a:r>
            <a:r>
              <a:rPr sz="2000" b="1" spc="4" dirty="0">
                <a:solidFill>
                  <a:schemeClr val="bg1"/>
                </a:solidFill>
                <a:cs typeface="Calibri"/>
              </a:rPr>
              <a:t>sig/die </a:t>
            </a:r>
            <a:r>
              <a:rPr sz="2000" b="1" spc="-4" dirty="0">
                <a:solidFill>
                  <a:schemeClr val="bg1"/>
                </a:solidFill>
                <a:cs typeface="Calibri"/>
              </a:rPr>
              <a:t>da </a:t>
            </a:r>
            <a:r>
              <a:rPr sz="2000" b="1" spc="-11" dirty="0">
                <a:solidFill>
                  <a:schemeClr val="bg1"/>
                </a:solidFill>
                <a:cs typeface="Calibri"/>
              </a:rPr>
              <a:t>circa </a:t>
            </a:r>
            <a:r>
              <a:rPr sz="2000" b="1" dirty="0">
                <a:solidFill>
                  <a:schemeClr val="bg1"/>
                </a:solidFill>
                <a:cs typeface="Calibri"/>
              </a:rPr>
              <a:t>50</a:t>
            </a:r>
            <a:r>
              <a:rPr sz="2000" b="1" spc="11" dirty="0">
                <a:solidFill>
                  <a:schemeClr val="bg1"/>
                </a:solidFill>
                <a:cs typeface="Calibri"/>
              </a:rPr>
              <a:t> </a:t>
            </a:r>
            <a:r>
              <a:rPr sz="2000" b="1" dirty="0">
                <a:solidFill>
                  <a:schemeClr val="bg1"/>
                </a:solidFill>
                <a:cs typeface="Calibri"/>
              </a:rPr>
              <a:t>anni</a:t>
            </a:r>
          </a:p>
          <a:p>
            <a:pPr marL="9525" marR="32385" defTabSz="914400">
              <a:spcBef>
                <a:spcPts val="814"/>
              </a:spcBef>
              <a:tabLst>
                <a:tab pos="850583" algn="l"/>
                <a:tab pos="1423511" algn="l"/>
                <a:tab pos="2073593" algn="l"/>
              </a:tabLst>
            </a:pPr>
            <a:r>
              <a:rPr sz="2400" b="1" dirty="0">
                <a:solidFill>
                  <a:schemeClr val="bg1"/>
                </a:solidFill>
                <a:cs typeface="Calibri"/>
              </a:rPr>
              <a:t>An</a:t>
            </a:r>
            <a:r>
              <a:rPr sz="2400" b="1" spc="4" dirty="0">
                <a:solidFill>
                  <a:schemeClr val="bg1"/>
                </a:solidFill>
                <a:cs typeface="Calibri"/>
              </a:rPr>
              <a:t>a</a:t>
            </a:r>
            <a:r>
              <a:rPr sz="2400" b="1" dirty="0">
                <a:solidFill>
                  <a:schemeClr val="bg1"/>
                </a:solidFill>
                <a:cs typeface="Calibri"/>
              </a:rPr>
              <a:t>mn</a:t>
            </a:r>
            <a:r>
              <a:rPr sz="2400" b="1" spc="4" dirty="0">
                <a:solidFill>
                  <a:schemeClr val="bg1"/>
                </a:solidFill>
                <a:cs typeface="Calibri"/>
              </a:rPr>
              <a:t>e</a:t>
            </a:r>
            <a:r>
              <a:rPr sz="2400" b="1" spc="-4" dirty="0">
                <a:solidFill>
                  <a:schemeClr val="bg1"/>
                </a:solidFill>
                <a:cs typeface="Calibri"/>
              </a:rPr>
              <a:t>si</a:t>
            </a:r>
            <a:r>
              <a:rPr sz="2400" b="1" dirty="0">
                <a:solidFill>
                  <a:schemeClr val="bg1"/>
                </a:solidFill>
                <a:cs typeface="Calibri"/>
              </a:rPr>
              <a:t>:</a:t>
            </a:r>
            <a:r>
              <a:rPr sz="2000" b="1" dirty="0">
                <a:solidFill>
                  <a:schemeClr val="bg1"/>
                </a:solidFill>
                <a:cs typeface="Calibri"/>
              </a:rPr>
              <a:t>	</a:t>
            </a:r>
            <a:r>
              <a:rPr sz="2000" b="1" dirty="0" err="1">
                <a:solidFill>
                  <a:schemeClr val="bg1"/>
                </a:solidFill>
                <a:cs typeface="Calibri"/>
              </a:rPr>
              <a:t>r</a:t>
            </a:r>
            <a:r>
              <a:rPr sz="2000" b="1" spc="-11" dirty="0" err="1">
                <a:solidFill>
                  <a:schemeClr val="bg1"/>
                </a:solidFill>
                <a:cs typeface="Calibri"/>
              </a:rPr>
              <a:t>i</a:t>
            </a:r>
            <a:r>
              <a:rPr sz="2000" b="1" spc="-38" dirty="0" err="1">
                <a:solidFill>
                  <a:schemeClr val="bg1"/>
                </a:solidFill>
                <a:cs typeface="Calibri"/>
              </a:rPr>
              <a:t>f</a:t>
            </a:r>
            <a:r>
              <a:rPr sz="2000" b="1" dirty="0" err="1">
                <a:solidFill>
                  <a:schemeClr val="bg1"/>
                </a:solidFill>
                <a:cs typeface="Calibri"/>
              </a:rPr>
              <a:t>e</a:t>
            </a:r>
            <a:r>
              <a:rPr sz="2000" b="1" spc="4" dirty="0" err="1">
                <a:solidFill>
                  <a:schemeClr val="bg1"/>
                </a:solidFill>
                <a:cs typeface="Calibri"/>
              </a:rPr>
              <a:t>r</a:t>
            </a:r>
            <a:r>
              <a:rPr sz="2000" b="1" spc="-4" dirty="0" err="1">
                <a:solidFill>
                  <a:schemeClr val="bg1"/>
                </a:solidFill>
                <a:cs typeface="Calibri"/>
              </a:rPr>
              <a:t>i</a:t>
            </a:r>
            <a:r>
              <a:rPr sz="2000" b="1" spc="-23" dirty="0" err="1">
                <a:solidFill>
                  <a:schemeClr val="bg1"/>
                </a:solidFill>
                <a:cs typeface="Calibri"/>
              </a:rPr>
              <a:t>t</a:t>
            </a:r>
            <a:r>
              <a:rPr lang="it-IT" sz="2000" b="1" dirty="0">
                <a:solidFill>
                  <a:schemeClr val="bg1"/>
                </a:solidFill>
                <a:cs typeface="Calibri"/>
              </a:rPr>
              <a:t>a </a:t>
            </a:r>
            <a:r>
              <a:rPr sz="2000" b="1" spc="-4" dirty="0" err="1">
                <a:solidFill>
                  <a:schemeClr val="bg1"/>
                </a:solidFill>
                <a:cs typeface="Calibri"/>
              </a:rPr>
              <a:t>disp</a:t>
            </a:r>
            <a:r>
              <a:rPr sz="2000" b="1" dirty="0" err="1">
                <a:solidFill>
                  <a:schemeClr val="bg1"/>
                </a:solidFill>
                <a:cs typeface="Calibri"/>
              </a:rPr>
              <a:t>nea</a:t>
            </a:r>
            <a:r>
              <a:rPr lang="it-IT" sz="2000" b="1" dirty="0">
                <a:solidFill>
                  <a:schemeClr val="bg1"/>
                </a:solidFill>
                <a:cs typeface="Calibri"/>
              </a:rPr>
              <a:t> </a:t>
            </a:r>
            <a:r>
              <a:rPr sz="2000" b="1" dirty="0" err="1">
                <a:solidFill>
                  <a:schemeClr val="bg1"/>
                </a:solidFill>
                <a:cs typeface="Calibri"/>
              </a:rPr>
              <a:t>m</a:t>
            </a:r>
            <a:r>
              <a:rPr sz="2000" b="1" spc="8" dirty="0" err="1">
                <a:solidFill>
                  <a:schemeClr val="bg1"/>
                </a:solidFill>
                <a:cs typeface="Calibri"/>
              </a:rPr>
              <a:t>o</a:t>
            </a:r>
            <a:r>
              <a:rPr sz="2000" b="1" spc="-4" dirty="0" err="1">
                <a:solidFill>
                  <a:schemeClr val="bg1"/>
                </a:solidFill>
                <a:cs typeface="Calibri"/>
              </a:rPr>
              <a:t>d</a:t>
            </a:r>
            <a:r>
              <a:rPr sz="2000" b="1" dirty="0" err="1">
                <a:solidFill>
                  <a:schemeClr val="bg1"/>
                </a:solidFill>
                <a:cs typeface="Calibri"/>
              </a:rPr>
              <a:t>e</a:t>
            </a:r>
            <a:r>
              <a:rPr sz="2000" b="1" spc="-15" dirty="0" err="1">
                <a:solidFill>
                  <a:schemeClr val="bg1"/>
                </a:solidFill>
                <a:cs typeface="Calibri"/>
              </a:rPr>
              <a:t>s</a:t>
            </a:r>
            <a:r>
              <a:rPr sz="2000" b="1" spc="-23" dirty="0" err="1">
                <a:solidFill>
                  <a:schemeClr val="bg1"/>
                </a:solidFill>
                <a:cs typeface="Calibri"/>
              </a:rPr>
              <a:t>t</a:t>
            </a:r>
            <a:r>
              <a:rPr sz="2000" b="1" dirty="0" err="1">
                <a:solidFill>
                  <a:schemeClr val="bg1"/>
                </a:solidFill>
                <a:cs typeface="Calibri"/>
              </a:rPr>
              <a:t>a</a:t>
            </a:r>
            <a:r>
              <a:rPr sz="2000" b="1" dirty="0">
                <a:solidFill>
                  <a:schemeClr val="bg1"/>
                </a:solidFill>
                <a:cs typeface="Calibri"/>
              </a:rPr>
              <a:t> </a:t>
            </a:r>
            <a:r>
              <a:rPr lang="it-IT" sz="2000" b="1" spc="-8" dirty="0">
                <a:solidFill>
                  <a:schemeClr val="bg1"/>
                </a:solidFill>
                <a:cs typeface="Calibri"/>
              </a:rPr>
              <a:t>per sforzi intensi, tosse con espettorazione mucosa prevalentemente mattutina</a:t>
            </a:r>
            <a:endParaRPr sz="2000" b="1" dirty="0">
              <a:solidFill>
                <a:schemeClr val="bg1"/>
              </a:solidFill>
              <a:cs typeface="Calibri"/>
            </a:endParaRPr>
          </a:p>
        </p:txBody>
      </p:sp>
      <p:pic>
        <p:nvPicPr>
          <p:cNvPr id="9" name="Immagine 8">
            <a:extLst>
              <a:ext uri="{FF2B5EF4-FFF2-40B4-BE49-F238E27FC236}">
                <a16:creationId xmlns:a16="http://schemas.microsoft.com/office/drawing/2014/main" id="{077CB365-DBDA-4F48-BCD9-2BF717A7C1B1}"/>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765713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788919" y="1101853"/>
            <a:ext cx="532638" cy="674369"/>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txBox="1">
            <a:spLocks noGrp="1"/>
          </p:cNvSpPr>
          <p:nvPr>
            <p:ph type="title"/>
          </p:nvPr>
        </p:nvSpPr>
        <p:spPr>
          <a:xfrm>
            <a:off x="668731" y="1173442"/>
            <a:ext cx="2319338" cy="379431"/>
          </a:xfrm>
          <a:prstGeom prst="rect">
            <a:avLst/>
          </a:prstGeom>
        </p:spPr>
        <p:txBody>
          <a:bodyPr vert="horz" wrap="square" lIns="0" tIns="10001" rIns="0" bIns="0" rtlCol="0">
            <a:spAutoFit/>
          </a:bodyPr>
          <a:lstStyle/>
          <a:p>
            <a:pPr marL="9525">
              <a:spcBef>
                <a:spcPts val="79"/>
              </a:spcBef>
            </a:pPr>
            <a:r>
              <a:rPr b="1" spc="-4" dirty="0">
                <a:solidFill>
                  <a:srgbClr val="000000"/>
                </a:solidFill>
                <a:latin typeface="Comic Sans MS"/>
                <a:cs typeface="Comic Sans MS"/>
              </a:rPr>
              <a:t>Caso </a:t>
            </a:r>
            <a:r>
              <a:rPr b="1" dirty="0">
                <a:solidFill>
                  <a:srgbClr val="000000"/>
                </a:solidFill>
                <a:latin typeface="Comic Sans MS"/>
                <a:cs typeface="Comic Sans MS"/>
              </a:rPr>
              <a:t>clinico</a:t>
            </a:r>
            <a:r>
              <a:rPr b="1" spc="-49" dirty="0">
                <a:solidFill>
                  <a:srgbClr val="000000"/>
                </a:solidFill>
                <a:latin typeface="Comic Sans MS"/>
                <a:cs typeface="Comic Sans MS"/>
              </a:rPr>
              <a:t> </a:t>
            </a:r>
            <a:r>
              <a:rPr b="1" spc="4" dirty="0">
                <a:solidFill>
                  <a:srgbClr val="000000"/>
                </a:solidFill>
                <a:latin typeface="Comic Sans MS"/>
                <a:cs typeface="Comic Sans MS"/>
              </a:rPr>
              <a:t>n.2</a:t>
            </a:r>
          </a:p>
        </p:txBody>
      </p:sp>
      <p:sp>
        <p:nvSpPr>
          <p:cNvPr id="5" name="object 5"/>
          <p:cNvSpPr/>
          <p:nvPr/>
        </p:nvSpPr>
        <p:spPr>
          <a:xfrm>
            <a:off x="1295400" y="2353913"/>
            <a:ext cx="0" cy="3257550"/>
          </a:xfrm>
          <a:custGeom>
            <a:avLst/>
            <a:gdLst/>
            <a:ahLst/>
            <a:cxnLst/>
            <a:rect l="l" t="t" r="r" b="b"/>
            <a:pathLst>
              <a:path h="4343400">
                <a:moveTo>
                  <a:pt x="0" y="0"/>
                </a:moveTo>
                <a:lnTo>
                  <a:pt x="0" y="4343336"/>
                </a:lnTo>
              </a:path>
            </a:pathLst>
          </a:custGeom>
          <a:ln w="38100">
            <a:solidFill>
              <a:srgbClr val="5B9BD4"/>
            </a:solidFill>
          </a:ln>
        </p:spPr>
        <p:txBody>
          <a:bodyPr wrap="square" lIns="0" tIns="0" rIns="0" bIns="0" rtlCol="0"/>
          <a:lstStyle/>
          <a:p>
            <a:pPr defTabSz="914400"/>
            <a:endParaRPr sz="1350">
              <a:solidFill>
                <a:prstClr val="black"/>
              </a:solidFill>
            </a:endParaRPr>
          </a:p>
        </p:txBody>
      </p:sp>
      <p:sp>
        <p:nvSpPr>
          <p:cNvPr id="6" name="object 6"/>
          <p:cNvSpPr/>
          <p:nvPr/>
        </p:nvSpPr>
        <p:spPr>
          <a:xfrm>
            <a:off x="838200" y="4286250"/>
            <a:ext cx="3733800" cy="0"/>
          </a:xfrm>
          <a:custGeom>
            <a:avLst/>
            <a:gdLst/>
            <a:ahLst/>
            <a:cxnLst/>
            <a:rect l="l" t="t" r="r" b="b"/>
            <a:pathLst>
              <a:path w="4978400">
                <a:moveTo>
                  <a:pt x="0" y="0"/>
                </a:moveTo>
                <a:lnTo>
                  <a:pt x="4978400" y="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7" name="object 7"/>
          <p:cNvSpPr/>
          <p:nvPr/>
        </p:nvSpPr>
        <p:spPr>
          <a:xfrm>
            <a:off x="1295400" y="2928468"/>
            <a:ext cx="2818447" cy="1376839"/>
          </a:xfrm>
          <a:custGeom>
            <a:avLst/>
            <a:gdLst/>
            <a:ahLst/>
            <a:cxnLst/>
            <a:rect l="l" t="t" r="r" b="b"/>
            <a:pathLst>
              <a:path w="3757929" h="1835785">
                <a:moveTo>
                  <a:pt x="0" y="1759576"/>
                </a:moveTo>
                <a:lnTo>
                  <a:pt x="7550" y="1692657"/>
                </a:lnTo>
                <a:lnTo>
                  <a:pt x="15116" y="1625825"/>
                </a:lnTo>
                <a:lnTo>
                  <a:pt x="22713" y="1559164"/>
                </a:lnTo>
                <a:lnTo>
                  <a:pt x="30356" y="1492760"/>
                </a:lnTo>
                <a:lnTo>
                  <a:pt x="38059" y="1426700"/>
                </a:lnTo>
                <a:lnTo>
                  <a:pt x="45838" y="1361068"/>
                </a:lnTo>
                <a:lnTo>
                  <a:pt x="53707" y="1295950"/>
                </a:lnTo>
                <a:lnTo>
                  <a:pt x="61682" y="1231433"/>
                </a:lnTo>
                <a:lnTo>
                  <a:pt x="69777" y="1167602"/>
                </a:lnTo>
                <a:lnTo>
                  <a:pt x="78009" y="1104543"/>
                </a:lnTo>
                <a:lnTo>
                  <a:pt x="86391" y="1042341"/>
                </a:lnTo>
                <a:lnTo>
                  <a:pt x="94938" y="981082"/>
                </a:lnTo>
                <a:lnTo>
                  <a:pt x="103667" y="920852"/>
                </a:lnTo>
                <a:lnTo>
                  <a:pt x="112591" y="861737"/>
                </a:lnTo>
                <a:lnTo>
                  <a:pt x="121726" y="803822"/>
                </a:lnTo>
                <a:lnTo>
                  <a:pt x="131087" y="747194"/>
                </a:lnTo>
                <a:lnTo>
                  <a:pt x="140688" y="691938"/>
                </a:lnTo>
                <a:lnTo>
                  <a:pt x="150545" y="638139"/>
                </a:lnTo>
                <a:lnTo>
                  <a:pt x="160673" y="585884"/>
                </a:lnTo>
                <a:lnTo>
                  <a:pt x="171087" y="535258"/>
                </a:lnTo>
                <a:lnTo>
                  <a:pt x="181802" y="486347"/>
                </a:lnTo>
                <a:lnTo>
                  <a:pt x="192832" y="439236"/>
                </a:lnTo>
                <a:lnTo>
                  <a:pt x="204194" y="394013"/>
                </a:lnTo>
                <a:lnTo>
                  <a:pt x="215901" y="350761"/>
                </a:lnTo>
                <a:lnTo>
                  <a:pt x="227969" y="309567"/>
                </a:lnTo>
                <a:lnTo>
                  <a:pt x="240413" y="270517"/>
                </a:lnTo>
                <a:lnTo>
                  <a:pt x="253248" y="233697"/>
                </a:lnTo>
                <a:lnTo>
                  <a:pt x="280150" y="167087"/>
                </a:lnTo>
                <a:lnTo>
                  <a:pt x="308797" y="110424"/>
                </a:lnTo>
                <a:lnTo>
                  <a:pt x="339307" y="64394"/>
                </a:lnTo>
                <a:lnTo>
                  <a:pt x="371801" y="29682"/>
                </a:lnTo>
                <a:lnTo>
                  <a:pt x="406400" y="6976"/>
                </a:lnTo>
                <a:lnTo>
                  <a:pt x="448752" y="0"/>
                </a:lnTo>
                <a:lnTo>
                  <a:pt x="471579" y="4686"/>
                </a:lnTo>
                <a:lnTo>
                  <a:pt x="520193" y="28911"/>
                </a:lnTo>
                <a:lnTo>
                  <a:pt x="572304" y="70947"/>
                </a:lnTo>
                <a:lnTo>
                  <a:pt x="599500" y="97897"/>
                </a:lnTo>
                <a:lnTo>
                  <a:pt x="627367" y="128403"/>
                </a:lnTo>
                <a:lnTo>
                  <a:pt x="655836" y="162166"/>
                </a:lnTo>
                <a:lnTo>
                  <a:pt x="684840" y="198887"/>
                </a:lnTo>
                <a:lnTo>
                  <a:pt x="714310" y="238266"/>
                </a:lnTo>
                <a:lnTo>
                  <a:pt x="744180" y="280006"/>
                </a:lnTo>
                <a:lnTo>
                  <a:pt x="774380" y="323807"/>
                </a:lnTo>
                <a:lnTo>
                  <a:pt x="804844" y="369369"/>
                </a:lnTo>
                <a:lnTo>
                  <a:pt x="835502" y="416395"/>
                </a:lnTo>
                <a:lnTo>
                  <a:pt x="866288" y="464585"/>
                </a:lnTo>
                <a:lnTo>
                  <a:pt x="897134" y="513640"/>
                </a:lnTo>
                <a:lnTo>
                  <a:pt x="927971" y="563261"/>
                </a:lnTo>
                <a:lnTo>
                  <a:pt x="958732" y="613149"/>
                </a:lnTo>
                <a:lnTo>
                  <a:pt x="989348" y="663005"/>
                </a:lnTo>
                <a:lnTo>
                  <a:pt x="1019753" y="712531"/>
                </a:lnTo>
                <a:lnTo>
                  <a:pt x="1049878" y="761427"/>
                </a:lnTo>
                <a:lnTo>
                  <a:pt x="1079655" y="809394"/>
                </a:lnTo>
                <a:lnTo>
                  <a:pt x="1109016" y="856134"/>
                </a:lnTo>
                <a:lnTo>
                  <a:pt x="1137894" y="901346"/>
                </a:lnTo>
                <a:lnTo>
                  <a:pt x="1166221" y="944734"/>
                </a:lnTo>
                <a:lnTo>
                  <a:pt x="1193928" y="985996"/>
                </a:lnTo>
                <a:lnTo>
                  <a:pt x="1220948" y="1024835"/>
                </a:lnTo>
                <a:lnTo>
                  <a:pt x="1247213" y="1060951"/>
                </a:lnTo>
                <a:lnTo>
                  <a:pt x="1272655" y="1094046"/>
                </a:lnTo>
                <a:lnTo>
                  <a:pt x="1297207" y="1123821"/>
                </a:lnTo>
                <a:lnTo>
                  <a:pt x="1362779" y="1195233"/>
                </a:lnTo>
                <a:lnTo>
                  <a:pt x="1399650" y="1237032"/>
                </a:lnTo>
                <a:lnTo>
                  <a:pt x="1432281" y="1275606"/>
                </a:lnTo>
                <a:lnTo>
                  <a:pt x="1461541" y="1311185"/>
                </a:lnTo>
                <a:lnTo>
                  <a:pt x="1488298" y="1344004"/>
                </a:lnTo>
                <a:lnTo>
                  <a:pt x="1513422" y="1374295"/>
                </a:lnTo>
                <a:lnTo>
                  <a:pt x="1562242" y="1428223"/>
                </a:lnTo>
                <a:lnTo>
                  <a:pt x="1614952" y="1474830"/>
                </a:lnTo>
                <a:lnTo>
                  <a:pt x="1678501" y="1515977"/>
                </a:lnTo>
                <a:lnTo>
                  <a:pt x="1716511" y="1535086"/>
                </a:lnTo>
                <a:lnTo>
                  <a:pt x="1759838" y="1553527"/>
                </a:lnTo>
                <a:lnTo>
                  <a:pt x="1809349" y="1571534"/>
                </a:lnTo>
                <a:lnTo>
                  <a:pt x="1865913" y="1589339"/>
                </a:lnTo>
                <a:lnTo>
                  <a:pt x="1930400" y="1607176"/>
                </a:lnTo>
                <a:lnTo>
                  <a:pt x="2005867" y="1624205"/>
                </a:lnTo>
                <a:lnTo>
                  <a:pt x="2048312" y="1632072"/>
                </a:lnTo>
                <a:lnTo>
                  <a:pt x="2093597" y="1639529"/>
                </a:lnTo>
                <a:lnTo>
                  <a:pt x="2141498" y="1646595"/>
                </a:lnTo>
                <a:lnTo>
                  <a:pt x="2191790" y="1653286"/>
                </a:lnTo>
                <a:lnTo>
                  <a:pt x="2244248" y="1659621"/>
                </a:lnTo>
                <a:lnTo>
                  <a:pt x="2298647" y="1665617"/>
                </a:lnTo>
                <a:lnTo>
                  <a:pt x="2354763" y="1671290"/>
                </a:lnTo>
                <a:lnTo>
                  <a:pt x="2412369" y="1676660"/>
                </a:lnTo>
                <a:lnTo>
                  <a:pt x="2471242" y="1681742"/>
                </a:lnTo>
                <a:lnTo>
                  <a:pt x="2531157" y="1686555"/>
                </a:lnTo>
                <a:lnTo>
                  <a:pt x="2591888" y="1691116"/>
                </a:lnTo>
                <a:lnTo>
                  <a:pt x="2653211" y="1695442"/>
                </a:lnTo>
                <a:lnTo>
                  <a:pt x="2714901" y="1699551"/>
                </a:lnTo>
                <a:lnTo>
                  <a:pt x="2776732" y="1703461"/>
                </a:lnTo>
                <a:lnTo>
                  <a:pt x="2838481" y="1707188"/>
                </a:lnTo>
                <a:lnTo>
                  <a:pt x="2899922" y="1710750"/>
                </a:lnTo>
                <a:lnTo>
                  <a:pt x="2960830" y="1714166"/>
                </a:lnTo>
                <a:lnTo>
                  <a:pt x="3020981" y="1717451"/>
                </a:lnTo>
                <a:lnTo>
                  <a:pt x="3080149" y="1720623"/>
                </a:lnTo>
                <a:lnTo>
                  <a:pt x="3138110" y="1723701"/>
                </a:lnTo>
                <a:lnTo>
                  <a:pt x="3194638" y="1726701"/>
                </a:lnTo>
                <a:lnTo>
                  <a:pt x="3249509" y="1729641"/>
                </a:lnTo>
                <a:lnTo>
                  <a:pt x="3302499" y="1732539"/>
                </a:lnTo>
                <a:lnTo>
                  <a:pt x="3353381" y="1735411"/>
                </a:lnTo>
                <a:lnTo>
                  <a:pt x="3401931" y="1738276"/>
                </a:lnTo>
                <a:lnTo>
                  <a:pt x="3447924" y="1741150"/>
                </a:lnTo>
                <a:lnTo>
                  <a:pt x="3491136" y="1744051"/>
                </a:lnTo>
                <a:lnTo>
                  <a:pt x="3531342" y="1746997"/>
                </a:lnTo>
                <a:lnTo>
                  <a:pt x="3601833" y="1753092"/>
                </a:lnTo>
                <a:lnTo>
                  <a:pt x="3657600" y="1759576"/>
                </a:lnTo>
                <a:lnTo>
                  <a:pt x="3709431" y="1768142"/>
                </a:lnTo>
                <a:lnTo>
                  <a:pt x="3756911" y="1783923"/>
                </a:lnTo>
                <a:lnTo>
                  <a:pt x="3757831" y="1791138"/>
                </a:lnTo>
                <a:lnTo>
                  <a:pt x="3747053" y="1797901"/>
                </a:lnTo>
                <a:lnTo>
                  <a:pt x="3700946" y="1810075"/>
                </a:lnTo>
                <a:lnTo>
                  <a:pt x="3639676" y="1820445"/>
                </a:lnTo>
                <a:lnTo>
                  <a:pt x="3609945" y="1824954"/>
                </a:lnTo>
                <a:lnTo>
                  <a:pt x="3584331" y="1829012"/>
                </a:lnTo>
                <a:lnTo>
                  <a:pt x="3565471" y="1832619"/>
                </a:lnTo>
                <a:lnTo>
                  <a:pt x="3556000" y="1835776"/>
                </a:lnTo>
              </a:path>
            </a:pathLst>
          </a:custGeom>
          <a:ln w="38100">
            <a:solidFill>
              <a:srgbClr val="006FC0"/>
            </a:solidFill>
          </a:ln>
        </p:spPr>
        <p:txBody>
          <a:bodyPr wrap="square" lIns="0" tIns="0" rIns="0" bIns="0" rtlCol="0"/>
          <a:lstStyle/>
          <a:p>
            <a:pPr defTabSz="914400"/>
            <a:endParaRPr sz="1350">
              <a:solidFill>
                <a:prstClr val="black"/>
              </a:solidFill>
            </a:endParaRPr>
          </a:p>
        </p:txBody>
      </p:sp>
      <p:sp>
        <p:nvSpPr>
          <p:cNvPr id="8" name="object 8"/>
          <p:cNvSpPr/>
          <p:nvPr/>
        </p:nvSpPr>
        <p:spPr>
          <a:xfrm>
            <a:off x="1295400" y="4229100"/>
            <a:ext cx="2743200" cy="1033939"/>
          </a:xfrm>
          <a:custGeom>
            <a:avLst/>
            <a:gdLst/>
            <a:ahLst/>
            <a:cxnLst/>
            <a:rect l="l" t="t" r="r" b="b"/>
            <a:pathLst>
              <a:path w="3657600" h="1378585">
                <a:moveTo>
                  <a:pt x="3657600" y="76200"/>
                </a:moveTo>
                <a:lnTo>
                  <a:pt x="3649115" y="124606"/>
                </a:lnTo>
                <a:lnTo>
                  <a:pt x="3640498" y="172938"/>
                </a:lnTo>
                <a:lnTo>
                  <a:pt x="3631615" y="221121"/>
                </a:lnTo>
                <a:lnTo>
                  <a:pt x="3622333" y="269081"/>
                </a:lnTo>
                <a:lnTo>
                  <a:pt x="3612522" y="316743"/>
                </a:lnTo>
                <a:lnTo>
                  <a:pt x="3602049" y="364033"/>
                </a:lnTo>
                <a:lnTo>
                  <a:pt x="3590781" y="410877"/>
                </a:lnTo>
                <a:lnTo>
                  <a:pt x="3578587" y="457200"/>
                </a:lnTo>
                <a:lnTo>
                  <a:pt x="3565334" y="502927"/>
                </a:lnTo>
                <a:lnTo>
                  <a:pt x="3550889" y="547985"/>
                </a:lnTo>
                <a:lnTo>
                  <a:pt x="3535122" y="592298"/>
                </a:lnTo>
                <a:lnTo>
                  <a:pt x="3517900" y="635793"/>
                </a:lnTo>
                <a:lnTo>
                  <a:pt x="3499089" y="678395"/>
                </a:lnTo>
                <a:lnTo>
                  <a:pt x="3478560" y="720030"/>
                </a:lnTo>
                <a:lnTo>
                  <a:pt x="3456178" y="760623"/>
                </a:lnTo>
                <a:lnTo>
                  <a:pt x="3431812" y="800100"/>
                </a:lnTo>
                <a:lnTo>
                  <a:pt x="3405330" y="838386"/>
                </a:lnTo>
                <a:lnTo>
                  <a:pt x="3376600" y="875407"/>
                </a:lnTo>
                <a:lnTo>
                  <a:pt x="3345489" y="911088"/>
                </a:lnTo>
                <a:lnTo>
                  <a:pt x="3311866" y="945356"/>
                </a:lnTo>
                <a:lnTo>
                  <a:pt x="3275597" y="978135"/>
                </a:lnTo>
                <a:lnTo>
                  <a:pt x="3236551" y="1009352"/>
                </a:lnTo>
                <a:lnTo>
                  <a:pt x="3194596" y="1038931"/>
                </a:lnTo>
                <a:lnTo>
                  <a:pt x="3149600" y="1066800"/>
                </a:lnTo>
                <a:lnTo>
                  <a:pt x="3080937" y="1102926"/>
                </a:lnTo>
                <a:lnTo>
                  <a:pt x="3043193" y="1120309"/>
                </a:lnTo>
                <a:lnTo>
                  <a:pt x="3003343" y="1137225"/>
                </a:lnTo>
                <a:lnTo>
                  <a:pt x="2961517" y="1153663"/>
                </a:lnTo>
                <a:lnTo>
                  <a:pt x="2917843" y="1169612"/>
                </a:lnTo>
                <a:lnTo>
                  <a:pt x="2872447" y="1185062"/>
                </a:lnTo>
                <a:lnTo>
                  <a:pt x="2825458" y="1200002"/>
                </a:lnTo>
                <a:lnTo>
                  <a:pt x="2777005" y="1214420"/>
                </a:lnTo>
                <a:lnTo>
                  <a:pt x="2727215" y="1228308"/>
                </a:lnTo>
                <a:lnTo>
                  <a:pt x="2676216" y="1241653"/>
                </a:lnTo>
                <a:lnTo>
                  <a:pt x="2624137" y="1254446"/>
                </a:lnTo>
                <a:lnTo>
                  <a:pt x="2571104" y="1266675"/>
                </a:lnTo>
                <a:lnTo>
                  <a:pt x="2517247" y="1278331"/>
                </a:lnTo>
                <a:lnTo>
                  <a:pt x="2462693" y="1289401"/>
                </a:lnTo>
                <a:lnTo>
                  <a:pt x="2407570" y="1299876"/>
                </a:lnTo>
                <a:lnTo>
                  <a:pt x="2352007" y="1309746"/>
                </a:lnTo>
                <a:lnTo>
                  <a:pt x="2296130" y="1318998"/>
                </a:lnTo>
                <a:lnTo>
                  <a:pt x="2240069" y="1327623"/>
                </a:lnTo>
                <a:lnTo>
                  <a:pt x="2183951" y="1335610"/>
                </a:lnTo>
                <a:lnTo>
                  <a:pt x="2127904" y="1342948"/>
                </a:lnTo>
                <a:lnTo>
                  <a:pt x="2072056" y="1349627"/>
                </a:lnTo>
                <a:lnTo>
                  <a:pt x="2016535" y="1355636"/>
                </a:lnTo>
                <a:lnTo>
                  <a:pt x="1961470" y="1360964"/>
                </a:lnTo>
                <a:lnTo>
                  <a:pt x="1906988" y="1365601"/>
                </a:lnTo>
                <a:lnTo>
                  <a:pt x="1853217" y="1369536"/>
                </a:lnTo>
                <a:lnTo>
                  <a:pt x="1800285" y="1372758"/>
                </a:lnTo>
                <a:lnTo>
                  <a:pt x="1748320" y="1375257"/>
                </a:lnTo>
                <a:lnTo>
                  <a:pt x="1697451" y="1377022"/>
                </a:lnTo>
                <a:lnTo>
                  <a:pt x="1647804" y="1378042"/>
                </a:lnTo>
                <a:lnTo>
                  <a:pt x="1599509" y="1378307"/>
                </a:lnTo>
                <a:lnTo>
                  <a:pt x="1552693" y="1377806"/>
                </a:lnTo>
                <a:lnTo>
                  <a:pt x="1507484" y="1376528"/>
                </a:lnTo>
                <a:lnTo>
                  <a:pt x="1464010" y="1374463"/>
                </a:lnTo>
                <a:lnTo>
                  <a:pt x="1422400" y="1371600"/>
                </a:lnTo>
                <a:lnTo>
                  <a:pt x="1365840" y="1365947"/>
                </a:lnTo>
                <a:lnTo>
                  <a:pt x="1309969" y="1358203"/>
                </a:lnTo>
                <a:lnTo>
                  <a:pt x="1254827" y="1348469"/>
                </a:lnTo>
                <a:lnTo>
                  <a:pt x="1200451" y="1336847"/>
                </a:lnTo>
                <a:lnTo>
                  <a:pt x="1146881" y="1323441"/>
                </a:lnTo>
                <a:lnTo>
                  <a:pt x="1094156" y="1308352"/>
                </a:lnTo>
                <a:lnTo>
                  <a:pt x="1042314" y="1291683"/>
                </a:lnTo>
                <a:lnTo>
                  <a:pt x="991396" y="1273537"/>
                </a:lnTo>
                <a:lnTo>
                  <a:pt x="941440" y="1254015"/>
                </a:lnTo>
                <a:lnTo>
                  <a:pt x="892484" y="1233220"/>
                </a:lnTo>
                <a:lnTo>
                  <a:pt x="844569" y="1211255"/>
                </a:lnTo>
                <a:lnTo>
                  <a:pt x="797733" y="1188222"/>
                </a:lnTo>
                <a:lnTo>
                  <a:pt x="752014" y="1164223"/>
                </a:lnTo>
                <a:lnTo>
                  <a:pt x="707453" y="1139361"/>
                </a:lnTo>
                <a:lnTo>
                  <a:pt x="664088" y="1113739"/>
                </a:lnTo>
                <a:lnTo>
                  <a:pt x="621957" y="1087458"/>
                </a:lnTo>
                <a:lnTo>
                  <a:pt x="581101" y="1060621"/>
                </a:lnTo>
                <a:lnTo>
                  <a:pt x="541558" y="1033330"/>
                </a:lnTo>
                <a:lnTo>
                  <a:pt x="503367" y="1005688"/>
                </a:lnTo>
                <a:lnTo>
                  <a:pt x="466567" y="977798"/>
                </a:lnTo>
                <a:lnTo>
                  <a:pt x="431197" y="949761"/>
                </a:lnTo>
                <a:lnTo>
                  <a:pt x="397297" y="921681"/>
                </a:lnTo>
                <a:lnTo>
                  <a:pt x="364904" y="893658"/>
                </a:lnTo>
                <a:lnTo>
                  <a:pt x="334059" y="865797"/>
                </a:lnTo>
                <a:lnTo>
                  <a:pt x="304800" y="838200"/>
                </a:lnTo>
                <a:lnTo>
                  <a:pt x="269154" y="800183"/>
                </a:lnTo>
                <a:lnTo>
                  <a:pt x="236947" y="758656"/>
                </a:lnTo>
                <a:lnTo>
                  <a:pt x="207955" y="714118"/>
                </a:lnTo>
                <a:lnTo>
                  <a:pt x="181956" y="667069"/>
                </a:lnTo>
                <a:lnTo>
                  <a:pt x="158729" y="618009"/>
                </a:lnTo>
                <a:lnTo>
                  <a:pt x="138049" y="567439"/>
                </a:lnTo>
                <a:lnTo>
                  <a:pt x="119697" y="515858"/>
                </a:lnTo>
                <a:lnTo>
                  <a:pt x="103448" y="463765"/>
                </a:lnTo>
                <a:lnTo>
                  <a:pt x="89081" y="411662"/>
                </a:lnTo>
                <a:lnTo>
                  <a:pt x="76373" y="360047"/>
                </a:lnTo>
                <a:lnTo>
                  <a:pt x="65103" y="309421"/>
                </a:lnTo>
                <a:lnTo>
                  <a:pt x="55047" y="260284"/>
                </a:lnTo>
                <a:lnTo>
                  <a:pt x="45984" y="213135"/>
                </a:lnTo>
                <a:lnTo>
                  <a:pt x="37691" y="168475"/>
                </a:lnTo>
                <a:lnTo>
                  <a:pt x="29946" y="126803"/>
                </a:lnTo>
                <a:lnTo>
                  <a:pt x="22527" y="88620"/>
                </a:lnTo>
                <a:lnTo>
                  <a:pt x="15211" y="54425"/>
                </a:lnTo>
                <a:lnTo>
                  <a:pt x="7776" y="24718"/>
                </a:lnTo>
                <a:lnTo>
                  <a:pt x="0" y="0"/>
                </a:lnTo>
              </a:path>
            </a:pathLst>
          </a:custGeom>
          <a:ln w="38100">
            <a:solidFill>
              <a:srgbClr val="FFFFFF"/>
            </a:solidFill>
          </a:ln>
        </p:spPr>
        <p:txBody>
          <a:bodyPr wrap="square" lIns="0" tIns="0" rIns="0" bIns="0" rtlCol="0"/>
          <a:lstStyle/>
          <a:p>
            <a:pPr defTabSz="914400"/>
            <a:endParaRPr sz="1350">
              <a:solidFill>
                <a:prstClr val="black"/>
              </a:solidFill>
            </a:endParaRPr>
          </a:p>
        </p:txBody>
      </p:sp>
      <p:sp>
        <p:nvSpPr>
          <p:cNvPr id="9" name="object 9"/>
          <p:cNvSpPr txBox="1"/>
          <p:nvPr/>
        </p:nvSpPr>
        <p:spPr>
          <a:xfrm>
            <a:off x="1659446" y="2130419"/>
            <a:ext cx="353854" cy="171681"/>
          </a:xfrm>
          <a:prstGeom prst="rect">
            <a:avLst/>
          </a:prstGeom>
        </p:spPr>
        <p:txBody>
          <a:bodyPr vert="horz" wrap="square" lIns="0" tIns="10001" rIns="0" bIns="0" rtlCol="0">
            <a:spAutoFit/>
          </a:bodyPr>
          <a:lstStyle/>
          <a:p>
            <a:pPr marL="9525" defTabSz="914400">
              <a:spcBef>
                <a:spcPts val="79"/>
              </a:spcBef>
            </a:pPr>
            <a:r>
              <a:rPr sz="1050" i="1" spc="-4" dirty="0">
                <a:solidFill>
                  <a:prstClr val="black"/>
                </a:solidFill>
                <a:cs typeface="Calibri"/>
              </a:rPr>
              <a:t>Flu</a:t>
            </a:r>
            <a:r>
              <a:rPr sz="1050" i="1" dirty="0">
                <a:solidFill>
                  <a:prstClr val="black"/>
                </a:solidFill>
                <a:cs typeface="Calibri"/>
              </a:rPr>
              <a:t>sso</a:t>
            </a:r>
            <a:endParaRPr sz="1050">
              <a:solidFill>
                <a:prstClr val="black"/>
              </a:solidFill>
              <a:cs typeface="Calibri"/>
            </a:endParaRPr>
          </a:p>
        </p:txBody>
      </p:sp>
      <p:sp>
        <p:nvSpPr>
          <p:cNvPr id="10" name="object 10"/>
          <p:cNvSpPr txBox="1"/>
          <p:nvPr/>
        </p:nvSpPr>
        <p:spPr>
          <a:xfrm>
            <a:off x="3031331" y="5446015"/>
            <a:ext cx="426720" cy="171201"/>
          </a:xfrm>
          <a:prstGeom prst="rect">
            <a:avLst/>
          </a:prstGeom>
        </p:spPr>
        <p:txBody>
          <a:bodyPr vert="horz" wrap="square" lIns="0" tIns="9525" rIns="0" bIns="0" rtlCol="0">
            <a:spAutoFit/>
          </a:bodyPr>
          <a:lstStyle/>
          <a:p>
            <a:pPr marL="9525" defTabSz="914400">
              <a:spcBef>
                <a:spcPts val="75"/>
              </a:spcBef>
            </a:pPr>
            <a:r>
              <a:rPr sz="1050" i="1" spc="-53" dirty="0">
                <a:solidFill>
                  <a:prstClr val="black"/>
                </a:solidFill>
                <a:cs typeface="Calibri"/>
              </a:rPr>
              <a:t>V</a:t>
            </a:r>
            <a:r>
              <a:rPr sz="1050" i="1" spc="-4" dirty="0">
                <a:solidFill>
                  <a:prstClr val="black"/>
                </a:solidFill>
                <a:cs typeface="Calibri"/>
              </a:rPr>
              <a:t>olu</a:t>
            </a:r>
            <a:r>
              <a:rPr sz="1050" i="1" dirty="0">
                <a:solidFill>
                  <a:prstClr val="black"/>
                </a:solidFill>
                <a:cs typeface="Calibri"/>
              </a:rPr>
              <a:t>me</a:t>
            </a:r>
            <a:endParaRPr sz="1050">
              <a:solidFill>
                <a:prstClr val="black"/>
              </a:solidFill>
              <a:cs typeface="Calibri"/>
            </a:endParaRPr>
          </a:p>
        </p:txBody>
      </p:sp>
      <p:sp>
        <p:nvSpPr>
          <p:cNvPr id="11" name="object 11"/>
          <p:cNvSpPr txBox="1"/>
          <p:nvPr/>
        </p:nvSpPr>
        <p:spPr>
          <a:xfrm>
            <a:off x="5263363" y="1949422"/>
            <a:ext cx="2810749" cy="286136"/>
          </a:xfrm>
          <a:prstGeom prst="rect">
            <a:avLst/>
          </a:prstGeom>
        </p:spPr>
        <p:txBody>
          <a:bodyPr vert="horz" wrap="square" lIns="0" tIns="9049" rIns="0" bIns="0" rtlCol="0">
            <a:spAutoFit/>
          </a:bodyPr>
          <a:lstStyle/>
          <a:p>
            <a:pPr marL="9525" defTabSz="914400">
              <a:spcBef>
                <a:spcPts val="71"/>
              </a:spcBef>
            </a:pPr>
            <a:r>
              <a:rPr b="1" spc="-8" dirty="0">
                <a:solidFill>
                  <a:prstClr val="black"/>
                </a:solidFill>
                <a:cs typeface="Calibri"/>
              </a:rPr>
              <a:t>Misurazione </a:t>
            </a:r>
            <a:r>
              <a:rPr b="1" spc="-19" dirty="0">
                <a:solidFill>
                  <a:prstClr val="black"/>
                </a:solidFill>
                <a:cs typeface="Calibri"/>
              </a:rPr>
              <a:t>Valore</a:t>
            </a:r>
            <a:r>
              <a:rPr b="1" spc="4" dirty="0">
                <a:solidFill>
                  <a:prstClr val="black"/>
                </a:solidFill>
                <a:cs typeface="Calibri"/>
              </a:rPr>
              <a:t> </a:t>
            </a:r>
            <a:r>
              <a:rPr b="1" spc="-8" dirty="0">
                <a:solidFill>
                  <a:prstClr val="black"/>
                </a:solidFill>
                <a:cs typeface="Calibri"/>
              </a:rPr>
              <a:t>teorico</a:t>
            </a:r>
            <a:endParaRPr b="1" dirty="0">
              <a:solidFill>
                <a:prstClr val="black"/>
              </a:solidFill>
              <a:cs typeface="Calibri"/>
            </a:endParaRPr>
          </a:p>
        </p:txBody>
      </p:sp>
      <p:sp>
        <p:nvSpPr>
          <p:cNvPr id="12" name="object 12"/>
          <p:cNvSpPr txBox="1"/>
          <p:nvPr/>
        </p:nvSpPr>
        <p:spPr>
          <a:xfrm>
            <a:off x="7356213" y="2067777"/>
            <a:ext cx="1787787" cy="286136"/>
          </a:xfrm>
          <a:prstGeom prst="rect">
            <a:avLst/>
          </a:prstGeom>
        </p:spPr>
        <p:txBody>
          <a:bodyPr vert="horz" wrap="square" lIns="0" tIns="9049" rIns="0" bIns="0" rtlCol="0">
            <a:spAutoFit/>
          </a:bodyPr>
          <a:lstStyle/>
          <a:p>
            <a:pPr marL="9525" algn="ctr" defTabSz="914400">
              <a:spcBef>
                <a:spcPts val="71"/>
              </a:spcBef>
            </a:pPr>
            <a:r>
              <a:rPr b="1" spc="-8" dirty="0">
                <a:solidFill>
                  <a:prstClr val="black"/>
                </a:solidFill>
                <a:cs typeface="Calibri"/>
              </a:rPr>
              <a:t>%teorico</a:t>
            </a:r>
            <a:endParaRPr b="1" dirty="0">
              <a:solidFill>
                <a:prstClr val="black"/>
              </a:solidFill>
              <a:cs typeface="Calibri"/>
            </a:endParaRPr>
          </a:p>
        </p:txBody>
      </p:sp>
      <p:graphicFrame>
        <p:nvGraphicFramePr>
          <p:cNvPr id="13" name="object 13"/>
          <p:cNvGraphicFramePr>
            <a:graphicFrameLocks noGrp="1"/>
          </p:cNvGraphicFramePr>
          <p:nvPr>
            <p:extLst>
              <p:ext uri="{D42A27DB-BD31-4B8C-83A1-F6EECF244321}">
                <p14:modId xmlns:p14="http://schemas.microsoft.com/office/powerpoint/2010/main" val="3792162231"/>
              </p:ext>
            </p:extLst>
          </p:nvPr>
        </p:nvGraphicFramePr>
        <p:xfrm>
          <a:off x="3169539" y="2395346"/>
          <a:ext cx="5352293" cy="1498767"/>
        </p:xfrm>
        <a:graphic>
          <a:graphicData uri="http://schemas.openxmlformats.org/drawingml/2006/table">
            <a:tbl>
              <a:tblPr firstRow="1" bandRow="1">
                <a:tableStyleId>{2D5ABB26-0587-4C30-8999-92F81FD0307C}</a:tableStyleId>
              </a:tblPr>
              <a:tblGrid>
                <a:gridCol w="2143895">
                  <a:extLst>
                    <a:ext uri="{9D8B030D-6E8A-4147-A177-3AD203B41FA5}">
                      <a16:colId xmlns:a16="http://schemas.microsoft.com/office/drawing/2014/main" val="20000"/>
                    </a:ext>
                  </a:extLst>
                </a:gridCol>
                <a:gridCol w="1406931">
                  <a:extLst>
                    <a:ext uri="{9D8B030D-6E8A-4147-A177-3AD203B41FA5}">
                      <a16:colId xmlns:a16="http://schemas.microsoft.com/office/drawing/2014/main" val="20001"/>
                    </a:ext>
                  </a:extLst>
                </a:gridCol>
                <a:gridCol w="1191053">
                  <a:extLst>
                    <a:ext uri="{9D8B030D-6E8A-4147-A177-3AD203B41FA5}">
                      <a16:colId xmlns:a16="http://schemas.microsoft.com/office/drawing/2014/main" val="20002"/>
                    </a:ext>
                  </a:extLst>
                </a:gridCol>
                <a:gridCol w="610414">
                  <a:extLst>
                    <a:ext uri="{9D8B030D-6E8A-4147-A177-3AD203B41FA5}">
                      <a16:colId xmlns:a16="http://schemas.microsoft.com/office/drawing/2014/main" val="20003"/>
                    </a:ext>
                  </a:extLst>
                </a:gridCol>
              </a:tblGrid>
              <a:tr h="432841">
                <a:tc>
                  <a:txBody>
                    <a:bodyPr/>
                    <a:lstStyle/>
                    <a:p>
                      <a:pPr marL="31750">
                        <a:lnSpc>
                          <a:spcPts val="1515"/>
                        </a:lnSpc>
                      </a:pPr>
                      <a:r>
                        <a:rPr sz="1600" b="1" spc="-10" dirty="0">
                          <a:latin typeface="Calibri"/>
                          <a:cs typeface="Calibri"/>
                        </a:rPr>
                        <a:t>CVF</a:t>
                      </a:r>
                      <a:r>
                        <a:rPr sz="1600" b="1" spc="10" dirty="0">
                          <a:latin typeface="Calibri"/>
                          <a:cs typeface="Calibri"/>
                        </a:rPr>
                        <a:t> </a:t>
                      </a:r>
                      <a:r>
                        <a:rPr sz="1600" b="1" spc="-10" dirty="0">
                          <a:latin typeface="Calibri"/>
                          <a:cs typeface="Calibri"/>
                        </a:rPr>
                        <a:t>(L)</a:t>
                      </a:r>
                      <a:endParaRPr sz="1600" b="1" dirty="0">
                        <a:latin typeface="Calibri"/>
                        <a:cs typeface="Calibri"/>
                      </a:endParaRPr>
                    </a:p>
                  </a:txBody>
                  <a:tcPr marL="0" marR="0" marT="0" marB="0"/>
                </a:tc>
                <a:tc>
                  <a:txBody>
                    <a:bodyPr/>
                    <a:lstStyle/>
                    <a:p>
                      <a:pPr marL="259715">
                        <a:lnSpc>
                          <a:spcPts val="1515"/>
                        </a:lnSpc>
                      </a:pPr>
                      <a:r>
                        <a:rPr lang="it-IT" sz="1600" b="1" spc="-10" dirty="0">
                          <a:latin typeface="Calibri"/>
                          <a:cs typeface="Calibri"/>
                        </a:rPr>
                        <a:t>    </a:t>
                      </a:r>
                      <a:r>
                        <a:rPr sz="1600" b="1" spc="-10" dirty="0">
                          <a:latin typeface="Calibri"/>
                          <a:cs typeface="Calibri"/>
                        </a:rPr>
                        <a:t>2,62</a:t>
                      </a:r>
                      <a:endParaRPr sz="1600" b="1" dirty="0">
                        <a:latin typeface="Calibri"/>
                        <a:cs typeface="Calibri"/>
                      </a:endParaRPr>
                    </a:p>
                  </a:txBody>
                  <a:tcPr marL="0" marR="0" marT="0" marB="0"/>
                </a:tc>
                <a:tc>
                  <a:txBody>
                    <a:bodyPr/>
                    <a:lstStyle/>
                    <a:p>
                      <a:pPr marL="323850">
                        <a:lnSpc>
                          <a:spcPts val="1515"/>
                        </a:lnSpc>
                      </a:pPr>
                      <a:r>
                        <a:rPr sz="1600" b="1" spc="-10" dirty="0">
                          <a:latin typeface="Calibri"/>
                          <a:cs typeface="Calibri"/>
                        </a:rPr>
                        <a:t>2,82</a:t>
                      </a:r>
                      <a:endParaRPr sz="1600" b="1" dirty="0">
                        <a:latin typeface="Calibri"/>
                        <a:cs typeface="Calibri"/>
                      </a:endParaRPr>
                    </a:p>
                  </a:txBody>
                  <a:tcPr marL="0" marR="0" marT="0" marB="0"/>
                </a:tc>
                <a:tc>
                  <a:txBody>
                    <a:bodyPr/>
                    <a:lstStyle/>
                    <a:p>
                      <a:pPr marR="24130" algn="r">
                        <a:lnSpc>
                          <a:spcPts val="1515"/>
                        </a:lnSpc>
                      </a:pPr>
                      <a:r>
                        <a:rPr sz="1600" b="1" spc="-5" dirty="0">
                          <a:latin typeface="Calibri"/>
                          <a:cs typeface="Calibri"/>
                        </a:rPr>
                        <a:t>93</a:t>
                      </a:r>
                      <a:endParaRPr sz="1600" b="1" dirty="0">
                        <a:latin typeface="Calibri"/>
                        <a:cs typeface="Calibri"/>
                      </a:endParaRPr>
                    </a:p>
                  </a:txBody>
                  <a:tcPr marL="0" marR="0" marT="0" marB="0"/>
                </a:tc>
                <a:extLst>
                  <a:ext uri="{0D108BD9-81ED-4DB2-BD59-A6C34878D82A}">
                    <a16:rowId xmlns:a16="http://schemas.microsoft.com/office/drawing/2014/main" val="10000"/>
                  </a:ext>
                </a:extLst>
              </a:tr>
              <a:tr h="508902">
                <a:tc>
                  <a:txBody>
                    <a:bodyPr/>
                    <a:lstStyle/>
                    <a:p>
                      <a:pPr marL="31750">
                        <a:lnSpc>
                          <a:spcPct val="100000"/>
                        </a:lnSpc>
                        <a:spcBef>
                          <a:spcPts val="235"/>
                        </a:spcBef>
                        <a:tabLst>
                          <a:tab pos="991235" algn="l"/>
                        </a:tabLst>
                      </a:pPr>
                      <a:r>
                        <a:rPr sz="1600" b="1" spc="-10" dirty="0">
                          <a:latin typeface="Calibri"/>
                          <a:cs typeface="Calibri"/>
                        </a:rPr>
                        <a:t>VEMS</a:t>
                      </a:r>
                      <a:r>
                        <a:rPr sz="1600" b="1" spc="20" dirty="0">
                          <a:latin typeface="Calibri"/>
                          <a:cs typeface="Calibri"/>
                        </a:rPr>
                        <a:t> </a:t>
                      </a:r>
                      <a:r>
                        <a:rPr sz="1600" b="1" spc="-5" dirty="0">
                          <a:latin typeface="Calibri"/>
                          <a:cs typeface="Calibri"/>
                        </a:rPr>
                        <a:t>(L)	</a:t>
                      </a:r>
                      <a:endParaRPr sz="1600" b="1" dirty="0">
                        <a:latin typeface="Calibri"/>
                        <a:cs typeface="Calibri"/>
                      </a:endParaRPr>
                    </a:p>
                  </a:txBody>
                  <a:tcPr marL="0" marR="0" marT="22384" marB="0"/>
                </a:tc>
                <a:tc>
                  <a:txBody>
                    <a:bodyPr/>
                    <a:lstStyle/>
                    <a:p>
                      <a:pPr marL="489584">
                        <a:lnSpc>
                          <a:spcPct val="100000"/>
                        </a:lnSpc>
                        <a:spcBef>
                          <a:spcPts val="235"/>
                        </a:spcBef>
                      </a:pPr>
                      <a:r>
                        <a:rPr lang="it-IT" sz="1600" b="1" spc="-10" dirty="0">
                          <a:latin typeface="Calibri"/>
                          <a:cs typeface="Calibri"/>
                        </a:rPr>
                        <a:t>1,34</a:t>
                      </a:r>
                      <a:endParaRPr sz="1600" b="1" dirty="0">
                        <a:latin typeface="Calibri"/>
                        <a:cs typeface="Calibri"/>
                      </a:endParaRPr>
                    </a:p>
                  </a:txBody>
                  <a:tcPr marL="0" marR="0" marT="22384" marB="0"/>
                </a:tc>
                <a:tc>
                  <a:txBody>
                    <a:bodyPr/>
                    <a:lstStyle/>
                    <a:p>
                      <a:pPr marL="232410">
                        <a:lnSpc>
                          <a:spcPct val="100000"/>
                        </a:lnSpc>
                        <a:spcBef>
                          <a:spcPts val="235"/>
                        </a:spcBef>
                      </a:pPr>
                      <a:r>
                        <a:rPr lang="it-IT" sz="1600" b="1" spc="-10" dirty="0">
                          <a:latin typeface="Calibri"/>
                          <a:cs typeface="Calibri"/>
                        </a:rPr>
                        <a:t>1,98</a:t>
                      </a:r>
                      <a:endParaRPr sz="1600" b="1" dirty="0">
                        <a:latin typeface="Calibri"/>
                        <a:cs typeface="Calibri"/>
                      </a:endParaRPr>
                    </a:p>
                  </a:txBody>
                  <a:tcPr marL="0" marR="0" marT="22384" marB="0"/>
                </a:tc>
                <a:tc>
                  <a:txBody>
                    <a:bodyPr/>
                    <a:lstStyle/>
                    <a:p>
                      <a:pPr>
                        <a:lnSpc>
                          <a:spcPct val="100000"/>
                        </a:lnSpc>
                      </a:pPr>
                      <a:r>
                        <a:rPr lang="it-IT" sz="1600" b="1" dirty="0">
                          <a:latin typeface="Times New Roman"/>
                          <a:cs typeface="Times New Roman"/>
                        </a:rPr>
                        <a:t>       68</a:t>
                      </a:r>
                      <a:endParaRPr sz="1600" b="1" dirty="0">
                        <a:latin typeface="Times New Roman"/>
                        <a:cs typeface="Times New Roman"/>
                      </a:endParaRPr>
                    </a:p>
                  </a:txBody>
                  <a:tcPr marL="0" marR="0" marT="0" marB="0"/>
                </a:tc>
                <a:extLst>
                  <a:ext uri="{0D108BD9-81ED-4DB2-BD59-A6C34878D82A}">
                    <a16:rowId xmlns:a16="http://schemas.microsoft.com/office/drawing/2014/main" val="10001"/>
                  </a:ext>
                </a:extLst>
              </a:tr>
              <a:tr h="557024">
                <a:tc>
                  <a:txBody>
                    <a:bodyPr/>
                    <a:lstStyle/>
                    <a:p>
                      <a:pPr marL="31750">
                        <a:lnSpc>
                          <a:spcPct val="100000"/>
                        </a:lnSpc>
                        <a:spcBef>
                          <a:spcPts val="235"/>
                        </a:spcBef>
                      </a:pPr>
                      <a:r>
                        <a:rPr sz="1600" b="1" spc="-10" dirty="0">
                          <a:latin typeface="Calibri"/>
                          <a:cs typeface="Calibri"/>
                        </a:rPr>
                        <a:t>VEMS/CVF</a:t>
                      </a:r>
                      <a:r>
                        <a:rPr sz="1600" b="1" spc="15" dirty="0">
                          <a:latin typeface="Calibri"/>
                          <a:cs typeface="Calibri"/>
                        </a:rPr>
                        <a:t> </a:t>
                      </a:r>
                      <a:r>
                        <a:rPr sz="1600" b="1" spc="-10" dirty="0">
                          <a:latin typeface="Calibri"/>
                          <a:cs typeface="Calibri"/>
                        </a:rPr>
                        <a:t>(%)</a:t>
                      </a:r>
                      <a:endParaRPr sz="1600" b="1">
                        <a:latin typeface="Calibri"/>
                        <a:cs typeface="Calibri"/>
                      </a:endParaRPr>
                    </a:p>
                  </a:txBody>
                  <a:tcPr marL="0" marR="0" marT="22384" marB="0"/>
                </a:tc>
                <a:tc>
                  <a:txBody>
                    <a:bodyPr/>
                    <a:lstStyle/>
                    <a:p>
                      <a:pPr marL="305435">
                        <a:lnSpc>
                          <a:spcPct val="100000"/>
                        </a:lnSpc>
                        <a:spcBef>
                          <a:spcPts val="235"/>
                        </a:spcBef>
                      </a:pPr>
                      <a:r>
                        <a:rPr lang="it-IT" sz="1600" b="1" spc="-10" dirty="0">
                          <a:latin typeface="Calibri"/>
                          <a:cs typeface="Calibri"/>
                        </a:rPr>
                        <a:t>      </a:t>
                      </a:r>
                      <a:r>
                        <a:rPr sz="1600" b="1" spc="-10" dirty="0">
                          <a:latin typeface="Calibri"/>
                          <a:cs typeface="Calibri"/>
                        </a:rPr>
                        <a:t>51</a:t>
                      </a:r>
                      <a:endParaRPr sz="1600" b="1" dirty="0">
                        <a:latin typeface="Calibri"/>
                        <a:cs typeface="Calibri"/>
                      </a:endParaRPr>
                    </a:p>
                  </a:txBody>
                  <a:tcPr marL="0" marR="0" marT="22384" marB="0"/>
                </a:tc>
                <a:tc>
                  <a:txBody>
                    <a:bodyPr/>
                    <a:lstStyle/>
                    <a:p>
                      <a:pPr marL="29845" algn="ctr">
                        <a:lnSpc>
                          <a:spcPct val="100000"/>
                        </a:lnSpc>
                        <a:spcBef>
                          <a:spcPts val="235"/>
                        </a:spcBef>
                      </a:pPr>
                      <a:r>
                        <a:rPr sz="1600" b="1" spc="-10" dirty="0">
                          <a:latin typeface="Calibri"/>
                          <a:cs typeface="Calibri"/>
                        </a:rPr>
                        <a:t>70</a:t>
                      </a:r>
                      <a:endParaRPr sz="1600" b="1" dirty="0">
                        <a:latin typeface="Calibri"/>
                        <a:cs typeface="Calibri"/>
                      </a:endParaRPr>
                    </a:p>
                  </a:txBody>
                  <a:tcPr marL="0" marR="0" marT="22384" marB="0"/>
                </a:tc>
                <a:tc>
                  <a:txBody>
                    <a:bodyPr/>
                    <a:lstStyle/>
                    <a:p>
                      <a:pPr>
                        <a:lnSpc>
                          <a:spcPct val="100000"/>
                        </a:lnSpc>
                      </a:pPr>
                      <a:endParaRPr sz="1600" b="1" dirty="0">
                        <a:latin typeface="Times New Roman"/>
                        <a:cs typeface="Times New Roman"/>
                      </a:endParaRPr>
                    </a:p>
                  </a:txBody>
                  <a:tcPr marL="0" marR="0" marT="0" marB="0"/>
                </a:tc>
                <a:extLst>
                  <a:ext uri="{0D108BD9-81ED-4DB2-BD59-A6C34878D82A}">
                    <a16:rowId xmlns:a16="http://schemas.microsoft.com/office/drawing/2014/main" val="10002"/>
                  </a:ext>
                </a:extLst>
              </a:tr>
            </a:tbl>
          </a:graphicData>
        </a:graphic>
      </p:graphicFrame>
      <p:pic>
        <p:nvPicPr>
          <p:cNvPr id="15" name="Immagine 14">
            <a:extLst>
              <a:ext uri="{FF2B5EF4-FFF2-40B4-BE49-F238E27FC236}">
                <a16:creationId xmlns:a16="http://schemas.microsoft.com/office/drawing/2014/main" id="{9778AE0D-2944-42B2-95E0-28B8038705E7}"/>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754168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08350" y="1329309"/>
            <a:ext cx="532638" cy="674370"/>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txBox="1">
            <a:spLocks noGrp="1"/>
          </p:cNvSpPr>
          <p:nvPr>
            <p:ph type="title"/>
          </p:nvPr>
        </p:nvSpPr>
        <p:spPr>
          <a:xfrm>
            <a:off x="687705" y="1401604"/>
            <a:ext cx="2322671" cy="379431"/>
          </a:xfrm>
          <a:prstGeom prst="rect">
            <a:avLst/>
          </a:prstGeom>
        </p:spPr>
        <p:txBody>
          <a:bodyPr vert="horz" wrap="square" lIns="0" tIns="10001" rIns="0" bIns="0" rtlCol="0">
            <a:spAutoFit/>
          </a:bodyPr>
          <a:lstStyle/>
          <a:p>
            <a:pPr marL="9525">
              <a:spcBef>
                <a:spcPts val="79"/>
              </a:spcBef>
            </a:pPr>
            <a:r>
              <a:rPr b="1" dirty="0">
                <a:solidFill>
                  <a:srgbClr val="000000"/>
                </a:solidFill>
                <a:latin typeface="Comic Sans MS"/>
                <a:cs typeface="Comic Sans MS"/>
              </a:rPr>
              <a:t>Caso clinico</a:t>
            </a:r>
            <a:r>
              <a:rPr b="1" spc="-38" dirty="0">
                <a:solidFill>
                  <a:srgbClr val="000000"/>
                </a:solidFill>
                <a:latin typeface="Comic Sans MS"/>
                <a:cs typeface="Comic Sans MS"/>
              </a:rPr>
              <a:t> </a:t>
            </a:r>
            <a:r>
              <a:rPr b="1" dirty="0">
                <a:solidFill>
                  <a:srgbClr val="000000"/>
                </a:solidFill>
                <a:latin typeface="Comic Sans MS"/>
                <a:cs typeface="Comic Sans MS"/>
              </a:rPr>
              <a:t>n.2</a:t>
            </a:r>
          </a:p>
        </p:txBody>
      </p:sp>
      <p:sp>
        <p:nvSpPr>
          <p:cNvPr id="6" name="object 6"/>
          <p:cNvSpPr/>
          <p:nvPr/>
        </p:nvSpPr>
        <p:spPr>
          <a:xfrm>
            <a:off x="1385317" y="237744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2228851" y="2994659"/>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265177" y="392049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265177" y="422910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11" name="object 11"/>
          <p:cNvSpPr/>
          <p:nvPr/>
        </p:nvSpPr>
        <p:spPr>
          <a:xfrm>
            <a:off x="265177" y="4537709"/>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txBox="1"/>
          <p:nvPr/>
        </p:nvSpPr>
        <p:spPr>
          <a:xfrm>
            <a:off x="687704" y="4230775"/>
            <a:ext cx="7475907" cy="1867819"/>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Interpretazione:</a:t>
            </a:r>
            <a:endParaRPr sz="2400" b="1" dirty="0">
              <a:solidFill>
                <a:schemeClr val="bg1"/>
              </a:solidFill>
              <a:cs typeface="Calibri"/>
            </a:endParaRPr>
          </a:p>
          <a:p>
            <a:pPr marL="9525" marR="3810" defTabSz="914400">
              <a:lnSpc>
                <a:spcPts val="2430"/>
              </a:lnSpc>
              <a:spcBef>
                <a:spcPts val="214"/>
              </a:spcBef>
            </a:pPr>
            <a:r>
              <a:rPr sz="2000" b="1" spc="-8" dirty="0">
                <a:solidFill>
                  <a:schemeClr val="bg1"/>
                </a:solidFill>
                <a:cs typeface="Calibri"/>
              </a:rPr>
              <a:t>Quadro </a:t>
            </a:r>
            <a:r>
              <a:rPr sz="2000" b="1" spc="-4" dirty="0">
                <a:solidFill>
                  <a:schemeClr val="bg1"/>
                </a:solidFill>
                <a:cs typeface="Calibri"/>
              </a:rPr>
              <a:t>funzionale </a:t>
            </a:r>
            <a:r>
              <a:rPr sz="2000" b="1" dirty="0">
                <a:solidFill>
                  <a:schemeClr val="bg1"/>
                </a:solidFill>
                <a:cs typeface="Calibri"/>
              </a:rPr>
              <a:t>a </a:t>
            </a:r>
            <a:r>
              <a:rPr sz="2000" b="1" spc="-4" dirty="0">
                <a:solidFill>
                  <a:schemeClr val="bg1"/>
                </a:solidFill>
                <a:cs typeface="Calibri"/>
              </a:rPr>
              <a:t>riposo di tipo </a:t>
            </a:r>
            <a:r>
              <a:rPr sz="2000" b="1" spc="-8" dirty="0" err="1">
                <a:solidFill>
                  <a:schemeClr val="bg1"/>
                </a:solidFill>
                <a:cs typeface="Calibri"/>
              </a:rPr>
              <a:t>ostruttivo</a:t>
            </a:r>
            <a:r>
              <a:rPr sz="2000" b="1" spc="-8" dirty="0">
                <a:solidFill>
                  <a:schemeClr val="bg1"/>
                </a:solidFill>
                <a:cs typeface="Calibri"/>
              </a:rPr>
              <a:t> </a:t>
            </a:r>
            <a:r>
              <a:rPr sz="2000" b="1" spc="-4" dirty="0">
                <a:solidFill>
                  <a:schemeClr val="bg1"/>
                </a:solidFill>
                <a:cs typeface="Calibri"/>
              </a:rPr>
              <a:t>di</a:t>
            </a:r>
            <a:r>
              <a:rPr lang="it-IT" sz="2000" b="1" spc="-4" dirty="0">
                <a:solidFill>
                  <a:schemeClr val="bg1"/>
                </a:solidFill>
                <a:cs typeface="Calibri"/>
              </a:rPr>
              <a:t> media</a:t>
            </a:r>
            <a:r>
              <a:rPr sz="2000" b="1" spc="-8" dirty="0">
                <a:solidFill>
                  <a:schemeClr val="bg1"/>
                </a:solidFill>
                <a:cs typeface="Calibri"/>
              </a:rPr>
              <a:t> </a:t>
            </a:r>
            <a:r>
              <a:rPr sz="2000" b="1" spc="-8" dirty="0" err="1">
                <a:solidFill>
                  <a:schemeClr val="bg1"/>
                </a:solidFill>
                <a:cs typeface="Calibri"/>
              </a:rPr>
              <a:t>entità</a:t>
            </a:r>
            <a:r>
              <a:rPr sz="2000" b="1" spc="-8" dirty="0">
                <a:solidFill>
                  <a:schemeClr val="bg1"/>
                </a:solidFill>
                <a:cs typeface="Calibri"/>
              </a:rPr>
              <a:t>  </a:t>
            </a:r>
            <a:endParaRPr lang="it-IT" sz="2000" b="1" spc="-8" dirty="0">
              <a:solidFill>
                <a:schemeClr val="bg1"/>
              </a:solidFill>
              <a:cs typeface="Calibri"/>
            </a:endParaRPr>
          </a:p>
          <a:p>
            <a:pPr marL="9525" marR="3810" defTabSz="914400">
              <a:lnSpc>
                <a:spcPts val="2430"/>
              </a:lnSpc>
              <a:spcBef>
                <a:spcPts val="214"/>
              </a:spcBef>
            </a:pPr>
            <a:endParaRPr lang="it-IT" sz="2000" b="1" spc="-8" dirty="0">
              <a:solidFill>
                <a:schemeClr val="bg1"/>
              </a:solidFill>
              <a:cs typeface="Calibri"/>
            </a:endParaRPr>
          </a:p>
          <a:p>
            <a:pPr marL="9525" marR="3810" defTabSz="914400">
              <a:lnSpc>
                <a:spcPts val="2430"/>
              </a:lnSpc>
              <a:spcBef>
                <a:spcPts val="214"/>
              </a:spcBef>
            </a:pPr>
            <a:r>
              <a:rPr sz="2400" b="1" spc="-8" dirty="0" err="1">
                <a:solidFill>
                  <a:schemeClr val="bg1"/>
                </a:solidFill>
                <a:cs typeface="Calibri"/>
              </a:rPr>
              <a:t>Completamento</a:t>
            </a:r>
            <a:r>
              <a:rPr sz="2400" b="1" dirty="0">
                <a:solidFill>
                  <a:schemeClr val="bg1"/>
                </a:solidFill>
                <a:cs typeface="Calibri"/>
              </a:rPr>
              <a:t> </a:t>
            </a:r>
            <a:r>
              <a:rPr sz="2400" b="1" spc="-8" dirty="0">
                <a:solidFill>
                  <a:schemeClr val="bg1"/>
                </a:solidFill>
                <a:cs typeface="Calibri"/>
              </a:rPr>
              <a:t>diagnostico</a:t>
            </a:r>
            <a:endParaRPr sz="2000" b="1" dirty="0">
              <a:solidFill>
                <a:schemeClr val="bg1"/>
              </a:solidFill>
              <a:cs typeface="Calibri"/>
            </a:endParaRPr>
          </a:p>
          <a:p>
            <a:pPr marL="9525" defTabSz="914400">
              <a:spcBef>
                <a:spcPts val="596"/>
              </a:spcBef>
            </a:pPr>
            <a:r>
              <a:rPr sz="2000" b="1" spc="-11" dirty="0">
                <a:solidFill>
                  <a:schemeClr val="bg1"/>
                </a:solidFill>
                <a:cs typeface="Calibri"/>
              </a:rPr>
              <a:t>test </a:t>
            </a:r>
            <a:r>
              <a:rPr sz="2000" b="1" spc="-4" dirty="0">
                <a:solidFill>
                  <a:schemeClr val="bg1"/>
                </a:solidFill>
                <a:cs typeface="Calibri"/>
              </a:rPr>
              <a:t>di</a:t>
            </a:r>
            <a:r>
              <a:rPr sz="2000" b="1" spc="11" dirty="0">
                <a:solidFill>
                  <a:schemeClr val="bg1"/>
                </a:solidFill>
                <a:cs typeface="Calibri"/>
              </a:rPr>
              <a:t> </a:t>
            </a:r>
            <a:r>
              <a:rPr sz="2000" b="1" spc="-11" dirty="0">
                <a:solidFill>
                  <a:schemeClr val="bg1"/>
                </a:solidFill>
                <a:cs typeface="Calibri"/>
              </a:rPr>
              <a:t>reversibilità</a:t>
            </a:r>
            <a:endParaRPr sz="2000" b="1" dirty="0">
              <a:solidFill>
                <a:schemeClr val="bg1"/>
              </a:solidFill>
              <a:cs typeface="Calibri"/>
            </a:endParaRPr>
          </a:p>
        </p:txBody>
      </p:sp>
      <p:pic>
        <p:nvPicPr>
          <p:cNvPr id="14" name="Immagine 13">
            <a:extLst>
              <a:ext uri="{FF2B5EF4-FFF2-40B4-BE49-F238E27FC236}">
                <a16:creationId xmlns:a16="http://schemas.microsoft.com/office/drawing/2014/main" id="{7E378745-6F35-4EA3-B05D-1E06FB4D74E0}"/>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600905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4414" y="577185"/>
            <a:ext cx="3114393" cy="430656"/>
          </a:xfrm>
          <a:prstGeom prst="rect">
            <a:avLst/>
          </a:prstGeom>
          <a:blipFill>
            <a:blip r:embed="rId2" cstate="print"/>
            <a:stretch>
              <a:fillRect/>
            </a:stretch>
          </a:blipFill>
        </p:spPr>
        <p:txBody>
          <a:bodyPr wrap="square" lIns="0" tIns="0" rIns="0" bIns="0" rtlCol="0"/>
          <a:lstStyle/>
          <a:p>
            <a:pPr defTabSz="914400"/>
            <a:endParaRPr sz="1400">
              <a:solidFill>
                <a:prstClr val="black"/>
              </a:solidFill>
            </a:endParaRPr>
          </a:p>
        </p:txBody>
      </p:sp>
      <p:sp>
        <p:nvSpPr>
          <p:cNvPr id="3" name="object 3"/>
          <p:cNvSpPr/>
          <p:nvPr/>
        </p:nvSpPr>
        <p:spPr>
          <a:xfrm>
            <a:off x="5487542" y="123558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5" name="object 5"/>
          <p:cNvSpPr/>
          <p:nvPr/>
        </p:nvSpPr>
        <p:spPr>
          <a:xfrm>
            <a:off x="685800" y="2343150"/>
            <a:ext cx="0" cy="3257550"/>
          </a:xfrm>
          <a:custGeom>
            <a:avLst/>
            <a:gdLst/>
            <a:ahLst/>
            <a:cxnLst/>
            <a:rect l="l" t="t" r="r" b="b"/>
            <a:pathLst>
              <a:path h="4343400">
                <a:moveTo>
                  <a:pt x="0" y="0"/>
                </a:moveTo>
                <a:lnTo>
                  <a:pt x="0" y="434340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6" name="object 6"/>
          <p:cNvSpPr/>
          <p:nvPr/>
        </p:nvSpPr>
        <p:spPr>
          <a:xfrm>
            <a:off x="228600" y="4286250"/>
            <a:ext cx="3733800" cy="0"/>
          </a:xfrm>
          <a:custGeom>
            <a:avLst/>
            <a:gdLst/>
            <a:ahLst/>
            <a:cxnLst/>
            <a:rect l="l" t="t" r="r" b="b"/>
            <a:pathLst>
              <a:path w="4978400">
                <a:moveTo>
                  <a:pt x="0" y="0"/>
                </a:moveTo>
                <a:lnTo>
                  <a:pt x="4978400" y="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7" name="object 7"/>
          <p:cNvSpPr/>
          <p:nvPr/>
        </p:nvSpPr>
        <p:spPr>
          <a:xfrm>
            <a:off x="685800" y="2928468"/>
            <a:ext cx="2818447" cy="1376839"/>
          </a:xfrm>
          <a:custGeom>
            <a:avLst/>
            <a:gdLst/>
            <a:ahLst/>
            <a:cxnLst/>
            <a:rect l="l" t="t" r="r" b="b"/>
            <a:pathLst>
              <a:path w="3757929" h="1835785">
                <a:moveTo>
                  <a:pt x="0" y="1759576"/>
                </a:moveTo>
                <a:lnTo>
                  <a:pt x="7553" y="1692657"/>
                </a:lnTo>
                <a:lnTo>
                  <a:pt x="15122" y="1625825"/>
                </a:lnTo>
                <a:lnTo>
                  <a:pt x="22720" y="1559164"/>
                </a:lnTo>
                <a:lnTo>
                  <a:pt x="30364" y="1492760"/>
                </a:lnTo>
                <a:lnTo>
                  <a:pt x="38069" y="1426700"/>
                </a:lnTo>
                <a:lnTo>
                  <a:pt x="45848" y="1361068"/>
                </a:lnTo>
                <a:lnTo>
                  <a:pt x="53718" y="1295950"/>
                </a:lnTo>
                <a:lnTo>
                  <a:pt x="61693" y="1231433"/>
                </a:lnTo>
                <a:lnTo>
                  <a:pt x="69788" y="1167602"/>
                </a:lnTo>
                <a:lnTo>
                  <a:pt x="78019" y="1104543"/>
                </a:lnTo>
                <a:lnTo>
                  <a:pt x="86400" y="1042341"/>
                </a:lnTo>
                <a:lnTo>
                  <a:pt x="94947" y="981082"/>
                </a:lnTo>
                <a:lnTo>
                  <a:pt x="103675" y="920852"/>
                </a:lnTo>
                <a:lnTo>
                  <a:pt x="112598" y="861737"/>
                </a:lnTo>
                <a:lnTo>
                  <a:pt x="121731" y="803822"/>
                </a:lnTo>
                <a:lnTo>
                  <a:pt x="131090" y="747194"/>
                </a:lnTo>
                <a:lnTo>
                  <a:pt x="140690" y="691938"/>
                </a:lnTo>
                <a:lnTo>
                  <a:pt x="150546" y="638139"/>
                </a:lnTo>
                <a:lnTo>
                  <a:pt x="160673" y="585884"/>
                </a:lnTo>
                <a:lnTo>
                  <a:pt x="171085" y="535258"/>
                </a:lnTo>
                <a:lnTo>
                  <a:pt x="181798" y="486347"/>
                </a:lnTo>
                <a:lnTo>
                  <a:pt x="192827" y="439236"/>
                </a:lnTo>
                <a:lnTo>
                  <a:pt x="204187" y="394013"/>
                </a:lnTo>
                <a:lnTo>
                  <a:pt x="215893" y="350761"/>
                </a:lnTo>
                <a:lnTo>
                  <a:pt x="227960" y="309567"/>
                </a:lnTo>
                <a:lnTo>
                  <a:pt x="240403" y="270517"/>
                </a:lnTo>
                <a:lnTo>
                  <a:pt x="253237" y="233697"/>
                </a:lnTo>
                <a:lnTo>
                  <a:pt x="280139" y="167087"/>
                </a:lnTo>
                <a:lnTo>
                  <a:pt x="308786" y="110424"/>
                </a:lnTo>
                <a:lnTo>
                  <a:pt x="339298" y="64394"/>
                </a:lnTo>
                <a:lnTo>
                  <a:pt x="371796" y="29682"/>
                </a:lnTo>
                <a:lnTo>
                  <a:pt x="406400" y="6976"/>
                </a:lnTo>
                <a:lnTo>
                  <a:pt x="448752" y="0"/>
                </a:lnTo>
                <a:lnTo>
                  <a:pt x="471579" y="4686"/>
                </a:lnTo>
                <a:lnTo>
                  <a:pt x="520193" y="28911"/>
                </a:lnTo>
                <a:lnTo>
                  <a:pt x="572304" y="70947"/>
                </a:lnTo>
                <a:lnTo>
                  <a:pt x="599500" y="97897"/>
                </a:lnTo>
                <a:lnTo>
                  <a:pt x="627367" y="128403"/>
                </a:lnTo>
                <a:lnTo>
                  <a:pt x="655836" y="162166"/>
                </a:lnTo>
                <a:lnTo>
                  <a:pt x="684840" y="198887"/>
                </a:lnTo>
                <a:lnTo>
                  <a:pt x="714310" y="238266"/>
                </a:lnTo>
                <a:lnTo>
                  <a:pt x="744180" y="280006"/>
                </a:lnTo>
                <a:lnTo>
                  <a:pt x="774380" y="323807"/>
                </a:lnTo>
                <a:lnTo>
                  <a:pt x="804844" y="369369"/>
                </a:lnTo>
                <a:lnTo>
                  <a:pt x="835502" y="416395"/>
                </a:lnTo>
                <a:lnTo>
                  <a:pt x="866288" y="464585"/>
                </a:lnTo>
                <a:lnTo>
                  <a:pt x="897134" y="513640"/>
                </a:lnTo>
                <a:lnTo>
                  <a:pt x="927971" y="563261"/>
                </a:lnTo>
                <a:lnTo>
                  <a:pt x="958732" y="613149"/>
                </a:lnTo>
                <a:lnTo>
                  <a:pt x="989348" y="663005"/>
                </a:lnTo>
                <a:lnTo>
                  <a:pt x="1019753" y="712531"/>
                </a:lnTo>
                <a:lnTo>
                  <a:pt x="1049878" y="761427"/>
                </a:lnTo>
                <a:lnTo>
                  <a:pt x="1079655" y="809394"/>
                </a:lnTo>
                <a:lnTo>
                  <a:pt x="1109016" y="856134"/>
                </a:lnTo>
                <a:lnTo>
                  <a:pt x="1137894" y="901346"/>
                </a:lnTo>
                <a:lnTo>
                  <a:pt x="1166221" y="944734"/>
                </a:lnTo>
                <a:lnTo>
                  <a:pt x="1193928" y="985996"/>
                </a:lnTo>
                <a:lnTo>
                  <a:pt x="1220948" y="1024835"/>
                </a:lnTo>
                <a:lnTo>
                  <a:pt x="1247213" y="1060951"/>
                </a:lnTo>
                <a:lnTo>
                  <a:pt x="1272655" y="1094046"/>
                </a:lnTo>
                <a:lnTo>
                  <a:pt x="1297207" y="1123821"/>
                </a:lnTo>
                <a:lnTo>
                  <a:pt x="1362779" y="1195233"/>
                </a:lnTo>
                <a:lnTo>
                  <a:pt x="1399650" y="1237032"/>
                </a:lnTo>
                <a:lnTo>
                  <a:pt x="1432281" y="1275606"/>
                </a:lnTo>
                <a:lnTo>
                  <a:pt x="1461541" y="1311185"/>
                </a:lnTo>
                <a:lnTo>
                  <a:pt x="1488298" y="1344004"/>
                </a:lnTo>
                <a:lnTo>
                  <a:pt x="1513422" y="1374295"/>
                </a:lnTo>
                <a:lnTo>
                  <a:pt x="1562242" y="1428223"/>
                </a:lnTo>
                <a:lnTo>
                  <a:pt x="1614952" y="1474830"/>
                </a:lnTo>
                <a:lnTo>
                  <a:pt x="1678501" y="1515977"/>
                </a:lnTo>
                <a:lnTo>
                  <a:pt x="1716511" y="1535086"/>
                </a:lnTo>
                <a:lnTo>
                  <a:pt x="1759838" y="1553527"/>
                </a:lnTo>
                <a:lnTo>
                  <a:pt x="1809349" y="1571534"/>
                </a:lnTo>
                <a:lnTo>
                  <a:pt x="1865913" y="1589339"/>
                </a:lnTo>
                <a:lnTo>
                  <a:pt x="1930400" y="1607176"/>
                </a:lnTo>
                <a:lnTo>
                  <a:pt x="2005867" y="1624205"/>
                </a:lnTo>
                <a:lnTo>
                  <a:pt x="2048312" y="1632072"/>
                </a:lnTo>
                <a:lnTo>
                  <a:pt x="2093597" y="1639529"/>
                </a:lnTo>
                <a:lnTo>
                  <a:pt x="2141498" y="1646595"/>
                </a:lnTo>
                <a:lnTo>
                  <a:pt x="2191790" y="1653286"/>
                </a:lnTo>
                <a:lnTo>
                  <a:pt x="2244248" y="1659621"/>
                </a:lnTo>
                <a:lnTo>
                  <a:pt x="2298647" y="1665617"/>
                </a:lnTo>
                <a:lnTo>
                  <a:pt x="2354763" y="1671290"/>
                </a:lnTo>
                <a:lnTo>
                  <a:pt x="2412369" y="1676660"/>
                </a:lnTo>
                <a:lnTo>
                  <a:pt x="2471242" y="1681742"/>
                </a:lnTo>
                <a:lnTo>
                  <a:pt x="2531157" y="1686555"/>
                </a:lnTo>
                <a:lnTo>
                  <a:pt x="2591888" y="1691116"/>
                </a:lnTo>
                <a:lnTo>
                  <a:pt x="2653211" y="1695442"/>
                </a:lnTo>
                <a:lnTo>
                  <a:pt x="2714901" y="1699551"/>
                </a:lnTo>
                <a:lnTo>
                  <a:pt x="2776732" y="1703461"/>
                </a:lnTo>
                <a:lnTo>
                  <a:pt x="2838481" y="1707188"/>
                </a:lnTo>
                <a:lnTo>
                  <a:pt x="2899922" y="1710750"/>
                </a:lnTo>
                <a:lnTo>
                  <a:pt x="2960830" y="1714166"/>
                </a:lnTo>
                <a:lnTo>
                  <a:pt x="3020981" y="1717451"/>
                </a:lnTo>
                <a:lnTo>
                  <a:pt x="3080149" y="1720623"/>
                </a:lnTo>
                <a:lnTo>
                  <a:pt x="3138110" y="1723701"/>
                </a:lnTo>
                <a:lnTo>
                  <a:pt x="3194638" y="1726701"/>
                </a:lnTo>
                <a:lnTo>
                  <a:pt x="3249509" y="1729641"/>
                </a:lnTo>
                <a:lnTo>
                  <a:pt x="3302499" y="1732539"/>
                </a:lnTo>
                <a:lnTo>
                  <a:pt x="3353381" y="1735411"/>
                </a:lnTo>
                <a:lnTo>
                  <a:pt x="3401931" y="1738276"/>
                </a:lnTo>
                <a:lnTo>
                  <a:pt x="3447924" y="1741150"/>
                </a:lnTo>
                <a:lnTo>
                  <a:pt x="3491136" y="1744051"/>
                </a:lnTo>
                <a:lnTo>
                  <a:pt x="3531342" y="1746997"/>
                </a:lnTo>
                <a:lnTo>
                  <a:pt x="3601833" y="1753092"/>
                </a:lnTo>
                <a:lnTo>
                  <a:pt x="3657600" y="1759576"/>
                </a:lnTo>
                <a:lnTo>
                  <a:pt x="3709431" y="1768142"/>
                </a:lnTo>
                <a:lnTo>
                  <a:pt x="3756911" y="1783923"/>
                </a:lnTo>
                <a:lnTo>
                  <a:pt x="3757831" y="1791138"/>
                </a:lnTo>
                <a:lnTo>
                  <a:pt x="3747053" y="1797901"/>
                </a:lnTo>
                <a:lnTo>
                  <a:pt x="3700946" y="1810075"/>
                </a:lnTo>
                <a:lnTo>
                  <a:pt x="3639676" y="1820445"/>
                </a:lnTo>
                <a:lnTo>
                  <a:pt x="3609945" y="1824954"/>
                </a:lnTo>
                <a:lnTo>
                  <a:pt x="3584331" y="1829012"/>
                </a:lnTo>
                <a:lnTo>
                  <a:pt x="3565471" y="1832619"/>
                </a:lnTo>
                <a:lnTo>
                  <a:pt x="3556000" y="1835776"/>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8" name="object 8"/>
          <p:cNvSpPr/>
          <p:nvPr/>
        </p:nvSpPr>
        <p:spPr>
          <a:xfrm>
            <a:off x="685800" y="4286250"/>
            <a:ext cx="2743200" cy="1033939"/>
          </a:xfrm>
          <a:custGeom>
            <a:avLst/>
            <a:gdLst/>
            <a:ahLst/>
            <a:cxnLst/>
            <a:rect l="l" t="t" r="r" b="b"/>
            <a:pathLst>
              <a:path w="3657600" h="1378585">
                <a:moveTo>
                  <a:pt x="3657600" y="76200"/>
                </a:moveTo>
                <a:lnTo>
                  <a:pt x="3649115" y="124606"/>
                </a:lnTo>
                <a:lnTo>
                  <a:pt x="3640498" y="172938"/>
                </a:lnTo>
                <a:lnTo>
                  <a:pt x="3631615" y="221121"/>
                </a:lnTo>
                <a:lnTo>
                  <a:pt x="3622333" y="269081"/>
                </a:lnTo>
                <a:lnTo>
                  <a:pt x="3612522" y="316743"/>
                </a:lnTo>
                <a:lnTo>
                  <a:pt x="3602049" y="364033"/>
                </a:lnTo>
                <a:lnTo>
                  <a:pt x="3590781" y="410877"/>
                </a:lnTo>
                <a:lnTo>
                  <a:pt x="3578587" y="457200"/>
                </a:lnTo>
                <a:lnTo>
                  <a:pt x="3565334" y="502927"/>
                </a:lnTo>
                <a:lnTo>
                  <a:pt x="3550889" y="547985"/>
                </a:lnTo>
                <a:lnTo>
                  <a:pt x="3535122" y="592298"/>
                </a:lnTo>
                <a:lnTo>
                  <a:pt x="3517900" y="635793"/>
                </a:lnTo>
                <a:lnTo>
                  <a:pt x="3499089" y="678395"/>
                </a:lnTo>
                <a:lnTo>
                  <a:pt x="3478560" y="720030"/>
                </a:lnTo>
                <a:lnTo>
                  <a:pt x="3456178" y="760623"/>
                </a:lnTo>
                <a:lnTo>
                  <a:pt x="3431812" y="800100"/>
                </a:lnTo>
                <a:lnTo>
                  <a:pt x="3405330" y="838386"/>
                </a:lnTo>
                <a:lnTo>
                  <a:pt x="3376600" y="875407"/>
                </a:lnTo>
                <a:lnTo>
                  <a:pt x="3345489" y="911088"/>
                </a:lnTo>
                <a:lnTo>
                  <a:pt x="3311866" y="945356"/>
                </a:lnTo>
                <a:lnTo>
                  <a:pt x="3275597" y="978135"/>
                </a:lnTo>
                <a:lnTo>
                  <a:pt x="3236551" y="1009352"/>
                </a:lnTo>
                <a:lnTo>
                  <a:pt x="3194596" y="1038931"/>
                </a:lnTo>
                <a:lnTo>
                  <a:pt x="3149600" y="1066800"/>
                </a:lnTo>
                <a:lnTo>
                  <a:pt x="3080937" y="1102926"/>
                </a:lnTo>
                <a:lnTo>
                  <a:pt x="3043193" y="1120309"/>
                </a:lnTo>
                <a:lnTo>
                  <a:pt x="3003343" y="1137225"/>
                </a:lnTo>
                <a:lnTo>
                  <a:pt x="2961517" y="1153663"/>
                </a:lnTo>
                <a:lnTo>
                  <a:pt x="2917843" y="1169612"/>
                </a:lnTo>
                <a:lnTo>
                  <a:pt x="2872447" y="1185062"/>
                </a:lnTo>
                <a:lnTo>
                  <a:pt x="2825458" y="1200002"/>
                </a:lnTo>
                <a:lnTo>
                  <a:pt x="2777005" y="1214420"/>
                </a:lnTo>
                <a:lnTo>
                  <a:pt x="2727215" y="1228308"/>
                </a:lnTo>
                <a:lnTo>
                  <a:pt x="2676216" y="1241653"/>
                </a:lnTo>
                <a:lnTo>
                  <a:pt x="2624137" y="1254446"/>
                </a:lnTo>
                <a:lnTo>
                  <a:pt x="2571104" y="1266675"/>
                </a:lnTo>
                <a:lnTo>
                  <a:pt x="2517247" y="1278331"/>
                </a:lnTo>
                <a:lnTo>
                  <a:pt x="2462693" y="1289401"/>
                </a:lnTo>
                <a:lnTo>
                  <a:pt x="2407570" y="1299876"/>
                </a:lnTo>
                <a:lnTo>
                  <a:pt x="2352007" y="1309746"/>
                </a:lnTo>
                <a:lnTo>
                  <a:pt x="2296130" y="1318998"/>
                </a:lnTo>
                <a:lnTo>
                  <a:pt x="2240069" y="1327623"/>
                </a:lnTo>
                <a:lnTo>
                  <a:pt x="2183951" y="1335610"/>
                </a:lnTo>
                <a:lnTo>
                  <a:pt x="2127904" y="1342948"/>
                </a:lnTo>
                <a:lnTo>
                  <a:pt x="2072056" y="1349627"/>
                </a:lnTo>
                <a:lnTo>
                  <a:pt x="2016535" y="1355636"/>
                </a:lnTo>
                <a:lnTo>
                  <a:pt x="1961470" y="1360964"/>
                </a:lnTo>
                <a:lnTo>
                  <a:pt x="1906988" y="1365601"/>
                </a:lnTo>
                <a:lnTo>
                  <a:pt x="1853217" y="1369536"/>
                </a:lnTo>
                <a:lnTo>
                  <a:pt x="1800285" y="1372758"/>
                </a:lnTo>
                <a:lnTo>
                  <a:pt x="1748320" y="1375257"/>
                </a:lnTo>
                <a:lnTo>
                  <a:pt x="1697451" y="1377022"/>
                </a:lnTo>
                <a:lnTo>
                  <a:pt x="1647804" y="1378042"/>
                </a:lnTo>
                <a:lnTo>
                  <a:pt x="1599509" y="1378307"/>
                </a:lnTo>
                <a:lnTo>
                  <a:pt x="1552693" y="1377806"/>
                </a:lnTo>
                <a:lnTo>
                  <a:pt x="1507484" y="1376528"/>
                </a:lnTo>
                <a:lnTo>
                  <a:pt x="1464010" y="1374463"/>
                </a:lnTo>
                <a:lnTo>
                  <a:pt x="1422400" y="1371600"/>
                </a:lnTo>
                <a:lnTo>
                  <a:pt x="1365840" y="1365947"/>
                </a:lnTo>
                <a:lnTo>
                  <a:pt x="1309969" y="1358203"/>
                </a:lnTo>
                <a:lnTo>
                  <a:pt x="1254827" y="1348469"/>
                </a:lnTo>
                <a:lnTo>
                  <a:pt x="1200451" y="1336847"/>
                </a:lnTo>
                <a:lnTo>
                  <a:pt x="1146881" y="1323441"/>
                </a:lnTo>
                <a:lnTo>
                  <a:pt x="1094156" y="1308352"/>
                </a:lnTo>
                <a:lnTo>
                  <a:pt x="1042314" y="1291683"/>
                </a:lnTo>
                <a:lnTo>
                  <a:pt x="991396" y="1273537"/>
                </a:lnTo>
                <a:lnTo>
                  <a:pt x="941440" y="1254015"/>
                </a:lnTo>
                <a:lnTo>
                  <a:pt x="892484" y="1233220"/>
                </a:lnTo>
                <a:lnTo>
                  <a:pt x="844569" y="1211255"/>
                </a:lnTo>
                <a:lnTo>
                  <a:pt x="797733" y="1188222"/>
                </a:lnTo>
                <a:lnTo>
                  <a:pt x="752014" y="1164223"/>
                </a:lnTo>
                <a:lnTo>
                  <a:pt x="707453" y="1139361"/>
                </a:lnTo>
                <a:lnTo>
                  <a:pt x="664088" y="1113739"/>
                </a:lnTo>
                <a:lnTo>
                  <a:pt x="621957" y="1087458"/>
                </a:lnTo>
                <a:lnTo>
                  <a:pt x="581101" y="1060621"/>
                </a:lnTo>
                <a:lnTo>
                  <a:pt x="541558" y="1033330"/>
                </a:lnTo>
                <a:lnTo>
                  <a:pt x="503367" y="1005688"/>
                </a:lnTo>
                <a:lnTo>
                  <a:pt x="466567" y="977798"/>
                </a:lnTo>
                <a:lnTo>
                  <a:pt x="431197" y="949761"/>
                </a:lnTo>
                <a:lnTo>
                  <a:pt x="397297" y="921681"/>
                </a:lnTo>
                <a:lnTo>
                  <a:pt x="364904" y="893658"/>
                </a:lnTo>
                <a:lnTo>
                  <a:pt x="334059" y="865797"/>
                </a:lnTo>
                <a:lnTo>
                  <a:pt x="304800" y="838200"/>
                </a:lnTo>
                <a:lnTo>
                  <a:pt x="269160" y="800183"/>
                </a:lnTo>
                <a:lnTo>
                  <a:pt x="236956" y="758656"/>
                </a:lnTo>
                <a:lnTo>
                  <a:pt x="207968" y="714118"/>
                </a:lnTo>
                <a:lnTo>
                  <a:pt x="181971" y="667069"/>
                </a:lnTo>
                <a:lnTo>
                  <a:pt x="158745" y="618009"/>
                </a:lnTo>
                <a:lnTo>
                  <a:pt x="138066" y="567439"/>
                </a:lnTo>
                <a:lnTo>
                  <a:pt x="119714" y="515858"/>
                </a:lnTo>
                <a:lnTo>
                  <a:pt x="103464" y="463765"/>
                </a:lnTo>
                <a:lnTo>
                  <a:pt x="89096" y="411662"/>
                </a:lnTo>
                <a:lnTo>
                  <a:pt x="76387" y="360047"/>
                </a:lnTo>
                <a:lnTo>
                  <a:pt x="65115" y="309421"/>
                </a:lnTo>
                <a:lnTo>
                  <a:pt x="55057" y="260284"/>
                </a:lnTo>
                <a:lnTo>
                  <a:pt x="45992" y="213135"/>
                </a:lnTo>
                <a:lnTo>
                  <a:pt x="37697" y="168475"/>
                </a:lnTo>
                <a:lnTo>
                  <a:pt x="29950" y="126803"/>
                </a:lnTo>
                <a:lnTo>
                  <a:pt x="22529" y="88620"/>
                </a:lnTo>
                <a:lnTo>
                  <a:pt x="15212" y="54425"/>
                </a:lnTo>
                <a:lnTo>
                  <a:pt x="7776" y="24718"/>
                </a:lnTo>
                <a:lnTo>
                  <a:pt x="0" y="0"/>
                </a:lnTo>
              </a:path>
            </a:pathLst>
          </a:custGeom>
          <a:ln w="38100">
            <a:solidFill>
              <a:srgbClr val="FFFFFF"/>
            </a:solidFill>
          </a:ln>
        </p:spPr>
        <p:txBody>
          <a:bodyPr wrap="square" lIns="0" tIns="0" rIns="0" bIns="0" rtlCol="0"/>
          <a:lstStyle/>
          <a:p>
            <a:pPr defTabSz="914400"/>
            <a:endParaRPr sz="1350">
              <a:solidFill>
                <a:prstClr val="black"/>
              </a:solidFill>
            </a:endParaRPr>
          </a:p>
        </p:txBody>
      </p:sp>
      <p:sp>
        <p:nvSpPr>
          <p:cNvPr id="9" name="object 9"/>
          <p:cNvSpPr txBox="1"/>
          <p:nvPr/>
        </p:nvSpPr>
        <p:spPr>
          <a:xfrm>
            <a:off x="897331" y="2073212"/>
            <a:ext cx="563824" cy="225542"/>
          </a:xfrm>
          <a:prstGeom prst="rect">
            <a:avLst/>
          </a:prstGeom>
        </p:spPr>
        <p:txBody>
          <a:bodyPr vert="horz" wrap="square" lIns="0" tIns="10001" rIns="0" bIns="0" rtlCol="0">
            <a:spAutoFit/>
          </a:bodyPr>
          <a:lstStyle/>
          <a:p>
            <a:pPr marL="9525" defTabSz="914400">
              <a:spcBef>
                <a:spcPts val="79"/>
              </a:spcBef>
            </a:pPr>
            <a:r>
              <a:rPr sz="1400" b="1" i="1" spc="-4" dirty="0">
                <a:solidFill>
                  <a:prstClr val="black"/>
                </a:solidFill>
                <a:cs typeface="Calibri"/>
              </a:rPr>
              <a:t>F</a:t>
            </a:r>
            <a:r>
              <a:rPr sz="1400" b="1" i="1" dirty="0">
                <a:solidFill>
                  <a:prstClr val="black"/>
                </a:solidFill>
                <a:cs typeface="Calibri"/>
              </a:rPr>
              <a:t>l</a:t>
            </a:r>
            <a:r>
              <a:rPr sz="1400" b="1" i="1" spc="-4" dirty="0">
                <a:solidFill>
                  <a:prstClr val="black"/>
                </a:solidFill>
                <a:cs typeface="Calibri"/>
              </a:rPr>
              <a:t>us</a:t>
            </a:r>
            <a:r>
              <a:rPr sz="1400" b="1" i="1" spc="4" dirty="0">
                <a:solidFill>
                  <a:prstClr val="black"/>
                </a:solidFill>
                <a:cs typeface="Calibri"/>
              </a:rPr>
              <a:t>s</a:t>
            </a:r>
            <a:r>
              <a:rPr sz="1400" b="1" i="1" dirty="0">
                <a:solidFill>
                  <a:prstClr val="black"/>
                </a:solidFill>
                <a:cs typeface="Calibri"/>
              </a:rPr>
              <a:t>o</a:t>
            </a:r>
            <a:endParaRPr sz="1400" b="1" dirty="0">
              <a:solidFill>
                <a:prstClr val="black"/>
              </a:solidFill>
              <a:cs typeface="Calibri"/>
            </a:endParaRPr>
          </a:p>
        </p:txBody>
      </p:sp>
      <p:sp>
        <p:nvSpPr>
          <p:cNvPr id="10" name="object 10"/>
          <p:cNvSpPr txBox="1"/>
          <p:nvPr/>
        </p:nvSpPr>
        <p:spPr>
          <a:xfrm>
            <a:off x="1735645" y="5617465"/>
            <a:ext cx="734177" cy="225062"/>
          </a:xfrm>
          <a:prstGeom prst="rect">
            <a:avLst/>
          </a:prstGeom>
        </p:spPr>
        <p:txBody>
          <a:bodyPr vert="horz" wrap="square" lIns="0" tIns="9525" rIns="0" bIns="0" rtlCol="0">
            <a:spAutoFit/>
          </a:bodyPr>
          <a:lstStyle/>
          <a:p>
            <a:pPr marL="9525" defTabSz="914400">
              <a:spcBef>
                <a:spcPts val="75"/>
              </a:spcBef>
            </a:pPr>
            <a:r>
              <a:rPr sz="1400" b="1" i="1" spc="-53" dirty="0">
                <a:solidFill>
                  <a:prstClr val="black"/>
                </a:solidFill>
                <a:cs typeface="Calibri"/>
              </a:rPr>
              <a:t>V</a:t>
            </a:r>
            <a:r>
              <a:rPr sz="1400" b="1" i="1" spc="-4" dirty="0">
                <a:solidFill>
                  <a:prstClr val="black"/>
                </a:solidFill>
                <a:cs typeface="Calibri"/>
              </a:rPr>
              <a:t>olu</a:t>
            </a:r>
            <a:r>
              <a:rPr sz="1400" b="1" i="1" dirty="0">
                <a:solidFill>
                  <a:prstClr val="black"/>
                </a:solidFill>
                <a:cs typeface="Calibri"/>
              </a:rPr>
              <a:t>me</a:t>
            </a:r>
            <a:endParaRPr sz="1400" b="1" dirty="0">
              <a:solidFill>
                <a:prstClr val="black"/>
              </a:solidFill>
              <a:cs typeface="Calibri"/>
            </a:endParaRPr>
          </a:p>
        </p:txBody>
      </p:sp>
      <p:sp>
        <p:nvSpPr>
          <p:cNvPr id="11" name="object 11"/>
          <p:cNvSpPr txBox="1"/>
          <p:nvPr/>
        </p:nvSpPr>
        <p:spPr>
          <a:xfrm>
            <a:off x="5721857" y="2252058"/>
            <a:ext cx="659258" cy="255359"/>
          </a:xfrm>
          <a:prstGeom prst="rect">
            <a:avLst/>
          </a:prstGeom>
        </p:spPr>
        <p:txBody>
          <a:bodyPr vert="horz" wrap="square" lIns="0" tIns="9049" rIns="0" bIns="0" rtlCol="0">
            <a:spAutoFit/>
          </a:bodyPr>
          <a:lstStyle/>
          <a:p>
            <a:pPr marL="9525" defTabSz="914400">
              <a:spcBef>
                <a:spcPts val="71"/>
              </a:spcBef>
            </a:pPr>
            <a:r>
              <a:rPr sz="1600" b="1" spc="-4" dirty="0">
                <a:solidFill>
                  <a:prstClr val="black"/>
                </a:solidFill>
                <a:cs typeface="Calibri"/>
              </a:rPr>
              <a:t>M</a:t>
            </a:r>
            <a:r>
              <a:rPr sz="1600" b="1" dirty="0">
                <a:solidFill>
                  <a:prstClr val="black"/>
                </a:solidFill>
                <a:cs typeface="Calibri"/>
              </a:rPr>
              <a:t>i</a:t>
            </a:r>
            <a:r>
              <a:rPr sz="1600" b="1" spc="-8" dirty="0">
                <a:solidFill>
                  <a:prstClr val="black"/>
                </a:solidFill>
                <a:cs typeface="Calibri"/>
              </a:rPr>
              <a:t>su</a:t>
            </a:r>
            <a:r>
              <a:rPr sz="1600" b="1" spc="-34" dirty="0">
                <a:solidFill>
                  <a:prstClr val="black"/>
                </a:solidFill>
                <a:cs typeface="Calibri"/>
              </a:rPr>
              <a:t>r</a:t>
            </a:r>
            <a:r>
              <a:rPr sz="1600" b="1" spc="-4" dirty="0">
                <a:solidFill>
                  <a:prstClr val="black"/>
                </a:solidFill>
                <a:cs typeface="Calibri"/>
              </a:rPr>
              <a:t>a</a:t>
            </a:r>
            <a:endParaRPr sz="1600" b="1" dirty="0">
              <a:solidFill>
                <a:prstClr val="black"/>
              </a:solidFill>
              <a:cs typeface="Calibri"/>
            </a:endParaRPr>
          </a:p>
        </p:txBody>
      </p:sp>
      <p:sp>
        <p:nvSpPr>
          <p:cNvPr id="12" name="object 12"/>
          <p:cNvSpPr txBox="1"/>
          <p:nvPr/>
        </p:nvSpPr>
        <p:spPr>
          <a:xfrm>
            <a:off x="6579909" y="2304874"/>
            <a:ext cx="3634379" cy="193803"/>
          </a:xfrm>
          <a:prstGeom prst="rect">
            <a:avLst/>
          </a:prstGeom>
        </p:spPr>
        <p:txBody>
          <a:bodyPr vert="horz" wrap="square" lIns="0" tIns="9049" rIns="0" bIns="0" rtlCol="0">
            <a:spAutoFit/>
          </a:bodyPr>
          <a:lstStyle/>
          <a:p>
            <a:pPr marL="9525" defTabSz="914400">
              <a:spcBef>
                <a:spcPts val="71"/>
              </a:spcBef>
              <a:tabLst>
                <a:tab pos="825818" algn="l"/>
                <a:tab pos="1321594" algn="l"/>
              </a:tabLst>
            </a:pPr>
            <a:r>
              <a:rPr sz="1200" b="1" spc="-19" dirty="0">
                <a:solidFill>
                  <a:prstClr val="black"/>
                </a:solidFill>
                <a:cs typeface="Calibri"/>
              </a:rPr>
              <a:t>Valore</a:t>
            </a:r>
            <a:r>
              <a:rPr sz="1200" b="1" spc="26" dirty="0">
                <a:solidFill>
                  <a:prstClr val="black"/>
                </a:solidFill>
                <a:cs typeface="Calibri"/>
              </a:rPr>
              <a:t> </a:t>
            </a:r>
            <a:r>
              <a:rPr sz="1200" b="1" spc="-30" dirty="0">
                <a:solidFill>
                  <a:prstClr val="black"/>
                </a:solidFill>
                <a:cs typeface="Calibri"/>
              </a:rPr>
              <a:t>teor.	</a:t>
            </a:r>
            <a:r>
              <a:rPr lang="it-IT" sz="1200" b="1" spc="-30" dirty="0">
                <a:solidFill>
                  <a:prstClr val="black"/>
                </a:solidFill>
                <a:cs typeface="Calibri"/>
              </a:rPr>
              <a:t>        </a:t>
            </a:r>
            <a:r>
              <a:rPr sz="1200" b="1" spc="-26" dirty="0">
                <a:solidFill>
                  <a:prstClr val="black"/>
                </a:solidFill>
                <a:cs typeface="Calibri"/>
              </a:rPr>
              <a:t>%</a:t>
            </a:r>
            <a:r>
              <a:rPr sz="1200" b="1" spc="-26" dirty="0" err="1">
                <a:solidFill>
                  <a:prstClr val="black"/>
                </a:solidFill>
                <a:cs typeface="Calibri"/>
              </a:rPr>
              <a:t>teo</a:t>
            </a:r>
            <a:r>
              <a:rPr lang="it-IT" sz="1200" b="1" spc="-26" dirty="0" err="1">
                <a:solidFill>
                  <a:prstClr val="black"/>
                </a:solidFill>
                <a:cs typeface="Calibri"/>
              </a:rPr>
              <a:t>rico</a:t>
            </a:r>
            <a:r>
              <a:rPr lang="it-IT" sz="1200" b="1" spc="-26" dirty="0">
                <a:solidFill>
                  <a:prstClr val="black"/>
                </a:solidFill>
                <a:cs typeface="Calibri"/>
              </a:rPr>
              <a:t>      </a:t>
            </a:r>
            <a:r>
              <a:rPr sz="1200" b="1" spc="-15" dirty="0">
                <a:solidFill>
                  <a:prstClr val="black"/>
                </a:solidFill>
                <a:cs typeface="Calibri"/>
              </a:rPr>
              <a:t>Post</a:t>
            </a:r>
            <a:r>
              <a:rPr sz="1200" b="1" spc="-41" dirty="0">
                <a:solidFill>
                  <a:prstClr val="black"/>
                </a:solidFill>
                <a:cs typeface="Calibri"/>
              </a:rPr>
              <a:t> </a:t>
            </a:r>
            <a:r>
              <a:rPr sz="1200" b="1" spc="-4" dirty="0">
                <a:solidFill>
                  <a:prstClr val="black"/>
                </a:solidFill>
                <a:cs typeface="Calibri"/>
              </a:rPr>
              <a:t>BD%</a:t>
            </a:r>
            <a:endParaRPr sz="1200" b="1" dirty="0">
              <a:solidFill>
                <a:prstClr val="black"/>
              </a:solidFill>
              <a:cs typeface="Calibri"/>
            </a:endParaRPr>
          </a:p>
        </p:txBody>
      </p:sp>
      <p:graphicFrame>
        <p:nvGraphicFramePr>
          <p:cNvPr id="13" name="object 13"/>
          <p:cNvGraphicFramePr>
            <a:graphicFrameLocks noGrp="1"/>
          </p:cNvGraphicFramePr>
          <p:nvPr>
            <p:extLst>
              <p:ext uri="{D42A27DB-BD31-4B8C-83A1-F6EECF244321}">
                <p14:modId xmlns:p14="http://schemas.microsoft.com/office/powerpoint/2010/main" val="2267515097"/>
              </p:ext>
            </p:extLst>
          </p:nvPr>
        </p:nvGraphicFramePr>
        <p:xfrm>
          <a:off x="3809997" y="2582944"/>
          <a:ext cx="5186924" cy="1212299"/>
        </p:xfrm>
        <a:graphic>
          <a:graphicData uri="http://schemas.openxmlformats.org/drawingml/2006/table">
            <a:tbl>
              <a:tblPr firstRow="1" bandRow="1">
                <a:tableStyleId>{2D5ABB26-0587-4C30-8999-92F81FD0307C}</a:tableStyleId>
              </a:tblPr>
              <a:tblGrid>
                <a:gridCol w="1718367">
                  <a:extLst>
                    <a:ext uri="{9D8B030D-6E8A-4147-A177-3AD203B41FA5}">
                      <a16:colId xmlns:a16="http://schemas.microsoft.com/office/drawing/2014/main" val="20000"/>
                    </a:ext>
                  </a:extLst>
                </a:gridCol>
                <a:gridCol w="1007685">
                  <a:extLst>
                    <a:ext uri="{9D8B030D-6E8A-4147-A177-3AD203B41FA5}">
                      <a16:colId xmlns:a16="http://schemas.microsoft.com/office/drawing/2014/main" val="20001"/>
                    </a:ext>
                  </a:extLst>
                </a:gridCol>
                <a:gridCol w="1125690">
                  <a:extLst>
                    <a:ext uri="{9D8B030D-6E8A-4147-A177-3AD203B41FA5}">
                      <a16:colId xmlns:a16="http://schemas.microsoft.com/office/drawing/2014/main" val="20002"/>
                    </a:ext>
                  </a:extLst>
                </a:gridCol>
                <a:gridCol w="814766">
                  <a:extLst>
                    <a:ext uri="{9D8B030D-6E8A-4147-A177-3AD203B41FA5}">
                      <a16:colId xmlns:a16="http://schemas.microsoft.com/office/drawing/2014/main" val="20003"/>
                    </a:ext>
                  </a:extLst>
                </a:gridCol>
                <a:gridCol w="520416">
                  <a:extLst>
                    <a:ext uri="{9D8B030D-6E8A-4147-A177-3AD203B41FA5}">
                      <a16:colId xmlns:a16="http://schemas.microsoft.com/office/drawing/2014/main" val="20004"/>
                    </a:ext>
                  </a:extLst>
                </a:gridCol>
              </a:tblGrid>
              <a:tr h="339463">
                <a:tc>
                  <a:txBody>
                    <a:bodyPr/>
                    <a:lstStyle/>
                    <a:p>
                      <a:pPr marL="31750">
                        <a:lnSpc>
                          <a:spcPts val="1520"/>
                        </a:lnSpc>
                      </a:pPr>
                      <a:r>
                        <a:rPr sz="1600" b="1" spc="-10" dirty="0">
                          <a:latin typeface="Calibri"/>
                          <a:cs typeface="Calibri"/>
                        </a:rPr>
                        <a:t>CVF</a:t>
                      </a:r>
                      <a:r>
                        <a:rPr sz="1600" b="1" spc="10" dirty="0">
                          <a:latin typeface="Calibri"/>
                          <a:cs typeface="Calibri"/>
                        </a:rPr>
                        <a:t> </a:t>
                      </a:r>
                      <a:r>
                        <a:rPr sz="1600" b="1" spc="-10" dirty="0">
                          <a:latin typeface="Calibri"/>
                          <a:cs typeface="Calibri"/>
                        </a:rPr>
                        <a:t>(L)</a:t>
                      </a:r>
                      <a:endParaRPr sz="1600" b="1" dirty="0">
                        <a:latin typeface="Calibri"/>
                        <a:cs typeface="Calibri"/>
                      </a:endParaRPr>
                    </a:p>
                  </a:txBody>
                  <a:tcPr marL="0" marR="0" marT="0" marB="0"/>
                </a:tc>
                <a:tc>
                  <a:txBody>
                    <a:bodyPr/>
                    <a:lstStyle/>
                    <a:p>
                      <a:pPr marL="259715">
                        <a:lnSpc>
                          <a:spcPts val="1520"/>
                        </a:lnSpc>
                      </a:pPr>
                      <a:r>
                        <a:rPr sz="1600" b="1" spc="-10" dirty="0">
                          <a:latin typeface="Calibri"/>
                          <a:cs typeface="Calibri"/>
                        </a:rPr>
                        <a:t>2,62</a:t>
                      </a:r>
                      <a:endParaRPr sz="1600" b="1">
                        <a:latin typeface="Calibri"/>
                        <a:cs typeface="Calibri"/>
                      </a:endParaRPr>
                    </a:p>
                  </a:txBody>
                  <a:tcPr marL="0" marR="0" marT="0" marB="0"/>
                </a:tc>
                <a:tc>
                  <a:txBody>
                    <a:bodyPr/>
                    <a:lstStyle/>
                    <a:p>
                      <a:pPr marL="301625">
                        <a:lnSpc>
                          <a:spcPts val="1520"/>
                        </a:lnSpc>
                      </a:pPr>
                      <a:r>
                        <a:rPr sz="1600" b="1" spc="-10" dirty="0">
                          <a:latin typeface="Calibri"/>
                          <a:cs typeface="Calibri"/>
                        </a:rPr>
                        <a:t>2,82</a:t>
                      </a:r>
                      <a:endParaRPr sz="1600" b="1">
                        <a:latin typeface="Calibri"/>
                        <a:cs typeface="Calibri"/>
                      </a:endParaRPr>
                    </a:p>
                  </a:txBody>
                  <a:tcPr marL="0" marR="0" marT="0" marB="0"/>
                </a:tc>
                <a:tc>
                  <a:txBody>
                    <a:bodyPr/>
                    <a:lstStyle/>
                    <a:p>
                      <a:pPr marL="368300">
                        <a:lnSpc>
                          <a:spcPts val="1520"/>
                        </a:lnSpc>
                      </a:pPr>
                      <a:r>
                        <a:rPr sz="1600" b="1" spc="-10" dirty="0">
                          <a:latin typeface="Calibri"/>
                          <a:cs typeface="Calibri"/>
                        </a:rPr>
                        <a:t>93</a:t>
                      </a:r>
                      <a:endParaRPr sz="1600" b="1">
                        <a:latin typeface="Calibri"/>
                        <a:cs typeface="Calibri"/>
                      </a:endParaRPr>
                    </a:p>
                  </a:txBody>
                  <a:tcPr marL="0" marR="0" marT="0" marB="0"/>
                </a:tc>
                <a:tc>
                  <a:txBody>
                    <a:bodyPr/>
                    <a:lstStyle/>
                    <a:p>
                      <a:pPr marL="161290">
                        <a:lnSpc>
                          <a:spcPts val="1520"/>
                        </a:lnSpc>
                      </a:pPr>
                      <a:r>
                        <a:rPr lang="it-IT" sz="1600" b="1" dirty="0">
                          <a:latin typeface="Calibri"/>
                          <a:cs typeface="Calibri"/>
                        </a:rPr>
                        <a:t>+7</a:t>
                      </a:r>
                      <a:endParaRPr sz="1600" b="1" dirty="0">
                        <a:latin typeface="Calibri"/>
                        <a:cs typeface="Calibri"/>
                      </a:endParaRPr>
                    </a:p>
                  </a:txBody>
                  <a:tcPr marL="0" marR="0" marT="0" marB="0"/>
                </a:tc>
                <a:extLst>
                  <a:ext uri="{0D108BD9-81ED-4DB2-BD59-A6C34878D82A}">
                    <a16:rowId xmlns:a16="http://schemas.microsoft.com/office/drawing/2014/main" val="10000"/>
                  </a:ext>
                </a:extLst>
              </a:tr>
              <a:tr h="436388">
                <a:tc>
                  <a:txBody>
                    <a:bodyPr/>
                    <a:lstStyle/>
                    <a:p>
                      <a:pPr marL="31750">
                        <a:lnSpc>
                          <a:spcPct val="100000"/>
                        </a:lnSpc>
                        <a:spcBef>
                          <a:spcPts val="235"/>
                        </a:spcBef>
                      </a:pPr>
                      <a:r>
                        <a:rPr sz="1600" b="1" spc="-10" dirty="0">
                          <a:latin typeface="Calibri"/>
                          <a:cs typeface="Calibri"/>
                        </a:rPr>
                        <a:t>VEMS</a:t>
                      </a:r>
                      <a:r>
                        <a:rPr sz="1600" b="1" spc="15" dirty="0">
                          <a:latin typeface="Calibri"/>
                          <a:cs typeface="Calibri"/>
                        </a:rPr>
                        <a:t> </a:t>
                      </a:r>
                      <a:r>
                        <a:rPr sz="1600" b="1" spc="-10" dirty="0">
                          <a:latin typeface="Calibri"/>
                          <a:cs typeface="Calibri"/>
                        </a:rPr>
                        <a:t>(L)</a:t>
                      </a:r>
                      <a:endParaRPr sz="1600" b="1" dirty="0">
                        <a:latin typeface="Calibri"/>
                        <a:cs typeface="Calibri"/>
                      </a:endParaRPr>
                    </a:p>
                  </a:txBody>
                  <a:tcPr marL="0" marR="0" marT="22384" marB="0"/>
                </a:tc>
                <a:tc>
                  <a:txBody>
                    <a:bodyPr/>
                    <a:lstStyle/>
                    <a:p>
                      <a:pPr marL="266065">
                        <a:lnSpc>
                          <a:spcPct val="100000"/>
                        </a:lnSpc>
                        <a:spcBef>
                          <a:spcPts val="235"/>
                        </a:spcBef>
                      </a:pPr>
                      <a:r>
                        <a:rPr sz="1600" b="1" spc="-10" dirty="0">
                          <a:latin typeface="Calibri"/>
                          <a:cs typeface="Calibri"/>
                        </a:rPr>
                        <a:t>1,34</a:t>
                      </a:r>
                      <a:endParaRPr sz="1600" b="1" dirty="0">
                        <a:latin typeface="Calibri"/>
                        <a:cs typeface="Calibri"/>
                      </a:endParaRPr>
                    </a:p>
                  </a:txBody>
                  <a:tcPr marL="0" marR="0" marT="22384" marB="0"/>
                </a:tc>
                <a:tc>
                  <a:txBody>
                    <a:bodyPr/>
                    <a:lstStyle/>
                    <a:p>
                      <a:pPr marL="352425">
                        <a:lnSpc>
                          <a:spcPct val="100000"/>
                        </a:lnSpc>
                        <a:spcBef>
                          <a:spcPts val="235"/>
                        </a:spcBef>
                      </a:pPr>
                      <a:r>
                        <a:rPr sz="1600" b="1" spc="-10" dirty="0">
                          <a:latin typeface="Calibri"/>
                          <a:cs typeface="Calibri"/>
                        </a:rPr>
                        <a:t>1,98</a:t>
                      </a:r>
                      <a:endParaRPr sz="1600" b="1">
                        <a:latin typeface="Calibri"/>
                        <a:cs typeface="Calibri"/>
                      </a:endParaRPr>
                    </a:p>
                  </a:txBody>
                  <a:tcPr marL="0" marR="0" marT="22384" marB="0"/>
                </a:tc>
                <a:tc>
                  <a:txBody>
                    <a:bodyPr/>
                    <a:lstStyle/>
                    <a:p>
                      <a:pPr marL="414020">
                        <a:lnSpc>
                          <a:spcPct val="100000"/>
                        </a:lnSpc>
                        <a:spcBef>
                          <a:spcPts val="235"/>
                        </a:spcBef>
                      </a:pPr>
                      <a:r>
                        <a:rPr sz="1600" b="1" spc="-5" dirty="0">
                          <a:latin typeface="Calibri"/>
                          <a:cs typeface="Calibri"/>
                        </a:rPr>
                        <a:t>68</a:t>
                      </a:r>
                      <a:endParaRPr sz="1600" b="1">
                        <a:latin typeface="Calibri"/>
                        <a:cs typeface="Calibri"/>
                      </a:endParaRPr>
                    </a:p>
                  </a:txBody>
                  <a:tcPr marL="0" marR="0" marT="22384" marB="0"/>
                </a:tc>
                <a:tc>
                  <a:txBody>
                    <a:bodyPr/>
                    <a:lstStyle/>
                    <a:p>
                      <a:pPr marL="208279">
                        <a:lnSpc>
                          <a:spcPct val="100000"/>
                        </a:lnSpc>
                        <a:spcBef>
                          <a:spcPts val="235"/>
                        </a:spcBef>
                      </a:pPr>
                      <a:r>
                        <a:rPr sz="1600" b="1" spc="-10" dirty="0">
                          <a:latin typeface="Calibri"/>
                          <a:cs typeface="Calibri"/>
                        </a:rPr>
                        <a:t>+6</a:t>
                      </a:r>
                      <a:endParaRPr sz="1600" b="1">
                        <a:latin typeface="Calibri"/>
                        <a:cs typeface="Calibri"/>
                      </a:endParaRPr>
                    </a:p>
                  </a:txBody>
                  <a:tcPr marL="0" marR="0" marT="22384" marB="0"/>
                </a:tc>
                <a:extLst>
                  <a:ext uri="{0D108BD9-81ED-4DB2-BD59-A6C34878D82A}">
                    <a16:rowId xmlns:a16="http://schemas.microsoft.com/office/drawing/2014/main" val="10001"/>
                  </a:ext>
                </a:extLst>
              </a:tr>
              <a:tr h="436448">
                <a:tc>
                  <a:txBody>
                    <a:bodyPr/>
                    <a:lstStyle/>
                    <a:p>
                      <a:pPr marL="31750">
                        <a:lnSpc>
                          <a:spcPct val="100000"/>
                        </a:lnSpc>
                        <a:spcBef>
                          <a:spcPts val="235"/>
                        </a:spcBef>
                      </a:pPr>
                      <a:r>
                        <a:rPr sz="1600" b="1" spc="-10" dirty="0">
                          <a:latin typeface="Calibri"/>
                          <a:cs typeface="Calibri"/>
                        </a:rPr>
                        <a:t>VEMS/CVF</a:t>
                      </a:r>
                      <a:r>
                        <a:rPr sz="1600" b="1" spc="15" dirty="0">
                          <a:latin typeface="Calibri"/>
                          <a:cs typeface="Calibri"/>
                        </a:rPr>
                        <a:t> </a:t>
                      </a:r>
                      <a:r>
                        <a:rPr sz="1600" b="1" spc="-10" dirty="0">
                          <a:latin typeface="Calibri"/>
                          <a:cs typeface="Calibri"/>
                        </a:rPr>
                        <a:t>(%)</a:t>
                      </a:r>
                      <a:endParaRPr sz="1600" b="1" dirty="0">
                        <a:latin typeface="Calibri"/>
                        <a:cs typeface="Calibri"/>
                      </a:endParaRPr>
                    </a:p>
                  </a:txBody>
                  <a:tcPr marL="0" marR="0" marT="22384" marB="0"/>
                </a:tc>
                <a:tc>
                  <a:txBody>
                    <a:bodyPr/>
                    <a:lstStyle/>
                    <a:p>
                      <a:pPr marL="305435">
                        <a:lnSpc>
                          <a:spcPct val="100000"/>
                        </a:lnSpc>
                        <a:spcBef>
                          <a:spcPts val="235"/>
                        </a:spcBef>
                      </a:pPr>
                      <a:r>
                        <a:rPr sz="1600" b="1" spc="-10" dirty="0">
                          <a:latin typeface="Calibri"/>
                          <a:cs typeface="Calibri"/>
                        </a:rPr>
                        <a:t>51</a:t>
                      </a:r>
                      <a:endParaRPr sz="1600" b="1" dirty="0">
                        <a:latin typeface="Calibri"/>
                        <a:cs typeface="Calibri"/>
                      </a:endParaRPr>
                    </a:p>
                  </a:txBody>
                  <a:tcPr marL="0" marR="0" marT="22384" marB="0"/>
                </a:tc>
                <a:tc>
                  <a:txBody>
                    <a:bodyPr/>
                    <a:lstStyle/>
                    <a:p>
                      <a:pPr marL="347345">
                        <a:lnSpc>
                          <a:spcPct val="100000"/>
                        </a:lnSpc>
                        <a:spcBef>
                          <a:spcPts val="235"/>
                        </a:spcBef>
                      </a:pPr>
                      <a:r>
                        <a:rPr sz="1600" b="1" spc="-10" dirty="0">
                          <a:latin typeface="Calibri"/>
                          <a:cs typeface="Calibri"/>
                        </a:rPr>
                        <a:t>70</a:t>
                      </a:r>
                      <a:endParaRPr sz="1600" b="1" dirty="0">
                        <a:latin typeface="Calibri"/>
                        <a:cs typeface="Calibri"/>
                      </a:endParaRPr>
                    </a:p>
                  </a:txBody>
                  <a:tcPr marL="0" marR="0" marT="22384" marB="0"/>
                </a:tc>
                <a:tc>
                  <a:txBody>
                    <a:bodyPr/>
                    <a:lstStyle/>
                    <a:p>
                      <a:pPr>
                        <a:lnSpc>
                          <a:spcPct val="100000"/>
                        </a:lnSpc>
                      </a:pPr>
                      <a:endParaRPr sz="1600" b="1">
                        <a:latin typeface="Times New Roman"/>
                        <a:cs typeface="Times New Roman"/>
                      </a:endParaRPr>
                    </a:p>
                  </a:txBody>
                  <a:tcPr marL="0" marR="0" marT="0" marB="0"/>
                </a:tc>
                <a:tc>
                  <a:txBody>
                    <a:bodyPr/>
                    <a:lstStyle/>
                    <a:p>
                      <a:pPr marR="62865" algn="r">
                        <a:lnSpc>
                          <a:spcPct val="100000"/>
                        </a:lnSpc>
                        <a:spcBef>
                          <a:spcPts val="235"/>
                        </a:spcBef>
                      </a:pPr>
                      <a:endParaRPr sz="1600" b="1" dirty="0">
                        <a:latin typeface="Calibri"/>
                        <a:cs typeface="Calibri"/>
                      </a:endParaRPr>
                    </a:p>
                  </a:txBody>
                  <a:tcPr marL="0" marR="0" marT="22384" marB="0"/>
                </a:tc>
                <a:extLst>
                  <a:ext uri="{0D108BD9-81ED-4DB2-BD59-A6C34878D82A}">
                    <a16:rowId xmlns:a16="http://schemas.microsoft.com/office/drawing/2014/main" val="10002"/>
                  </a:ext>
                </a:extLst>
              </a:tr>
            </a:tbl>
          </a:graphicData>
        </a:graphic>
      </p:graphicFrame>
      <p:sp>
        <p:nvSpPr>
          <p:cNvPr id="14" name="object 14"/>
          <p:cNvSpPr/>
          <p:nvPr/>
        </p:nvSpPr>
        <p:spPr>
          <a:xfrm>
            <a:off x="685801" y="2720486"/>
            <a:ext cx="3058001" cy="1565910"/>
          </a:xfrm>
          <a:custGeom>
            <a:avLst/>
            <a:gdLst/>
            <a:ahLst/>
            <a:cxnLst/>
            <a:rect l="l" t="t" r="r" b="b"/>
            <a:pathLst>
              <a:path w="4077335" h="2087879">
                <a:moveTo>
                  <a:pt x="0" y="2087685"/>
                </a:moveTo>
                <a:lnTo>
                  <a:pt x="1906" y="2023876"/>
                </a:lnTo>
                <a:lnTo>
                  <a:pt x="3825" y="1960121"/>
                </a:lnTo>
                <a:lnTo>
                  <a:pt x="5768" y="1896473"/>
                </a:lnTo>
                <a:lnTo>
                  <a:pt x="7746" y="1832986"/>
                </a:lnTo>
                <a:lnTo>
                  <a:pt x="9773" y="1769714"/>
                </a:lnTo>
                <a:lnTo>
                  <a:pt x="11858" y="1706709"/>
                </a:lnTo>
                <a:lnTo>
                  <a:pt x="14015" y="1644025"/>
                </a:lnTo>
                <a:lnTo>
                  <a:pt x="16256" y="1581717"/>
                </a:lnTo>
                <a:lnTo>
                  <a:pt x="18591" y="1519837"/>
                </a:lnTo>
                <a:lnTo>
                  <a:pt x="21034" y="1458440"/>
                </a:lnTo>
                <a:lnTo>
                  <a:pt x="23596" y="1397578"/>
                </a:lnTo>
                <a:lnTo>
                  <a:pt x="26289" y="1337305"/>
                </a:lnTo>
                <a:lnTo>
                  <a:pt x="29124" y="1277676"/>
                </a:lnTo>
                <a:lnTo>
                  <a:pt x="32115" y="1218743"/>
                </a:lnTo>
                <a:lnTo>
                  <a:pt x="35272" y="1160560"/>
                </a:lnTo>
                <a:lnTo>
                  <a:pt x="38608" y="1103181"/>
                </a:lnTo>
                <a:lnTo>
                  <a:pt x="42134" y="1046659"/>
                </a:lnTo>
                <a:lnTo>
                  <a:pt x="45862" y="991048"/>
                </a:lnTo>
                <a:lnTo>
                  <a:pt x="49805" y="936401"/>
                </a:lnTo>
                <a:lnTo>
                  <a:pt x="53975" y="882772"/>
                </a:lnTo>
                <a:lnTo>
                  <a:pt x="58382" y="830215"/>
                </a:lnTo>
                <a:lnTo>
                  <a:pt x="63039" y="778783"/>
                </a:lnTo>
                <a:lnTo>
                  <a:pt x="67958" y="728530"/>
                </a:lnTo>
                <a:lnTo>
                  <a:pt x="73152" y="679509"/>
                </a:lnTo>
                <a:lnTo>
                  <a:pt x="78630" y="631774"/>
                </a:lnTo>
                <a:lnTo>
                  <a:pt x="84407" y="585378"/>
                </a:lnTo>
                <a:lnTo>
                  <a:pt x="90493" y="540375"/>
                </a:lnTo>
                <a:lnTo>
                  <a:pt x="96901" y="496819"/>
                </a:lnTo>
                <a:lnTo>
                  <a:pt x="103641" y="454763"/>
                </a:lnTo>
                <a:lnTo>
                  <a:pt x="110728" y="414261"/>
                </a:lnTo>
                <a:lnTo>
                  <a:pt x="118171" y="375367"/>
                </a:lnTo>
                <a:lnTo>
                  <a:pt x="134177" y="302614"/>
                </a:lnTo>
                <a:lnTo>
                  <a:pt x="151755" y="236933"/>
                </a:lnTo>
                <a:lnTo>
                  <a:pt x="170999" y="178753"/>
                </a:lnTo>
                <a:lnTo>
                  <a:pt x="192006" y="128502"/>
                </a:lnTo>
                <a:lnTo>
                  <a:pt x="224606" y="72099"/>
                </a:lnTo>
                <a:lnTo>
                  <a:pt x="271084" y="24452"/>
                </a:lnTo>
                <a:lnTo>
                  <a:pt x="322256" y="2397"/>
                </a:lnTo>
                <a:lnTo>
                  <a:pt x="349531" y="0"/>
                </a:lnTo>
                <a:lnTo>
                  <a:pt x="377894" y="2841"/>
                </a:lnTo>
                <a:lnTo>
                  <a:pt x="437768" y="22692"/>
                </a:lnTo>
                <a:lnTo>
                  <a:pt x="501649" y="58860"/>
                </a:lnTo>
                <a:lnTo>
                  <a:pt x="535022" y="82096"/>
                </a:lnTo>
                <a:lnTo>
                  <a:pt x="569310" y="108252"/>
                </a:lnTo>
                <a:lnTo>
                  <a:pt x="604485" y="136942"/>
                </a:lnTo>
                <a:lnTo>
                  <a:pt x="640519" y="167778"/>
                </a:lnTo>
                <a:lnTo>
                  <a:pt x="677384" y="200375"/>
                </a:lnTo>
                <a:lnTo>
                  <a:pt x="715050" y="234346"/>
                </a:lnTo>
                <a:lnTo>
                  <a:pt x="753488" y="269304"/>
                </a:lnTo>
                <a:lnTo>
                  <a:pt x="792671" y="304864"/>
                </a:lnTo>
                <a:lnTo>
                  <a:pt x="832570" y="340638"/>
                </a:lnTo>
                <a:lnTo>
                  <a:pt x="873156" y="376241"/>
                </a:lnTo>
                <a:lnTo>
                  <a:pt x="914400" y="411285"/>
                </a:lnTo>
                <a:lnTo>
                  <a:pt x="941341" y="434828"/>
                </a:lnTo>
                <a:lnTo>
                  <a:pt x="995581" y="488300"/>
                </a:lnTo>
                <a:lnTo>
                  <a:pt x="1022926" y="517962"/>
                </a:lnTo>
                <a:lnTo>
                  <a:pt x="1050451" y="549395"/>
                </a:lnTo>
                <a:lnTo>
                  <a:pt x="1078180" y="582467"/>
                </a:lnTo>
                <a:lnTo>
                  <a:pt x="1106137" y="617044"/>
                </a:lnTo>
                <a:lnTo>
                  <a:pt x="1134345" y="652991"/>
                </a:lnTo>
                <a:lnTo>
                  <a:pt x="1162826" y="690175"/>
                </a:lnTo>
                <a:lnTo>
                  <a:pt x="1191605" y="728462"/>
                </a:lnTo>
                <a:lnTo>
                  <a:pt x="1220704" y="767718"/>
                </a:lnTo>
                <a:lnTo>
                  <a:pt x="1250147" y="807810"/>
                </a:lnTo>
                <a:lnTo>
                  <a:pt x="1279957" y="848604"/>
                </a:lnTo>
                <a:lnTo>
                  <a:pt x="1310157" y="889966"/>
                </a:lnTo>
                <a:lnTo>
                  <a:pt x="1340771" y="931762"/>
                </a:lnTo>
                <a:lnTo>
                  <a:pt x="1371822" y="973859"/>
                </a:lnTo>
                <a:lnTo>
                  <a:pt x="1403334" y="1016122"/>
                </a:lnTo>
                <a:lnTo>
                  <a:pt x="1435328" y="1058419"/>
                </a:lnTo>
                <a:lnTo>
                  <a:pt x="1467830" y="1100614"/>
                </a:lnTo>
                <a:lnTo>
                  <a:pt x="1500861" y="1142575"/>
                </a:lnTo>
                <a:lnTo>
                  <a:pt x="1534446" y="1184168"/>
                </a:lnTo>
                <a:lnTo>
                  <a:pt x="1568608" y="1225258"/>
                </a:lnTo>
                <a:lnTo>
                  <a:pt x="1603369" y="1265713"/>
                </a:lnTo>
                <a:lnTo>
                  <a:pt x="1638754" y="1305398"/>
                </a:lnTo>
                <a:lnTo>
                  <a:pt x="1674785" y="1344179"/>
                </a:lnTo>
                <a:lnTo>
                  <a:pt x="1711486" y="1381924"/>
                </a:lnTo>
                <a:lnTo>
                  <a:pt x="1748880" y="1418497"/>
                </a:lnTo>
                <a:lnTo>
                  <a:pt x="1786990" y="1453765"/>
                </a:lnTo>
                <a:lnTo>
                  <a:pt x="1825840" y="1487595"/>
                </a:lnTo>
                <a:lnTo>
                  <a:pt x="1865453" y="1519853"/>
                </a:lnTo>
                <a:lnTo>
                  <a:pt x="1905852" y="1550404"/>
                </a:lnTo>
                <a:lnTo>
                  <a:pt x="1947061" y="1579116"/>
                </a:lnTo>
                <a:lnTo>
                  <a:pt x="1989102" y="1605854"/>
                </a:lnTo>
                <a:lnTo>
                  <a:pt x="2032000" y="1630485"/>
                </a:lnTo>
                <a:lnTo>
                  <a:pt x="2071805" y="1651070"/>
                </a:lnTo>
                <a:lnTo>
                  <a:pt x="2113593" y="1670735"/>
                </a:lnTo>
                <a:lnTo>
                  <a:pt x="2157236" y="1689507"/>
                </a:lnTo>
                <a:lnTo>
                  <a:pt x="2202606" y="1707418"/>
                </a:lnTo>
                <a:lnTo>
                  <a:pt x="2249576" y="1724495"/>
                </a:lnTo>
                <a:lnTo>
                  <a:pt x="2298017" y="1740769"/>
                </a:lnTo>
                <a:lnTo>
                  <a:pt x="2347802" y="1756267"/>
                </a:lnTo>
                <a:lnTo>
                  <a:pt x="2398803" y="1771020"/>
                </a:lnTo>
                <a:lnTo>
                  <a:pt x="2450892" y="1785056"/>
                </a:lnTo>
                <a:lnTo>
                  <a:pt x="2503942" y="1798405"/>
                </a:lnTo>
                <a:lnTo>
                  <a:pt x="2557825" y="1811095"/>
                </a:lnTo>
                <a:lnTo>
                  <a:pt x="2612414" y="1823157"/>
                </a:lnTo>
                <a:lnTo>
                  <a:pt x="2667580" y="1834618"/>
                </a:lnTo>
                <a:lnTo>
                  <a:pt x="2723195" y="1845509"/>
                </a:lnTo>
                <a:lnTo>
                  <a:pt x="2779133" y="1855858"/>
                </a:lnTo>
                <a:lnTo>
                  <a:pt x="2835265" y="1865695"/>
                </a:lnTo>
                <a:lnTo>
                  <a:pt x="2891464" y="1875048"/>
                </a:lnTo>
                <a:lnTo>
                  <a:pt x="2947601" y="1883948"/>
                </a:lnTo>
                <a:lnTo>
                  <a:pt x="3003549" y="1892422"/>
                </a:lnTo>
                <a:lnTo>
                  <a:pt x="3059181" y="1900501"/>
                </a:lnTo>
                <a:lnTo>
                  <a:pt x="3114369" y="1908213"/>
                </a:lnTo>
                <a:lnTo>
                  <a:pt x="3168984" y="1915588"/>
                </a:lnTo>
                <a:lnTo>
                  <a:pt x="3222900" y="1922654"/>
                </a:lnTo>
                <a:lnTo>
                  <a:pt x="3275988" y="1929441"/>
                </a:lnTo>
                <a:lnTo>
                  <a:pt x="3328121" y="1935978"/>
                </a:lnTo>
                <a:lnTo>
                  <a:pt x="3379171" y="1942295"/>
                </a:lnTo>
                <a:lnTo>
                  <a:pt x="3429010" y="1948420"/>
                </a:lnTo>
                <a:lnTo>
                  <a:pt x="3477510" y="1954382"/>
                </a:lnTo>
                <a:lnTo>
                  <a:pt x="3524545" y="1960211"/>
                </a:lnTo>
                <a:lnTo>
                  <a:pt x="3569985" y="1965936"/>
                </a:lnTo>
                <a:lnTo>
                  <a:pt x="3613704" y="1971586"/>
                </a:lnTo>
                <a:lnTo>
                  <a:pt x="3655573" y="1977190"/>
                </a:lnTo>
                <a:lnTo>
                  <a:pt x="3695466" y="1982777"/>
                </a:lnTo>
                <a:lnTo>
                  <a:pt x="3733253" y="1988377"/>
                </a:lnTo>
                <a:lnTo>
                  <a:pt x="3802002" y="1999731"/>
                </a:lnTo>
                <a:lnTo>
                  <a:pt x="3860800" y="2011485"/>
                </a:lnTo>
                <a:lnTo>
                  <a:pt x="3941111" y="2030148"/>
                </a:lnTo>
                <a:lnTo>
                  <a:pt x="3999433" y="2044919"/>
                </a:lnTo>
                <a:lnTo>
                  <a:pt x="4038974" y="2056312"/>
                </a:lnTo>
                <a:lnTo>
                  <a:pt x="4074536" y="2071025"/>
                </a:lnTo>
                <a:lnTo>
                  <a:pt x="4076973" y="2075376"/>
                </a:lnTo>
                <a:lnTo>
                  <a:pt x="4073457" y="2078410"/>
                </a:lnTo>
                <a:lnTo>
                  <a:pt x="4067194" y="2080643"/>
                </a:lnTo>
                <a:lnTo>
                  <a:pt x="4061392" y="2082590"/>
                </a:lnTo>
                <a:lnTo>
                  <a:pt x="4059258" y="2084765"/>
                </a:lnTo>
                <a:lnTo>
                  <a:pt x="4064000" y="2087685"/>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5" name="object 15"/>
          <p:cNvSpPr/>
          <p:nvPr/>
        </p:nvSpPr>
        <p:spPr>
          <a:xfrm>
            <a:off x="676272" y="4286251"/>
            <a:ext cx="3133725" cy="1065371"/>
          </a:xfrm>
          <a:custGeom>
            <a:avLst/>
            <a:gdLst/>
            <a:ahLst/>
            <a:cxnLst/>
            <a:rect l="l" t="t" r="r" b="b"/>
            <a:pathLst>
              <a:path w="4178300" h="1420495">
                <a:moveTo>
                  <a:pt x="4178303" y="0"/>
                </a:moveTo>
                <a:lnTo>
                  <a:pt x="4174274" y="55125"/>
                </a:lnTo>
                <a:lnTo>
                  <a:pt x="4170133" y="110133"/>
                </a:lnTo>
                <a:lnTo>
                  <a:pt x="4165771" y="164909"/>
                </a:lnTo>
                <a:lnTo>
                  <a:pt x="4161076" y="219334"/>
                </a:lnTo>
                <a:lnTo>
                  <a:pt x="4155936" y="273293"/>
                </a:lnTo>
                <a:lnTo>
                  <a:pt x="4150240" y="326669"/>
                </a:lnTo>
                <a:lnTo>
                  <a:pt x="4143878" y="379344"/>
                </a:lnTo>
                <a:lnTo>
                  <a:pt x="4136738" y="431203"/>
                </a:lnTo>
                <a:lnTo>
                  <a:pt x="4128710" y="482129"/>
                </a:lnTo>
                <a:lnTo>
                  <a:pt x="4119682" y="532005"/>
                </a:lnTo>
                <a:lnTo>
                  <a:pt x="4109542" y="580715"/>
                </a:lnTo>
                <a:lnTo>
                  <a:pt x="4098181" y="628141"/>
                </a:lnTo>
                <a:lnTo>
                  <a:pt x="4085487" y="674168"/>
                </a:lnTo>
                <a:lnTo>
                  <a:pt x="4071348" y="718678"/>
                </a:lnTo>
                <a:lnTo>
                  <a:pt x="4055654" y="761555"/>
                </a:lnTo>
                <a:lnTo>
                  <a:pt x="4038293" y="802682"/>
                </a:lnTo>
                <a:lnTo>
                  <a:pt x="4019156" y="841943"/>
                </a:lnTo>
                <a:lnTo>
                  <a:pt x="3998129" y="879221"/>
                </a:lnTo>
                <a:lnTo>
                  <a:pt x="3975103" y="914400"/>
                </a:lnTo>
                <a:lnTo>
                  <a:pt x="3948818" y="951204"/>
                </a:lnTo>
                <a:lnTo>
                  <a:pt x="3923381" y="985512"/>
                </a:lnTo>
                <a:lnTo>
                  <a:pt x="3898232" y="1017463"/>
                </a:lnTo>
                <a:lnTo>
                  <a:pt x="3872815" y="1047195"/>
                </a:lnTo>
                <a:lnTo>
                  <a:pt x="3846570" y="1074849"/>
                </a:lnTo>
                <a:lnTo>
                  <a:pt x="3789364" y="1124481"/>
                </a:lnTo>
                <a:lnTo>
                  <a:pt x="3757288" y="1146737"/>
                </a:lnTo>
                <a:lnTo>
                  <a:pt x="3722151" y="1167474"/>
                </a:lnTo>
                <a:lnTo>
                  <a:pt x="3683396" y="1186830"/>
                </a:lnTo>
                <a:lnTo>
                  <a:pt x="3640464" y="1204946"/>
                </a:lnTo>
                <a:lnTo>
                  <a:pt x="3592797" y="1221960"/>
                </a:lnTo>
                <a:lnTo>
                  <a:pt x="3539837" y="1238013"/>
                </a:lnTo>
                <a:lnTo>
                  <a:pt x="3481026" y="1253244"/>
                </a:lnTo>
                <a:lnTo>
                  <a:pt x="3415805" y="1267792"/>
                </a:lnTo>
                <a:lnTo>
                  <a:pt x="3343617" y="1281797"/>
                </a:lnTo>
                <a:lnTo>
                  <a:pt x="3263903" y="1295400"/>
                </a:lnTo>
                <a:lnTo>
                  <a:pt x="3191819" y="1306516"/>
                </a:lnTo>
                <a:lnTo>
                  <a:pt x="3152665" y="1312214"/>
                </a:lnTo>
                <a:lnTo>
                  <a:pt x="3111572" y="1317977"/>
                </a:lnTo>
                <a:lnTo>
                  <a:pt x="3068644" y="1323784"/>
                </a:lnTo>
                <a:lnTo>
                  <a:pt x="3023984" y="1329612"/>
                </a:lnTo>
                <a:lnTo>
                  <a:pt x="2977694" y="1335440"/>
                </a:lnTo>
                <a:lnTo>
                  <a:pt x="2929878" y="1341246"/>
                </a:lnTo>
                <a:lnTo>
                  <a:pt x="2880638" y="1347009"/>
                </a:lnTo>
                <a:lnTo>
                  <a:pt x="2830077" y="1352708"/>
                </a:lnTo>
                <a:lnTo>
                  <a:pt x="2778298" y="1358320"/>
                </a:lnTo>
                <a:lnTo>
                  <a:pt x="2725404" y="1363824"/>
                </a:lnTo>
                <a:lnTo>
                  <a:pt x="2671498" y="1369198"/>
                </a:lnTo>
                <a:lnTo>
                  <a:pt x="2616682" y="1374422"/>
                </a:lnTo>
                <a:lnTo>
                  <a:pt x="2561060" y="1379472"/>
                </a:lnTo>
                <a:lnTo>
                  <a:pt x="2504735" y="1384328"/>
                </a:lnTo>
                <a:lnTo>
                  <a:pt x="2447808" y="1388968"/>
                </a:lnTo>
                <a:lnTo>
                  <a:pt x="2390384" y="1393371"/>
                </a:lnTo>
                <a:lnTo>
                  <a:pt x="2332565" y="1397514"/>
                </a:lnTo>
                <a:lnTo>
                  <a:pt x="2274453" y="1401377"/>
                </a:lnTo>
                <a:lnTo>
                  <a:pt x="2216153" y="1404937"/>
                </a:lnTo>
                <a:lnTo>
                  <a:pt x="2157766" y="1408173"/>
                </a:lnTo>
                <a:lnTo>
                  <a:pt x="2099395" y="1411064"/>
                </a:lnTo>
                <a:lnTo>
                  <a:pt x="2041144" y="1413587"/>
                </a:lnTo>
                <a:lnTo>
                  <a:pt x="1983115" y="1415722"/>
                </a:lnTo>
                <a:lnTo>
                  <a:pt x="1925411" y="1417446"/>
                </a:lnTo>
                <a:lnTo>
                  <a:pt x="1868135" y="1418739"/>
                </a:lnTo>
                <a:lnTo>
                  <a:pt x="1811390" y="1419577"/>
                </a:lnTo>
                <a:lnTo>
                  <a:pt x="1755278" y="1419941"/>
                </a:lnTo>
                <a:lnTo>
                  <a:pt x="1699903" y="1419808"/>
                </a:lnTo>
                <a:lnTo>
                  <a:pt x="1645368" y="1419156"/>
                </a:lnTo>
                <a:lnTo>
                  <a:pt x="1591775" y="1417965"/>
                </a:lnTo>
                <a:lnTo>
                  <a:pt x="1539227" y="1416211"/>
                </a:lnTo>
                <a:lnTo>
                  <a:pt x="1487827" y="1413875"/>
                </a:lnTo>
                <a:lnTo>
                  <a:pt x="1437678" y="1410934"/>
                </a:lnTo>
                <a:lnTo>
                  <a:pt x="1388883" y="1407367"/>
                </a:lnTo>
                <a:lnTo>
                  <a:pt x="1341544" y="1403152"/>
                </a:lnTo>
                <a:lnTo>
                  <a:pt x="1295765" y="1398267"/>
                </a:lnTo>
                <a:lnTo>
                  <a:pt x="1251649" y="1392691"/>
                </a:lnTo>
                <a:lnTo>
                  <a:pt x="1209298" y="1386402"/>
                </a:lnTo>
                <a:lnTo>
                  <a:pt x="1168815" y="1379379"/>
                </a:lnTo>
                <a:lnTo>
                  <a:pt x="1130303" y="1371600"/>
                </a:lnTo>
                <a:lnTo>
                  <a:pt x="1072882" y="1357670"/>
                </a:lnTo>
                <a:lnTo>
                  <a:pt x="1017241" y="1341384"/>
                </a:lnTo>
                <a:lnTo>
                  <a:pt x="963350" y="1322890"/>
                </a:lnTo>
                <a:lnTo>
                  <a:pt x="911177" y="1302341"/>
                </a:lnTo>
                <a:lnTo>
                  <a:pt x="860691" y="1279887"/>
                </a:lnTo>
                <a:lnTo>
                  <a:pt x="811862" y="1255679"/>
                </a:lnTo>
                <a:lnTo>
                  <a:pt x="764658" y="1229869"/>
                </a:lnTo>
                <a:lnTo>
                  <a:pt x="719049" y="1202607"/>
                </a:lnTo>
                <a:lnTo>
                  <a:pt x="675004" y="1174044"/>
                </a:lnTo>
                <a:lnTo>
                  <a:pt x="632491" y="1144331"/>
                </a:lnTo>
                <a:lnTo>
                  <a:pt x="591480" y="1113620"/>
                </a:lnTo>
                <a:lnTo>
                  <a:pt x="551940" y="1082060"/>
                </a:lnTo>
                <a:lnTo>
                  <a:pt x="513840" y="1049804"/>
                </a:lnTo>
                <a:lnTo>
                  <a:pt x="477149" y="1017002"/>
                </a:lnTo>
                <a:lnTo>
                  <a:pt x="441836" y="983805"/>
                </a:lnTo>
                <a:lnTo>
                  <a:pt x="407869" y="950364"/>
                </a:lnTo>
                <a:lnTo>
                  <a:pt x="375219" y="916831"/>
                </a:lnTo>
                <a:lnTo>
                  <a:pt x="343855" y="883355"/>
                </a:lnTo>
                <a:lnTo>
                  <a:pt x="313744" y="850088"/>
                </a:lnTo>
                <a:lnTo>
                  <a:pt x="284857" y="817182"/>
                </a:lnTo>
                <a:lnTo>
                  <a:pt x="257162" y="784786"/>
                </a:lnTo>
                <a:lnTo>
                  <a:pt x="230629" y="753053"/>
                </a:lnTo>
                <a:lnTo>
                  <a:pt x="205227" y="722132"/>
                </a:lnTo>
                <a:lnTo>
                  <a:pt x="180924" y="692176"/>
                </a:lnTo>
                <a:lnTo>
                  <a:pt x="135493" y="635758"/>
                </a:lnTo>
                <a:lnTo>
                  <a:pt x="114303" y="609600"/>
                </a:lnTo>
                <a:lnTo>
                  <a:pt x="78646" y="559920"/>
                </a:lnTo>
                <a:lnTo>
                  <a:pt x="50912" y="509184"/>
                </a:lnTo>
                <a:lnTo>
                  <a:pt x="30214" y="457894"/>
                </a:lnTo>
                <a:lnTo>
                  <a:pt x="15662" y="406548"/>
                </a:lnTo>
                <a:lnTo>
                  <a:pt x="6368" y="355646"/>
                </a:lnTo>
                <a:lnTo>
                  <a:pt x="1444" y="305688"/>
                </a:lnTo>
                <a:lnTo>
                  <a:pt x="0" y="257175"/>
                </a:lnTo>
                <a:lnTo>
                  <a:pt x="1147" y="210605"/>
                </a:lnTo>
                <a:lnTo>
                  <a:pt x="3999" y="166479"/>
                </a:lnTo>
                <a:lnTo>
                  <a:pt x="7665" y="125296"/>
                </a:lnTo>
                <a:lnTo>
                  <a:pt x="11257" y="87557"/>
                </a:lnTo>
                <a:lnTo>
                  <a:pt x="13886" y="53762"/>
                </a:lnTo>
                <a:lnTo>
                  <a:pt x="14664" y="24409"/>
                </a:lnTo>
                <a:lnTo>
                  <a:pt x="12703"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6" name="object 16"/>
          <p:cNvSpPr/>
          <p:nvPr/>
        </p:nvSpPr>
        <p:spPr>
          <a:xfrm>
            <a:off x="3581400" y="5429250"/>
            <a:ext cx="533400" cy="0"/>
          </a:xfrm>
          <a:custGeom>
            <a:avLst/>
            <a:gdLst/>
            <a:ahLst/>
            <a:cxnLst/>
            <a:rect l="l" t="t" r="r" b="b"/>
            <a:pathLst>
              <a:path w="711200">
                <a:moveTo>
                  <a:pt x="0" y="0"/>
                </a:moveTo>
                <a:lnTo>
                  <a:pt x="711200" y="0"/>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17" name="object 17"/>
          <p:cNvSpPr/>
          <p:nvPr/>
        </p:nvSpPr>
        <p:spPr>
          <a:xfrm>
            <a:off x="3581400" y="5657850"/>
            <a:ext cx="533400" cy="0"/>
          </a:xfrm>
          <a:custGeom>
            <a:avLst/>
            <a:gdLst/>
            <a:ahLst/>
            <a:cxnLst/>
            <a:rect l="l" t="t" r="r" b="b"/>
            <a:pathLst>
              <a:path w="711200">
                <a:moveTo>
                  <a:pt x="0" y="0"/>
                </a:moveTo>
                <a:lnTo>
                  <a:pt x="711200"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8" name="object 18"/>
          <p:cNvSpPr txBox="1"/>
          <p:nvPr/>
        </p:nvSpPr>
        <p:spPr>
          <a:xfrm>
            <a:off x="4358853" y="5142986"/>
            <a:ext cx="1997772" cy="655949"/>
          </a:xfrm>
          <a:prstGeom prst="rect">
            <a:avLst/>
          </a:prstGeom>
        </p:spPr>
        <p:txBody>
          <a:bodyPr vert="horz" wrap="square" lIns="0" tIns="9525" rIns="0" bIns="0" rtlCol="0">
            <a:spAutoFit/>
          </a:bodyPr>
          <a:lstStyle/>
          <a:p>
            <a:pPr marL="9525" marR="3810" defTabSz="914400">
              <a:lnSpc>
                <a:spcPct val="150000"/>
              </a:lnSpc>
              <a:spcBef>
                <a:spcPts val="75"/>
              </a:spcBef>
            </a:pPr>
            <a:r>
              <a:rPr sz="1400" spc="-4" dirty="0">
                <a:solidFill>
                  <a:prstClr val="black"/>
                </a:solidFill>
                <a:cs typeface="Calibri"/>
              </a:rPr>
              <a:t>Curva di base </a:t>
            </a:r>
            <a:endParaRPr lang="it-IT" sz="1400" spc="-4" dirty="0">
              <a:solidFill>
                <a:prstClr val="black"/>
              </a:solidFill>
              <a:cs typeface="Calibri"/>
            </a:endParaRPr>
          </a:p>
          <a:p>
            <a:pPr marL="9525" marR="3810" defTabSz="914400">
              <a:lnSpc>
                <a:spcPct val="150000"/>
              </a:lnSpc>
              <a:spcBef>
                <a:spcPts val="75"/>
              </a:spcBef>
            </a:pPr>
            <a:r>
              <a:rPr sz="1400" spc="-4" dirty="0">
                <a:solidFill>
                  <a:prstClr val="black"/>
                </a:solidFill>
                <a:cs typeface="Calibri"/>
              </a:rPr>
              <a:t> Curva dopo</a:t>
            </a:r>
            <a:r>
              <a:rPr sz="1400" spc="-56" dirty="0">
                <a:solidFill>
                  <a:prstClr val="black"/>
                </a:solidFill>
                <a:cs typeface="Calibri"/>
              </a:rPr>
              <a:t> </a:t>
            </a:r>
            <a:r>
              <a:rPr sz="1400" dirty="0">
                <a:solidFill>
                  <a:prstClr val="black"/>
                </a:solidFill>
                <a:cs typeface="Calibri"/>
              </a:rPr>
              <a:t>BD</a:t>
            </a:r>
          </a:p>
        </p:txBody>
      </p:sp>
      <p:pic>
        <p:nvPicPr>
          <p:cNvPr id="20" name="Immagine 19">
            <a:extLst>
              <a:ext uri="{FF2B5EF4-FFF2-40B4-BE49-F238E27FC236}">
                <a16:creationId xmlns:a16="http://schemas.microsoft.com/office/drawing/2014/main" id="{C0960CA3-F054-41BB-8C27-382946346E0D}"/>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485526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8467" y="248539"/>
            <a:ext cx="3299578" cy="514065"/>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5335523" y="146418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690497" y="232029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4169665" y="262890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570357" y="2937509"/>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1" name="object 11"/>
          <p:cNvSpPr/>
          <p:nvPr/>
        </p:nvSpPr>
        <p:spPr>
          <a:xfrm>
            <a:off x="1913383" y="324612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3" name="object 13"/>
          <p:cNvSpPr/>
          <p:nvPr/>
        </p:nvSpPr>
        <p:spPr>
          <a:xfrm>
            <a:off x="2738628" y="355473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4" name="object 14"/>
          <p:cNvSpPr txBox="1"/>
          <p:nvPr/>
        </p:nvSpPr>
        <p:spPr>
          <a:xfrm>
            <a:off x="840105" y="2512885"/>
            <a:ext cx="7671723" cy="2719334"/>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800" b="1" spc="-8" dirty="0">
                <a:solidFill>
                  <a:schemeClr val="bg1"/>
                </a:solidFill>
                <a:cs typeface="Calibri"/>
              </a:rPr>
              <a:t>Interpretazione:</a:t>
            </a:r>
            <a:endParaRPr sz="2800" b="1" dirty="0">
              <a:solidFill>
                <a:schemeClr val="bg1"/>
              </a:solidFill>
              <a:cs typeface="Calibri"/>
            </a:endParaRPr>
          </a:p>
          <a:p>
            <a:pPr marL="9525" defTabSz="914400">
              <a:spcBef>
                <a:spcPts val="810"/>
              </a:spcBef>
            </a:pPr>
            <a:r>
              <a:rPr sz="2400" b="1" dirty="0">
                <a:solidFill>
                  <a:schemeClr val="bg1"/>
                </a:solidFill>
                <a:cs typeface="Calibri"/>
              </a:rPr>
              <a:t>Non </a:t>
            </a:r>
            <a:r>
              <a:rPr sz="2400" b="1" spc="-8" dirty="0">
                <a:solidFill>
                  <a:schemeClr val="bg1"/>
                </a:solidFill>
                <a:cs typeface="Calibri"/>
              </a:rPr>
              <a:t>significativa </a:t>
            </a:r>
            <a:r>
              <a:rPr sz="2400" b="1" spc="-11" dirty="0">
                <a:solidFill>
                  <a:schemeClr val="bg1"/>
                </a:solidFill>
                <a:cs typeface="Calibri"/>
              </a:rPr>
              <a:t>reversibilità </a:t>
            </a:r>
            <a:r>
              <a:rPr sz="2400" b="1" spc="-4" dirty="0">
                <a:solidFill>
                  <a:schemeClr val="bg1"/>
                </a:solidFill>
                <a:cs typeface="Calibri"/>
              </a:rPr>
              <a:t>dopo</a:t>
            </a:r>
            <a:r>
              <a:rPr sz="2400" b="1" spc="49" dirty="0">
                <a:solidFill>
                  <a:schemeClr val="bg1"/>
                </a:solidFill>
                <a:cs typeface="Calibri"/>
              </a:rPr>
              <a:t> </a:t>
            </a:r>
            <a:r>
              <a:rPr sz="2400" b="1" spc="-11" dirty="0">
                <a:solidFill>
                  <a:schemeClr val="bg1"/>
                </a:solidFill>
                <a:cs typeface="Calibri"/>
              </a:rPr>
              <a:t>broncodilatatore</a:t>
            </a:r>
            <a:endParaRPr sz="2400" b="1" dirty="0">
              <a:solidFill>
                <a:schemeClr val="bg1"/>
              </a:solidFill>
              <a:cs typeface="Calibri"/>
            </a:endParaRPr>
          </a:p>
          <a:p>
            <a:pPr defTabSz="914400"/>
            <a:endParaRPr sz="2400" b="1" dirty="0">
              <a:solidFill>
                <a:schemeClr val="bg1"/>
              </a:solidFill>
              <a:latin typeface="Times New Roman"/>
              <a:cs typeface="Times New Roman"/>
            </a:endParaRPr>
          </a:p>
          <a:p>
            <a:pPr defTabSz="914400">
              <a:spcBef>
                <a:spcPts val="4"/>
              </a:spcBef>
            </a:pPr>
            <a:endParaRPr sz="2800" b="1" dirty="0">
              <a:solidFill>
                <a:schemeClr val="bg1"/>
              </a:solidFill>
              <a:latin typeface="Times New Roman"/>
              <a:cs typeface="Times New Roman"/>
            </a:endParaRPr>
          </a:p>
          <a:p>
            <a:pPr marL="9525" defTabSz="914400">
              <a:spcBef>
                <a:spcPts val="4"/>
              </a:spcBef>
            </a:pPr>
            <a:r>
              <a:rPr sz="2800" b="1" spc="-4" dirty="0">
                <a:solidFill>
                  <a:schemeClr val="bg1"/>
                </a:solidFill>
                <a:cs typeface="Calibri"/>
              </a:rPr>
              <a:t>Ipotesi</a:t>
            </a:r>
            <a:r>
              <a:rPr sz="2800" b="1" spc="-8" dirty="0">
                <a:solidFill>
                  <a:schemeClr val="bg1"/>
                </a:solidFill>
                <a:cs typeface="Calibri"/>
              </a:rPr>
              <a:t> diagnostica:</a:t>
            </a:r>
            <a:endParaRPr sz="2800" b="1" dirty="0">
              <a:solidFill>
                <a:schemeClr val="bg1"/>
              </a:solidFill>
              <a:cs typeface="Calibri"/>
            </a:endParaRPr>
          </a:p>
          <a:p>
            <a:pPr marL="9525" defTabSz="914400">
              <a:spcBef>
                <a:spcPts val="810"/>
              </a:spcBef>
            </a:pPr>
            <a:r>
              <a:rPr sz="2400" b="1" spc="-4" dirty="0">
                <a:solidFill>
                  <a:schemeClr val="bg1"/>
                </a:solidFill>
                <a:cs typeface="Calibri"/>
              </a:rPr>
              <a:t>BPCO </a:t>
            </a:r>
            <a:r>
              <a:rPr sz="2400" b="1" spc="-8" dirty="0">
                <a:solidFill>
                  <a:schemeClr val="bg1"/>
                </a:solidFill>
                <a:cs typeface="Calibri"/>
              </a:rPr>
              <a:t>con </a:t>
            </a:r>
            <a:r>
              <a:rPr sz="2400" b="1" spc="-8" dirty="0" err="1">
                <a:solidFill>
                  <a:schemeClr val="bg1"/>
                </a:solidFill>
                <a:cs typeface="Calibri"/>
              </a:rPr>
              <a:t>ostruzione</a:t>
            </a:r>
            <a:r>
              <a:rPr sz="2400" b="1" spc="19" dirty="0">
                <a:solidFill>
                  <a:schemeClr val="bg1"/>
                </a:solidFill>
                <a:cs typeface="Calibri"/>
              </a:rPr>
              <a:t> </a:t>
            </a:r>
            <a:r>
              <a:rPr sz="2400" b="1" spc="-8" dirty="0">
                <a:solidFill>
                  <a:schemeClr val="bg1"/>
                </a:solidFill>
                <a:cs typeface="Calibri"/>
              </a:rPr>
              <a:t>m</a:t>
            </a:r>
            <a:r>
              <a:rPr lang="it-IT" sz="2400" b="1" spc="-8" dirty="0" err="1">
                <a:solidFill>
                  <a:schemeClr val="bg1"/>
                </a:solidFill>
                <a:cs typeface="Calibri"/>
              </a:rPr>
              <a:t>edia</a:t>
            </a:r>
            <a:r>
              <a:rPr lang="it-IT" sz="2400" b="1" spc="-8" dirty="0">
                <a:solidFill>
                  <a:schemeClr val="bg1"/>
                </a:solidFill>
                <a:cs typeface="Calibri"/>
              </a:rPr>
              <a:t> scarsamente reversibile in acuto</a:t>
            </a:r>
            <a:endParaRPr sz="2400" b="1" dirty="0">
              <a:solidFill>
                <a:schemeClr val="bg1"/>
              </a:solidFill>
              <a:cs typeface="Calibri"/>
            </a:endParaRPr>
          </a:p>
        </p:txBody>
      </p:sp>
      <p:pic>
        <p:nvPicPr>
          <p:cNvPr id="12" name="Immagine 11">
            <a:extLst>
              <a:ext uri="{FF2B5EF4-FFF2-40B4-BE49-F238E27FC236}">
                <a16:creationId xmlns:a16="http://schemas.microsoft.com/office/drawing/2014/main" id="{C79DADA1-9AC5-48A0-8D10-9C7F9088A6FE}"/>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747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00741" y="1473084"/>
            <a:ext cx="2301833" cy="284125"/>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2808350" y="1329309"/>
            <a:ext cx="532638"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416177" y="214884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txBox="1"/>
          <p:nvPr/>
        </p:nvSpPr>
        <p:spPr>
          <a:xfrm>
            <a:off x="367646" y="2534031"/>
            <a:ext cx="8653805" cy="2760371"/>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800" b="1" spc="-8" dirty="0">
                <a:solidFill>
                  <a:schemeClr val="bg1"/>
                </a:solidFill>
                <a:cs typeface="Calibri"/>
              </a:rPr>
              <a:t>Storia</a:t>
            </a:r>
            <a:r>
              <a:rPr sz="2800" b="1" spc="-4" dirty="0">
                <a:solidFill>
                  <a:schemeClr val="bg1"/>
                </a:solidFill>
                <a:cs typeface="Calibri"/>
              </a:rPr>
              <a:t> </a:t>
            </a:r>
            <a:r>
              <a:rPr sz="2800" b="1" spc="-8" dirty="0">
                <a:solidFill>
                  <a:schemeClr val="bg1"/>
                </a:solidFill>
                <a:cs typeface="Calibri"/>
              </a:rPr>
              <a:t>clinica:</a:t>
            </a:r>
            <a:endParaRPr sz="2800" b="1" dirty="0">
              <a:solidFill>
                <a:schemeClr val="bg1"/>
              </a:solidFill>
              <a:cs typeface="Calibri"/>
            </a:endParaRPr>
          </a:p>
          <a:p>
            <a:pPr marL="9525" defTabSz="914400">
              <a:spcBef>
                <a:spcPts val="810"/>
              </a:spcBef>
            </a:pPr>
            <a:r>
              <a:rPr sz="2400" b="1" spc="-11" dirty="0">
                <a:solidFill>
                  <a:schemeClr val="bg1"/>
                </a:solidFill>
                <a:cs typeface="Calibri"/>
              </a:rPr>
              <a:t>Paziente </a:t>
            </a:r>
            <a:r>
              <a:rPr sz="2400" b="1" spc="-4" dirty="0">
                <a:solidFill>
                  <a:schemeClr val="bg1"/>
                </a:solidFill>
                <a:cs typeface="Calibri"/>
              </a:rPr>
              <a:t>di </a:t>
            </a:r>
            <a:r>
              <a:rPr sz="2400" b="1" dirty="0">
                <a:solidFill>
                  <a:schemeClr val="bg1"/>
                </a:solidFill>
                <a:cs typeface="Calibri"/>
              </a:rPr>
              <a:t>anni 67, sesso</a:t>
            </a:r>
            <a:r>
              <a:rPr sz="2400" b="1" spc="11" dirty="0">
                <a:solidFill>
                  <a:schemeClr val="bg1"/>
                </a:solidFill>
                <a:cs typeface="Calibri"/>
              </a:rPr>
              <a:t> </a:t>
            </a:r>
            <a:r>
              <a:rPr sz="2400" b="1" dirty="0">
                <a:solidFill>
                  <a:schemeClr val="bg1"/>
                </a:solidFill>
                <a:cs typeface="Calibri"/>
              </a:rPr>
              <a:t>M</a:t>
            </a:r>
          </a:p>
          <a:p>
            <a:pPr marL="9525" defTabSz="914400">
              <a:spcBef>
                <a:spcPts val="810"/>
              </a:spcBef>
            </a:pPr>
            <a:r>
              <a:rPr sz="2400" b="1" spc="-8" dirty="0">
                <a:solidFill>
                  <a:schemeClr val="bg1"/>
                </a:solidFill>
                <a:cs typeface="Calibri"/>
              </a:rPr>
              <a:t>Fumatore </a:t>
            </a:r>
            <a:r>
              <a:rPr sz="2400" b="1" spc="-4" dirty="0">
                <a:solidFill>
                  <a:schemeClr val="bg1"/>
                </a:solidFill>
                <a:cs typeface="Calibri"/>
              </a:rPr>
              <a:t>di </a:t>
            </a:r>
            <a:r>
              <a:rPr sz="2400" b="1" dirty="0">
                <a:solidFill>
                  <a:schemeClr val="bg1"/>
                </a:solidFill>
                <a:cs typeface="Calibri"/>
              </a:rPr>
              <a:t>30 </a:t>
            </a:r>
            <a:r>
              <a:rPr sz="2400" b="1" spc="4" dirty="0">
                <a:solidFill>
                  <a:schemeClr val="bg1"/>
                </a:solidFill>
                <a:cs typeface="Calibri"/>
              </a:rPr>
              <a:t>sig/die </a:t>
            </a:r>
            <a:r>
              <a:rPr sz="2400" b="1" spc="-4" dirty="0">
                <a:solidFill>
                  <a:schemeClr val="bg1"/>
                </a:solidFill>
                <a:cs typeface="Calibri"/>
              </a:rPr>
              <a:t>per </a:t>
            </a:r>
            <a:r>
              <a:rPr sz="2400" b="1" spc="-11" dirty="0">
                <a:solidFill>
                  <a:schemeClr val="bg1"/>
                </a:solidFill>
                <a:cs typeface="Calibri"/>
              </a:rPr>
              <a:t>circa </a:t>
            </a:r>
            <a:r>
              <a:rPr sz="2400" b="1" dirty="0">
                <a:solidFill>
                  <a:schemeClr val="bg1"/>
                </a:solidFill>
                <a:cs typeface="Calibri"/>
              </a:rPr>
              <a:t>50 anni </a:t>
            </a:r>
            <a:r>
              <a:rPr sz="2400" b="1" spc="-4" dirty="0">
                <a:solidFill>
                  <a:schemeClr val="bg1"/>
                </a:solidFill>
                <a:cs typeface="Calibri"/>
              </a:rPr>
              <a:t>fino </a:t>
            </a:r>
            <a:r>
              <a:rPr sz="2400" b="1" dirty="0">
                <a:solidFill>
                  <a:schemeClr val="bg1"/>
                </a:solidFill>
                <a:cs typeface="Calibri"/>
              </a:rPr>
              <a:t>a 2 aa</a:t>
            </a:r>
            <a:r>
              <a:rPr sz="2400" b="1" spc="79" dirty="0">
                <a:solidFill>
                  <a:schemeClr val="bg1"/>
                </a:solidFill>
                <a:cs typeface="Calibri"/>
              </a:rPr>
              <a:t> </a:t>
            </a:r>
            <a:r>
              <a:rPr sz="2400" b="1" spc="-26" dirty="0">
                <a:solidFill>
                  <a:schemeClr val="bg1"/>
                </a:solidFill>
                <a:cs typeface="Calibri"/>
              </a:rPr>
              <a:t>fa</a:t>
            </a:r>
            <a:endParaRPr sz="2400" b="1" dirty="0">
              <a:solidFill>
                <a:schemeClr val="bg1"/>
              </a:solidFill>
              <a:cs typeface="Calibri"/>
            </a:endParaRPr>
          </a:p>
          <a:p>
            <a:pPr marL="9525" marR="3810" defTabSz="914400">
              <a:spcBef>
                <a:spcPts val="814"/>
              </a:spcBef>
            </a:pPr>
            <a:r>
              <a:rPr sz="2800" b="1" dirty="0">
                <a:solidFill>
                  <a:schemeClr val="bg1"/>
                </a:solidFill>
                <a:cs typeface="Calibri"/>
              </a:rPr>
              <a:t>Anamnesi:</a:t>
            </a:r>
            <a:r>
              <a:rPr sz="2400" b="1" dirty="0">
                <a:solidFill>
                  <a:schemeClr val="bg1"/>
                </a:solidFill>
                <a:cs typeface="Calibri"/>
              </a:rPr>
              <a:t> </a:t>
            </a:r>
            <a:r>
              <a:rPr sz="2400" b="1" spc="-11" dirty="0">
                <a:solidFill>
                  <a:schemeClr val="bg1"/>
                </a:solidFill>
                <a:cs typeface="Calibri"/>
              </a:rPr>
              <a:t>riferita </a:t>
            </a:r>
            <a:r>
              <a:rPr sz="2400" b="1" spc="-4" dirty="0">
                <a:solidFill>
                  <a:schemeClr val="bg1"/>
                </a:solidFill>
                <a:cs typeface="Calibri"/>
              </a:rPr>
              <a:t>dispnea </a:t>
            </a:r>
            <a:r>
              <a:rPr sz="2400" b="1" dirty="0">
                <a:solidFill>
                  <a:schemeClr val="bg1"/>
                </a:solidFill>
                <a:cs typeface="Calibri"/>
              </a:rPr>
              <a:t>a riposo e per </a:t>
            </a:r>
            <a:r>
              <a:rPr sz="2400" b="1" spc="-8" dirty="0">
                <a:solidFill>
                  <a:schemeClr val="bg1"/>
                </a:solidFill>
                <a:cs typeface="Calibri"/>
              </a:rPr>
              <a:t>piccoli sforzi, </a:t>
            </a:r>
            <a:r>
              <a:rPr sz="2400" b="1" spc="-4" dirty="0">
                <a:solidFill>
                  <a:schemeClr val="bg1"/>
                </a:solidFill>
                <a:cs typeface="Calibri"/>
              </a:rPr>
              <a:t>tosse </a:t>
            </a:r>
            <a:r>
              <a:rPr sz="2400" b="1" spc="-8" dirty="0">
                <a:solidFill>
                  <a:schemeClr val="bg1"/>
                </a:solidFill>
                <a:cs typeface="Calibri"/>
              </a:rPr>
              <a:t>con espettorazione </a:t>
            </a:r>
            <a:r>
              <a:rPr sz="2400" b="1" spc="-4" dirty="0">
                <a:solidFill>
                  <a:schemeClr val="bg1"/>
                </a:solidFill>
                <a:cs typeface="Calibri"/>
              </a:rPr>
              <a:t>mucosa </a:t>
            </a:r>
            <a:r>
              <a:rPr sz="2400" b="1" spc="-8" dirty="0">
                <a:solidFill>
                  <a:schemeClr val="bg1"/>
                </a:solidFill>
                <a:cs typeface="Calibri"/>
              </a:rPr>
              <a:t>prevalentemente  mattutina, </a:t>
            </a:r>
            <a:r>
              <a:rPr sz="2400" b="1" spc="-4" dirty="0">
                <a:solidFill>
                  <a:schemeClr val="bg1"/>
                </a:solidFill>
                <a:cs typeface="Calibri"/>
              </a:rPr>
              <a:t>frequenti episodi </a:t>
            </a:r>
            <a:r>
              <a:rPr sz="2400" b="1" dirty="0">
                <a:solidFill>
                  <a:schemeClr val="bg1"/>
                </a:solidFill>
                <a:cs typeface="Calibri"/>
              </a:rPr>
              <a:t>di </a:t>
            </a:r>
            <a:r>
              <a:rPr sz="2400" b="1" spc="-8" dirty="0">
                <a:solidFill>
                  <a:schemeClr val="bg1"/>
                </a:solidFill>
                <a:cs typeface="Calibri"/>
              </a:rPr>
              <a:t>riacutizzazione</a:t>
            </a:r>
            <a:r>
              <a:rPr sz="2400" b="1" spc="60" dirty="0">
                <a:solidFill>
                  <a:schemeClr val="bg1"/>
                </a:solidFill>
                <a:cs typeface="Calibri"/>
              </a:rPr>
              <a:t> </a:t>
            </a:r>
            <a:r>
              <a:rPr sz="2400" b="1" spc="-8" dirty="0">
                <a:solidFill>
                  <a:schemeClr val="bg1"/>
                </a:solidFill>
                <a:cs typeface="Calibri"/>
              </a:rPr>
              <a:t>bronchitica.</a:t>
            </a:r>
            <a:endParaRPr sz="2400" b="1" dirty="0">
              <a:solidFill>
                <a:schemeClr val="bg1"/>
              </a:solidFill>
              <a:cs typeface="Calibri"/>
            </a:endParaRPr>
          </a:p>
        </p:txBody>
      </p:sp>
      <p:pic>
        <p:nvPicPr>
          <p:cNvPr id="9" name="Immagine 8">
            <a:extLst>
              <a:ext uri="{FF2B5EF4-FFF2-40B4-BE49-F238E27FC236}">
                <a16:creationId xmlns:a16="http://schemas.microsoft.com/office/drawing/2014/main" id="{0B8B06B9-6CE5-4FB1-93D2-30DB790C5E05}"/>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311990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668731" y="1173442"/>
            <a:ext cx="2319338" cy="379431"/>
          </a:xfrm>
          <a:prstGeom prst="rect">
            <a:avLst/>
          </a:prstGeom>
        </p:spPr>
        <p:txBody>
          <a:bodyPr vert="horz" wrap="square" lIns="0" tIns="10001" rIns="0" bIns="0" rtlCol="0">
            <a:spAutoFit/>
          </a:bodyPr>
          <a:lstStyle/>
          <a:p>
            <a:pPr marL="9525">
              <a:spcBef>
                <a:spcPts val="79"/>
              </a:spcBef>
            </a:pPr>
            <a:r>
              <a:rPr b="1" spc="-4" dirty="0">
                <a:solidFill>
                  <a:srgbClr val="000000"/>
                </a:solidFill>
                <a:latin typeface="Comic Sans MS"/>
                <a:cs typeface="Comic Sans MS"/>
              </a:rPr>
              <a:t>Caso </a:t>
            </a:r>
            <a:r>
              <a:rPr b="1" dirty="0">
                <a:solidFill>
                  <a:srgbClr val="000000"/>
                </a:solidFill>
                <a:latin typeface="Comic Sans MS"/>
                <a:cs typeface="Comic Sans MS"/>
              </a:rPr>
              <a:t>clinico</a:t>
            </a:r>
            <a:r>
              <a:rPr b="1" spc="-49" dirty="0">
                <a:solidFill>
                  <a:srgbClr val="000000"/>
                </a:solidFill>
                <a:latin typeface="Comic Sans MS"/>
                <a:cs typeface="Comic Sans MS"/>
              </a:rPr>
              <a:t> </a:t>
            </a:r>
            <a:r>
              <a:rPr b="1" spc="4" dirty="0">
                <a:solidFill>
                  <a:srgbClr val="000000"/>
                </a:solidFill>
                <a:latin typeface="Comic Sans MS"/>
                <a:cs typeface="Comic Sans MS"/>
              </a:rPr>
              <a:t>n.3</a:t>
            </a:r>
          </a:p>
        </p:txBody>
      </p:sp>
      <p:sp>
        <p:nvSpPr>
          <p:cNvPr id="5" name="object 5"/>
          <p:cNvSpPr/>
          <p:nvPr/>
        </p:nvSpPr>
        <p:spPr>
          <a:xfrm>
            <a:off x="1295400" y="2343150"/>
            <a:ext cx="0" cy="3257550"/>
          </a:xfrm>
          <a:custGeom>
            <a:avLst/>
            <a:gdLst/>
            <a:ahLst/>
            <a:cxnLst/>
            <a:rect l="l" t="t" r="r" b="b"/>
            <a:pathLst>
              <a:path h="4343400">
                <a:moveTo>
                  <a:pt x="0" y="0"/>
                </a:moveTo>
                <a:lnTo>
                  <a:pt x="0" y="434340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6" name="object 6"/>
          <p:cNvSpPr/>
          <p:nvPr/>
        </p:nvSpPr>
        <p:spPr>
          <a:xfrm>
            <a:off x="838200" y="4286250"/>
            <a:ext cx="3733800" cy="0"/>
          </a:xfrm>
          <a:custGeom>
            <a:avLst/>
            <a:gdLst/>
            <a:ahLst/>
            <a:cxnLst/>
            <a:rect l="l" t="t" r="r" b="b"/>
            <a:pathLst>
              <a:path w="4978400">
                <a:moveTo>
                  <a:pt x="0" y="0"/>
                </a:moveTo>
                <a:lnTo>
                  <a:pt x="4978400" y="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7" name="object 7"/>
          <p:cNvSpPr/>
          <p:nvPr/>
        </p:nvSpPr>
        <p:spPr>
          <a:xfrm>
            <a:off x="1295400" y="4229100"/>
            <a:ext cx="2743200" cy="1033939"/>
          </a:xfrm>
          <a:custGeom>
            <a:avLst/>
            <a:gdLst/>
            <a:ahLst/>
            <a:cxnLst/>
            <a:rect l="l" t="t" r="r" b="b"/>
            <a:pathLst>
              <a:path w="3657600" h="1378585">
                <a:moveTo>
                  <a:pt x="3657600" y="76200"/>
                </a:moveTo>
                <a:lnTo>
                  <a:pt x="3649115" y="124606"/>
                </a:lnTo>
                <a:lnTo>
                  <a:pt x="3640498" y="172938"/>
                </a:lnTo>
                <a:lnTo>
                  <a:pt x="3631615" y="221121"/>
                </a:lnTo>
                <a:lnTo>
                  <a:pt x="3622333" y="269081"/>
                </a:lnTo>
                <a:lnTo>
                  <a:pt x="3612522" y="316743"/>
                </a:lnTo>
                <a:lnTo>
                  <a:pt x="3602049" y="364033"/>
                </a:lnTo>
                <a:lnTo>
                  <a:pt x="3590781" y="410877"/>
                </a:lnTo>
                <a:lnTo>
                  <a:pt x="3578587" y="457200"/>
                </a:lnTo>
                <a:lnTo>
                  <a:pt x="3565334" y="502927"/>
                </a:lnTo>
                <a:lnTo>
                  <a:pt x="3550889" y="547985"/>
                </a:lnTo>
                <a:lnTo>
                  <a:pt x="3535122" y="592298"/>
                </a:lnTo>
                <a:lnTo>
                  <a:pt x="3517900" y="635793"/>
                </a:lnTo>
                <a:lnTo>
                  <a:pt x="3499089" y="678395"/>
                </a:lnTo>
                <a:lnTo>
                  <a:pt x="3478560" y="720030"/>
                </a:lnTo>
                <a:lnTo>
                  <a:pt x="3456178" y="760623"/>
                </a:lnTo>
                <a:lnTo>
                  <a:pt x="3431812" y="800100"/>
                </a:lnTo>
                <a:lnTo>
                  <a:pt x="3405330" y="838386"/>
                </a:lnTo>
                <a:lnTo>
                  <a:pt x="3376600" y="875407"/>
                </a:lnTo>
                <a:lnTo>
                  <a:pt x="3345489" y="911088"/>
                </a:lnTo>
                <a:lnTo>
                  <a:pt x="3311866" y="945356"/>
                </a:lnTo>
                <a:lnTo>
                  <a:pt x="3275597" y="978135"/>
                </a:lnTo>
                <a:lnTo>
                  <a:pt x="3236551" y="1009352"/>
                </a:lnTo>
                <a:lnTo>
                  <a:pt x="3194596" y="1038931"/>
                </a:lnTo>
                <a:lnTo>
                  <a:pt x="3149600" y="1066800"/>
                </a:lnTo>
                <a:lnTo>
                  <a:pt x="3080937" y="1102926"/>
                </a:lnTo>
                <a:lnTo>
                  <a:pt x="3043193" y="1120309"/>
                </a:lnTo>
                <a:lnTo>
                  <a:pt x="3003343" y="1137225"/>
                </a:lnTo>
                <a:lnTo>
                  <a:pt x="2961517" y="1153663"/>
                </a:lnTo>
                <a:lnTo>
                  <a:pt x="2917843" y="1169612"/>
                </a:lnTo>
                <a:lnTo>
                  <a:pt x="2872447" y="1185062"/>
                </a:lnTo>
                <a:lnTo>
                  <a:pt x="2825458" y="1200002"/>
                </a:lnTo>
                <a:lnTo>
                  <a:pt x="2777005" y="1214420"/>
                </a:lnTo>
                <a:lnTo>
                  <a:pt x="2727215" y="1228308"/>
                </a:lnTo>
                <a:lnTo>
                  <a:pt x="2676216" y="1241653"/>
                </a:lnTo>
                <a:lnTo>
                  <a:pt x="2624137" y="1254446"/>
                </a:lnTo>
                <a:lnTo>
                  <a:pt x="2571104" y="1266675"/>
                </a:lnTo>
                <a:lnTo>
                  <a:pt x="2517247" y="1278331"/>
                </a:lnTo>
                <a:lnTo>
                  <a:pt x="2462693" y="1289401"/>
                </a:lnTo>
                <a:lnTo>
                  <a:pt x="2407570" y="1299876"/>
                </a:lnTo>
                <a:lnTo>
                  <a:pt x="2352007" y="1309746"/>
                </a:lnTo>
                <a:lnTo>
                  <a:pt x="2296130" y="1318998"/>
                </a:lnTo>
                <a:lnTo>
                  <a:pt x="2240069" y="1327623"/>
                </a:lnTo>
                <a:lnTo>
                  <a:pt x="2183951" y="1335610"/>
                </a:lnTo>
                <a:lnTo>
                  <a:pt x="2127904" y="1342948"/>
                </a:lnTo>
                <a:lnTo>
                  <a:pt x="2072056" y="1349627"/>
                </a:lnTo>
                <a:lnTo>
                  <a:pt x="2016535" y="1355636"/>
                </a:lnTo>
                <a:lnTo>
                  <a:pt x="1961470" y="1360964"/>
                </a:lnTo>
                <a:lnTo>
                  <a:pt x="1906988" y="1365601"/>
                </a:lnTo>
                <a:lnTo>
                  <a:pt x="1853217" y="1369536"/>
                </a:lnTo>
                <a:lnTo>
                  <a:pt x="1800285" y="1372758"/>
                </a:lnTo>
                <a:lnTo>
                  <a:pt x="1748320" y="1375257"/>
                </a:lnTo>
                <a:lnTo>
                  <a:pt x="1697451" y="1377022"/>
                </a:lnTo>
                <a:lnTo>
                  <a:pt x="1647804" y="1378042"/>
                </a:lnTo>
                <a:lnTo>
                  <a:pt x="1599509" y="1378307"/>
                </a:lnTo>
                <a:lnTo>
                  <a:pt x="1552693" y="1377806"/>
                </a:lnTo>
                <a:lnTo>
                  <a:pt x="1507484" y="1376528"/>
                </a:lnTo>
                <a:lnTo>
                  <a:pt x="1464010" y="1374463"/>
                </a:lnTo>
                <a:lnTo>
                  <a:pt x="1422400" y="1371600"/>
                </a:lnTo>
                <a:lnTo>
                  <a:pt x="1365840" y="1365947"/>
                </a:lnTo>
                <a:lnTo>
                  <a:pt x="1309969" y="1358203"/>
                </a:lnTo>
                <a:lnTo>
                  <a:pt x="1254827" y="1348469"/>
                </a:lnTo>
                <a:lnTo>
                  <a:pt x="1200451" y="1336847"/>
                </a:lnTo>
                <a:lnTo>
                  <a:pt x="1146881" y="1323441"/>
                </a:lnTo>
                <a:lnTo>
                  <a:pt x="1094156" y="1308352"/>
                </a:lnTo>
                <a:lnTo>
                  <a:pt x="1042314" y="1291683"/>
                </a:lnTo>
                <a:lnTo>
                  <a:pt x="991396" y="1273537"/>
                </a:lnTo>
                <a:lnTo>
                  <a:pt x="941440" y="1254015"/>
                </a:lnTo>
                <a:lnTo>
                  <a:pt x="892484" y="1233220"/>
                </a:lnTo>
                <a:lnTo>
                  <a:pt x="844569" y="1211255"/>
                </a:lnTo>
                <a:lnTo>
                  <a:pt x="797733" y="1188222"/>
                </a:lnTo>
                <a:lnTo>
                  <a:pt x="752014" y="1164223"/>
                </a:lnTo>
                <a:lnTo>
                  <a:pt x="707453" y="1139361"/>
                </a:lnTo>
                <a:lnTo>
                  <a:pt x="664088" y="1113739"/>
                </a:lnTo>
                <a:lnTo>
                  <a:pt x="621957" y="1087458"/>
                </a:lnTo>
                <a:lnTo>
                  <a:pt x="581101" y="1060621"/>
                </a:lnTo>
                <a:lnTo>
                  <a:pt x="541558" y="1033330"/>
                </a:lnTo>
                <a:lnTo>
                  <a:pt x="503367" y="1005688"/>
                </a:lnTo>
                <a:lnTo>
                  <a:pt x="466567" y="977798"/>
                </a:lnTo>
                <a:lnTo>
                  <a:pt x="431197" y="949761"/>
                </a:lnTo>
                <a:lnTo>
                  <a:pt x="397297" y="921681"/>
                </a:lnTo>
                <a:lnTo>
                  <a:pt x="364904" y="893658"/>
                </a:lnTo>
                <a:lnTo>
                  <a:pt x="334059" y="865797"/>
                </a:lnTo>
                <a:lnTo>
                  <a:pt x="304800" y="838200"/>
                </a:lnTo>
                <a:lnTo>
                  <a:pt x="269154" y="800183"/>
                </a:lnTo>
                <a:lnTo>
                  <a:pt x="236947" y="758656"/>
                </a:lnTo>
                <a:lnTo>
                  <a:pt x="207955" y="714118"/>
                </a:lnTo>
                <a:lnTo>
                  <a:pt x="181956" y="667069"/>
                </a:lnTo>
                <a:lnTo>
                  <a:pt x="158729" y="618009"/>
                </a:lnTo>
                <a:lnTo>
                  <a:pt x="138049" y="567439"/>
                </a:lnTo>
                <a:lnTo>
                  <a:pt x="119697" y="515858"/>
                </a:lnTo>
                <a:lnTo>
                  <a:pt x="103448" y="463765"/>
                </a:lnTo>
                <a:lnTo>
                  <a:pt x="89081" y="411662"/>
                </a:lnTo>
                <a:lnTo>
                  <a:pt x="76373" y="360047"/>
                </a:lnTo>
                <a:lnTo>
                  <a:pt x="65103" y="309421"/>
                </a:lnTo>
                <a:lnTo>
                  <a:pt x="55047" y="260284"/>
                </a:lnTo>
                <a:lnTo>
                  <a:pt x="45984" y="213135"/>
                </a:lnTo>
                <a:lnTo>
                  <a:pt x="37691" y="168475"/>
                </a:lnTo>
                <a:lnTo>
                  <a:pt x="29946" y="126803"/>
                </a:lnTo>
                <a:lnTo>
                  <a:pt x="22527" y="88620"/>
                </a:lnTo>
                <a:lnTo>
                  <a:pt x="15211" y="54425"/>
                </a:lnTo>
                <a:lnTo>
                  <a:pt x="7776" y="24718"/>
                </a:lnTo>
                <a:lnTo>
                  <a:pt x="0" y="0"/>
                </a:lnTo>
              </a:path>
            </a:pathLst>
          </a:custGeom>
          <a:ln w="38100">
            <a:solidFill>
              <a:srgbClr val="FFFFFF"/>
            </a:solidFill>
          </a:ln>
        </p:spPr>
        <p:txBody>
          <a:bodyPr wrap="square" lIns="0" tIns="0" rIns="0" bIns="0" rtlCol="0"/>
          <a:lstStyle/>
          <a:p>
            <a:pPr defTabSz="914400"/>
            <a:endParaRPr sz="1350">
              <a:solidFill>
                <a:prstClr val="black"/>
              </a:solidFill>
            </a:endParaRPr>
          </a:p>
        </p:txBody>
      </p:sp>
      <p:graphicFrame>
        <p:nvGraphicFramePr>
          <p:cNvPr id="8" name="object 8"/>
          <p:cNvGraphicFramePr>
            <a:graphicFrameLocks noGrp="1"/>
          </p:cNvGraphicFramePr>
          <p:nvPr>
            <p:extLst>
              <p:ext uri="{D42A27DB-BD31-4B8C-83A1-F6EECF244321}">
                <p14:modId xmlns:p14="http://schemas.microsoft.com/office/powerpoint/2010/main" val="3204690634"/>
              </p:ext>
            </p:extLst>
          </p:nvPr>
        </p:nvGraphicFramePr>
        <p:xfrm>
          <a:off x="2666998" y="2497733"/>
          <a:ext cx="6165916" cy="1739212"/>
        </p:xfrm>
        <a:graphic>
          <a:graphicData uri="http://schemas.openxmlformats.org/drawingml/2006/table">
            <a:tbl>
              <a:tblPr firstRow="1" bandRow="1">
                <a:tableStyleId>{2D5ABB26-0587-4C30-8999-92F81FD0307C}</a:tableStyleId>
              </a:tblPr>
              <a:tblGrid>
                <a:gridCol w="2813305">
                  <a:extLst>
                    <a:ext uri="{9D8B030D-6E8A-4147-A177-3AD203B41FA5}">
                      <a16:colId xmlns:a16="http://schemas.microsoft.com/office/drawing/2014/main" val="20000"/>
                    </a:ext>
                  </a:extLst>
                </a:gridCol>
                <a:gridCol w="929924">
                  <a:extLst>
                    <a:ext uri="{9D8B030D-6E8A-4147-A177-3AD203B41FA5}">
                      <a16:colId xmlns:a16="http://schemas.microsoft.com/office/drawing/2014/main" val="20001"/>
                    </a:ext>
                  </a:extLst>
                </a:gridCol>
                <a:gridCol w="1401884">
                  <a:extLst>
                    <a:ext uri="{9D8B030D-6E8A-4147-A177-3AD203B41FA5}">
                      <a16:colId xmlns:a16="http://schemas.microsoft.com/office/drawing/2014/main" val="20002"/>
                    </a:ext>
                  </a:extLst>
                </a:gridCol>
                <a:gridCol w="1020803">
                  <a:extLst>
                    <a:ext uri="{9D8B030D-6E8A-4147-A177-3AD203B41FA5}">
                      <a16:colId xmlns:a16="http://schemas.microsoft.com/office/drawing/2014/main" val="20003"/>
                    </a:ext>
                  </a:extLst>
                </a:gridCol>
              </a:tblGrid>
              <a:tr h="314587">
                <a:tc gridSpan="2">
                  <a:txBody>
                    <a:bodyPr/>
                    <a:lstStyle/>
                    <a:p>
                      <a:pPr marL="2075814">
                        <a:lnSpc>
                          <a:spcPts val="965"/>
                        </a:lnSpc>
                      </a:pPr>
                      <a:r>
                        <a:rPr lang="it-IT" sz="1600" b="1" spc="-10" dirty="0">
                          <a:latin typeface="Calibri"/>
                          <a:cs typeface="Calibri"/>
                        </a:rPr>
                        <a:t>            </a:t>
                      </a:r>
                      <a:r>
                        <a:rPr sz="1600" b="1" spc="-10" dirty="0" err="1">
                          <a:latin typeface="Calibri"/>
                          <a:cs typeface="Calibri"/>
                        </a:rPr>
                        <a:t>Misurazione</a:t>
                      </a:r>
                      <a:r>
                        <a:rPr sz="1600" b="1" spc="310" dirty="0">
                          <a:latin typeface="Calibri"/>
                          <a:cs typeface="Calibri"/>
                        </a:rPr>
                        <a:t> </a:t>
                      </a:r>
                      <a:endParaRPr sz="1600" b="1" dirty="0">
                        <a:latin typeface="Calibri"/>
                        <a:cs typeface="Calibri"/>
                      </a:endParaRPr>
                    </a:p>
                  </a:txBody>
                  <a:tcPr marL="0" marR="0" marT="0" marB="0"/>
                </a:tc>
                <a:tc hMerge="1">
                  <a:txBody>
                    <a:bodyPr/>
                    <a:lstStyle/>
                    <a:p>
                      <a:endParaRPr/>
                    </a:p>
                  </a:txBody>
                  <a:tcPr marL="0" marR="0" marT="0" marB="0"/>
                </a:tc>
                <a:tc>
                  <a:txBody>
                    <a:bodyPr/>
                    <a:lstStyle/>
                    <a:p>
                      <a:pPr>
                        <a:lnSpc>
                          <a:spcPts val="965"/>
                        </a:lnSpc>
                      </a:pPr>
                      <a:r>
                        <a:rPr lang="it-IT" sz="1600" b="1" spc="-20" dirty="0">
                          <a:latin typeface="Calibri"/>
                          <a:cs typeface="Calibri"/>
                        </a:rPr>
                        <a:t>    valore</a:t>
                      </a:r>
                      <a:r>
                        <a:rPr sz="1600" b="1" spc="-10" dirty="0">
                          <a:latin typeface="Calibri"/>
                          <a:cs typeface="Calibri"/>
                        </a:rPr>
                        <a:t> teorico</a:t>
                      </a:r>
                      <a:endParaRPr sz="1600" b="1" dirty="0">
                        <a:latin typeface="Calibri"/>
                        <a:cs typeface="Calibri"/>
                      </a:endParaRPr>
                    </a:p>
                  </a:txBody>
                  <a:tcPr marL="0" marR="0" marT="0" marB="0"/>
                </a:tc>
                <a:tc>
                  <a:txBody>
                    <a:bodyPr/>
                    <a:lstStyle/>
                    <a:p>
                      <a:pPr marL="72390">
                        <a:lnSpc>
                          <a:spcPts val="965"/>
                        </a:lnSpc>
                      </a:pPr>
                      <a:r>
                        <a:rPr sz="1600" b="1" spc="-10" dirty="0">
                          <a:latin typeface="Calibri"/>
                          <a:cs typeface="Calibri"/>
                        </a:rPr>
                        <a:t>%</a:t>
                      </a:r>
                      <a:r>
                        <a:rPr sz="1600" b="1" spc="-10" dirty="0" err="1">
                          <a:latin typeface="Calibri"/>
                          <a:cs typeface="Calibri"/>
                        </a:rPr>
                        <a:t>te</a:t>
                      </a:r>
                      <a:r>
                        <a:rPr lang="it-IT" sz="1600" b="1" spc="-10" dirty="0" err="1">
                          <a:latin typeface="Calibri"/>
                          <a:cs typeface="Calibri"/>
                        </a:rPr>
                        <a:t>orico</a:t>
                      </a:r>
                      <a:endParaRPr sz="1600" b="1" dirty="0">
                        <a:latin typeface="Calibri"/>
                        <a:cs typeface="Calibri"/>
                      </a:endParaRPr>
                    </a:p>
                  </a:txBody>
                  <a:tcPr marL="0" marR="0" marT="0" marB="0"/>
                </a:tc>
                <a:extLst>
                  <a:ext uri="{0D108BD9-81ED-4DB2-BD59-A6C34878D82A}">
                    <a16:rowId xmlns:a16="http://schemas.microsoft.com/office/drawing/2014/main" val="10000"/>
                  </a:ext>
                </a:extLst>
              </a:tr>
              <a:tr h="454628">
                <a:tc>
                  <a:txBody>
                    <a:bodyPr/>
                    <a:lstStyle/>
                    <a:p>
                      <a:pPr marL="793115" algn="ctr">
                        <a:lnSpc>
                          <a:spcPct val="100000"/>
                        </a:lnSpc>
                        <a:spcBef>
                          <a:spcPts val="55"/>
                        </a:spcBef>
                      </a:pPr>
                      <a:r>
                        <a:rPr sz="1600" b="1" spc="-10" dirty="0">
                          <a:latin typeface="Calibri"/>
                          <a:cs typeface="Calibri"/>
                        </a:rPr>
                        <a:t>CVF</a:t>
                      </a:r>
                      <a:r>
                        <a:rPr sz="1600" b="1" spc="10" dirty="0">
                          <a:latin typeface="Calibri"/>
                          <a:cs typeface="Calibri"/>
                        </a:rPr>
                        <a:t> </a:t>
                      </a:r>
                      <a:r>
                        <a:rPr sz="1600" b="1" spc="-10" dirty="0">
                          <a:latin typeface="Calibri"/>
                          <a:cs typeface="Calibri"/>
                        </a:rPr>
                        <a:t>(L)</a:t>
                      </a:r>
                      <a:endParaRPr sz="1600" b="1" dirty="0">
                        <a:latin typeface="Calibri"/>
                        <a:cs typeface="Calibri"/>
                      </a:endParaRPr>
                    </a:p>
                  </a:txBody>
                  <a:tcPr marL="0" marR="0" marT="5239" marB="0"/>
                </a:tc>
                <a:tc>
                  <a:txBody>
                    <a:bodyPr/>
                    <a:lstStyle/>
                    <a:p>
                      <a:pPr marL="259715" algn="ctr">
                        <a:lnSpc>
                          <a:spcPct val="100000"/>
                        </a:lnSpc>
                        <a:spcBef>
                          <a:spcPts val="55"/>
                        </a:spcBef>
                      </a:pPr>
                      <a:r>
                        <a:rPr sz="1600" b="1" spc="-10" dirty="0">
                          <a:latin typeface="Calibri"/>
                          <a:cs typeface="Calibri"/>
                        </a:rPr>
                        <a:t>1,73</a:t>
                      </a:r>
                      <a:endParaRPr sz="1600" b="1">
                        <a:latin typeface="Calibri"/>
                        <a:cs typeface="Calibri"/>
                      </a:endParaRPr>
                    </a:p>
                  </a:txBody>
                  <a:tcPr marL="0" marR="0" marT="5239" marB="0"/>
                </a:tc>
                <a:tc>
                  <a:txBody>
                    <a:bodyPr/>
                    <a:lstStyle/>
                    <a:p>
                      <a:pPr marL="370205" algn="ctr">
                        <a:lnSpc>
                          <a:spcPct val="100000"/>
                        </a:lnSpc>
                        <a:spcBef>
                          <a:spcPts val="55"/>
                        </a:spcBef>
                      </a:pPr>
                      <a:r>
                        <a:rPr sz="1600" b="1" spc="-10" dirty="0">
                          <a:latin typeface="Calibri"/>
                          <a:cs typeface="Calibri"/>
                        </a:rPr>
                        <a:t>4,11</a:t>
                      </a:r>
                      <a:endParaRPr sz="1600" b="1">
                        <a:latin typeface="Calibri"/>
                        <a:cs typeface="Calibri"/>
                      </a:endParaRPr>
                    </a:p>
                  </a:txBody>
                  <a:tcPr marL="0" marR="0" marT="5239" marB="0"/>
                </a:tc>
                <a:tc>
                  <a:txBody>
                    <a:bodyPr/>
                    <a:lstStyle/>
                    <a:p>
                      <a:pPr marR="24130" algn="ctr">
                        <a:lnSpc>
                          <a:spcPct val="100000"/>
                        </a:lnSpc>
                        <a:spcBef>
                          <a:spcPts val="55"/>
                        </a:spcBef>
                      </a:pPr>
                      <a:r>
                        <a:rPr sz="1600" b="1" spc="-5" dirty="0">
                          <a:latin typeface="Calibri"/>
                          <a:cs typeface="Calibri"/>
                        </a:rPr>
                        <a:t>42</a:t>
                      </a:r>
                      <a:endParaRPr sz="1600" b="1" dirty="0">
                        <a:latin typeface="Calibri"/>
                        <a:cs typeface="Calibri"/>
                      </a:endParaRPr>
                    </a:p>
                  </a:txBody>
                  <a:tcPr marL="0" marR="0" marT="5239" marB="0"/>
                </a:tc>
                <a:extLst>
                  <a:ext uri="{0D108BD9-81ED-4DB2-BD59-A6C34878D82A}">
                    <a16:rowId xmlns:a16="http://schemas.microsoft.com/office/drawing/2014/main" val="10001"/>
                  </a:ext>
                </a:extLst>
              </a:tr>
              <a:tr h="484990">
                <a:tc>
                  <a:txBody>
                    <a:bodyPr/>
                    <a:lstStyle/>
                    <a:p>
                      <a:pPr marL="793115" algn="ctr">
                        <a:lnSpc>
                          <a:spcPct val="100000"/>
                        </a:lnSpc>
                        <a:spcBef>
                          <a:spcPts val="235"/>
                        </a:spcBef>
                      </a:pPr>
                      <a:r>
                        <a:rPr sz="1600" b="1" spc="-10" dirty="0">
                          <a:latin typeface="Calibri"/>
                          <a:cs typeface="Calibri"/>
                        </a:rPr>
                        <a:t>VEMS</a:t>
                      </a:r>
                      <a:r>
                        <a:rPr sz="1600" b="1" spc="15" dirty="0">
                          <a:latin typeface="Calibri"/>
                          <a:cs typeface="Calibri"/>
                        </a:rPr>
                        <a:t> </a:t>
                      </a:r>
                      <a:r>
                        <a:rPr sz="1600" b="1" spc="-5" dirty="0">
                          <a:latin typeface="Calibri"/>
                          <a:cs typeface="Calibri"/>
                        </a:rPr>
                        <a:t>(L)</a:t>
                      </a:r>
                      <a:endParaRPr sz="1600" b="1">
                        <a:latin typeface="Calibri"/>
                        <a:cs typeface="Calibri"/>
                      </a:endParaRPr>
                    </a:p>
                  </a:txBody>
                  <a:tcPr marL="0" marR="0" marT="22384" marB="0"/>
                </a:tc>
                <a:tc>
                  <a:txBody>
                    <a:bodyPr/>
                    <a:lstStyle/>
                    <a:p>
                      <a:pPr marL="259715" algn="ctr">
                        <a:lnSpc>
                          <a:spcPct val="100000"/>
                        </a:lnSpc>
                        <a:spcBef>
                          <a:spcPts val="235"/>
                        </a:spcBef>
                      </a:pPr>
                      <a:r>
                        <a:rPr sz="1600" b="1" spc="-10" dirty="0">
                          <a:latin typeface="Calibri"/>
                          <a:cs typeface="Calibri"/>
                        </a:rPr>
                        <a:t>0,48</a:t>
                      </a:r>
                      <a:endParaRPr sz="1600" b="1">
                        <a:latin typeface="Calibri"/>
                        <a:cs typeface="Calibri"/>
                      </a:endParaRPr>
                    </a:p>
                  </a:txBody>
                  <a:tcPr marL="0" marR="0" marT="22384" marB="0"/>
                </a:tc>
                <a:tc>
                  <a:txBody>
                    <a:bodyPr/>
                    <a:lstStyle/>
                    <a:p>
                      <a:pPr marL="370205" algn="ctr">
                        <a:lnSpc>
                          <a:spcPct val="100000"/>
                        </a:lnSpc>
                        <a:spcBef>
                          <a:spcPts val="235"/>
                        </a:spcBef>
                      </a:pPr>
                      <a:r>
                        <a:rPr sz="1600" b="1" spc="-10" dirty="0">
                          <a:latin typeface="Calibri"/>
                          <a:cs typeface="Calibri"/>
                        </a:rPr>
                        <a:t>3,18</a:t>
                      </a:r>
                      <a:endParaRPr sz="1600" b="1" dirty="0">
                        <a:latin typeface="Calibri"/>
                        <a:cs typeface="Calibri"/>
                      </a:endParaRPr>
                    </a:p>
                  </a:txBody>
                  <a:tcPr marL="0" marR="0" marT="22384" marB="0"/>
                </a:tc>
                <a:tc>
                  <a:txBody>
                    <a:bodyPr/>
                    <a:lstStyle/>
                    <a:p>
                      <a:pPr marR="24130" algn="ctr">
                        <a:lnSpc>
                          <a:spcPct val="100000"/>
                        </a:lnSpc>
                        <a:spcBef>
                          <a:spcPts val="235"/>
                        </a:spcBef>
                      </a:pPr>
                      <a:r>
                        <a:rPr sz="1600" b="1" spc="-5" dirty="0">
                          <a:latin typeface="Calibri"/>
                          <a:cs typeface="Calibri"/>
                        </a:rPr>
                        <a:t>15</a:t>
                      </a:r>
                      <a:endParaRPr sz="1600" b="1" dirty="0">
                        <a:latin typeface="Calibri"/>
                        <a:cs typeface="Calibri"/>
                      </a:endParaRPr>
                    </a:p>
                  </a:txBody>
                  <a:tcPr marL="0" marR="0" marT="22384" marB="0"/>
                </a:tc>
                <a:extLst>
                  <a:ext uri="{0D108BD9-81ED-4DB2-BD59-A6C34878D82A}">
                    <a16:rowId xmlns:a16="http://schemas.microsoft.com/office/drawing/2014/main" val="10002"/>
                  </a:ext>
                </a:extLst>
              </a:tr>
              <a:tr h="485007">
                <a:tc>
                  <a:txBody>
                    <a:bodyPr/>
                    <a:lstStyle/>
                    <a:p>
                      <a:pPr marL="793115" algn="ctr">
                        <a:lnSpc>
                          <a:spcPct val="100000"/>
                        </a:lnSpc>
                        <a:spcBef>
                          <a:spcPts val="235"/>
                        </a:spcBef>
                      </a:pPr>
                      <a:r>
                        <a:rPr sz="1600" b="1" spc="-10" dirty="0">
                          <a:latin typeface="Calibri"/>
                          <a:cs typeface="Calibri"/>
                        </a:rPr>
                        <a:t>VEMS/CVF</a:t>
                      </a:r>
                      <a:r>
                        <a:rPr sz="1600" b="1" spc="15" dirty="0">
                          <a:latin typeface="Calibri"/>
                          <a:cs typeface="Calibri"/>
                        </a:rPr>
                        <a:t> </a:t>
                      </a:r>
                      <a:r>
                        <a:rPr sz="1600" b="1" spc="-10" dirty="0">
                          <a:latin typeface="Calibri"/>
                          <a:cs typeface="Calibri"/>
                        </a:rPr>
                        <a:t>(%)</a:t>
                      </a:r>
                      <a:endParaRPr sz="1600" b="1">
                        <a:latin typeface="Calibri"/>
                        <a:cs typeface="Calibri"/>
                      </a:endParaRPr>
                    </a:p>
                  </a:txBody>
                  <a:tcPr marL="0" marR="0" marT="22384" marB="0"/>
                </a:tc>
                <a:tc>
                  <a:txBody>
                    <a:bodyPr/>
                    <a:lstStyle/>
                    <a:p>
                      <a:pPr marL="305435" algn="ctr">
                        <a:lnSpc>
                          <a:spcPct val="100000"/>
                        </a:lnSpc>
                        <a:spcBef>
                          <a:spcPts val="235"/>
                        </a:spcBef>
                      </a:pPr>
                      <a:r>
                        <a:rPr sz="1600" b="1" spc="-10" dirty="0">
                          <a:latin typeface="Calibri"/>
                          <a:cs typeface="Calibri"/>
                        </a:rPr>
                        <a:t>28</a:t>
                      </a:r>
                      <a:endParaRPr sz="1600" b="1" dirty="0">
                        <a:latin typeface="Calibri"/>
                        <a:cs typeface="Calibri"/>
                      </a:endParaRPr>
                    </a:p>
                  </a:txBody>
                  <a:tcPr marL="0" marR="0" marT="22384" marB="0"/>
                </a:tc>
                <a:tc>
                  <a:txBody>
                    <a:bodyPr/>
                    <a:lstStyle/>
                    <a:p>
                      <a:pPr marL="76200" algn="ctr">
                        <a:lnSpc>
                          <a:spcPct val="100000"/>
                        </a:lnSpc>
                        <a:spcBef>
                          <a:spcPts val="235"/>
                        </a:spcBef>
                      </a:pPr>
                      <a:r>
                        <a:rPr sz="1600" b="1" spc="-10" dirty="0">
                          <a:latin typeface="Calibri"/>
                          <a:cs typeface="Calibri"/>
                        </a:rPr>
                        <a:t>77</a:t>
                      </a:r>
                      <a:endParaRPr sz="1600" b="1">
                        <a:latin typeface="Calibri"/>
                        <a:cs typeface="Calibri"/>
                      </a:endParaRPr>
                    </a:p>
                  </a:txBody>
                  <a:tcPr marL="0" marR="0" marT="22384" marB="0"/>
                </a:tc>
                <a:tc>
                  <a:txBody>
                    <a:bodyPr/>
                    <a:lstStyle/>
                    <a:p>
                      <a:pPr algn="ctr">
                        <a:lnSpc>
                          <a:spcPct val="100000"/>
                        </a:lnSpc>
                      </a:pPr>
                      <a:endParaRPr sz="1600" b="1" dirty="0">
                        <a:latin typeface="Times New Roman"/>
                        <a:cs typeface="Times New Roman"/>
                      </a:endParaRPr>
                    </a:p>
                  </a:txBody>
                  <a:tcPr marL="0" marR="0" marT="0" marB="0"/>
                </a:tc>
                <a:extLst>
                  <a:ext uri="{0D108BD9-81ED-4DB2-BD59-A6C34878D82A}">
                    <a16:rowId xmlns:a16="http://schemas.microsoft.com/office/drawing/2014/main" val="10003"/>
                  </a:ext>
                </a:extLst>
              </a:tr>
            </a:tbl>
          </a:graphicData>
        </a:graphic>
      </p:graphicFrame>
      <p:sp>
        <p:nvSpPr>
          <p:cNvPr id="9" name="object 9"/>
          <p:cNvSpPr txBox="1"/>
          <p:nvPr/>
        </p:nvSpPr>
        <p:spPr>
          <a:xfrm>
            <a:off x="2456210" y="5027531"/>
            <a:ext cx="824232" cy="225062"/>
          </a:xfrm>
          <a:prstGeom prst="rect">
            <a:avLst/>
          </a:prstGeom>
        </p:spPr>
        <p:txBody>
          <a:bodyPr vert="horz" wrap="square" lIns="0" tIns="9525" rIns="0" bIns="0" rtlCol="0">
            <a:spAutoFit/>
          </a:bodyPr>
          <a:lstStyle/>
          <a:p>
            <a:pPr marL="9525" algn="ctr" defTabSz="914400">
              <a:spcBef>
                <a:spcPts val="75"/>
              </a:spcBef>
            </a:pPr>
            <a:r>
              <a:rPr sz="1400" b="1" i="1" spc="-53" dirty="0">
                <a:solidFill>
                  <a:prstClr val="black"/>
                </a:solidFill>
                <a:cs typeface="Calibri"/>
              </a:rPr>
              <a:t>V</a:t>
            </a:r>
            <a:r>
              <a:rPr sz="1400" b="1" i="1" spc="-4" dirty="0">
                <a:solidFill>
                  <a:prstClr val="black"/>
                </a:solidFill>
                <a:cs typeface="Calibri"/>
              </a:rPr>
              <a:t>olu</a:t>
            </a:r>
            <a:r>
              <a:rPr sz="1400" b="1" i="1" dirty="0">
                <a:solidFill>
                  <a:prstClr val="black"/>
                </a:solidFill>
                <a:cs typeface="Calibri"/>
              </a:rPr>
              <a:t>me</a:t>
            </a:r>
            <a:endParaRPr sz="1400" b="1" dirty="0">
              <a:solidFill>
                <a:prstClr val="black"/>
              </a:solidFill>
              <a:cs typeface="Calibri"/>
            </a:endParaRPr>
          </a:p>
        </p:txBody>
      </p:sp>
      <p:sp>
        <p:nvSpPr>
          <p:cNvPr id="11" name="object 11"/>
          <p:cNvSpPr/>
          <p:nvPr/>
        </p:nvSpPr>
        <p:spPr>
          <a:xfrm>
            <a:off x="1295400" y="3196538"/>
            <a:ext cx="2743200" cy="1090136"/>
          </a:xfrm>
          <a:custGeom>
            <a:avLst/>
            <a:gdLst/>
            <a:ahLst/>
            <a:cxnLst/>
            <a:rect l="l" t="t" r="r" b="b"/>
            <a:pathLst>
              <a:path w="3657600" h="1453514">
                <a:moveTo>
                  <a:pt x="0" y="1376749"/>
                </a:moveTo>
                <a:lnTo>
                  <a:pt x="4535" y="1307379"/>
                </a:lnTo>
                <a:lnTo>
                  <a:pt x="9091" y="1238165"/>
                </a:lnTo>
                <a:lnTo>
                  <a:pt x="13691" y="1169263"/>
                </a:lnTo>
                <a:lnTo>
                  <a:pt x="18353" y="1100830"/>
                </a:lnTo>
                <a:lnTo>
                  <a:pt x="23100" y="1033022"/>
                </a:lnTo>
                <a:lnTo>
                  <a:pt x="27951" y="965994"/>
                </a:lnTo>
                <a:lnTo>
                  <a:pt x="32928" y="899904"/>
                </a:lnTo>
                <a:lnTo>
                  <a:pt x="38051" y="834907"/>
                </a:lnTo>
                <a:lnTo>
                  <a:pt x="43342" y="771160"/>
                </a:lnTo>
                <a:lnTo>
                  <a:pt x="48820" y="708819"/>
                </a:lnTo>
                <a:lnTo>
                  <a:pt x="54506" y="648040"/>
                </a:lnTo>
                <a:lnTo>
                  <a:pt x="60422" y="588979"/>
                </a:lnTo>
                <a:lnTo>
                  <a:pt x="66588" y="531793"/>
                </a:lnTo>
                <a:lnTo>
                  <a:pt x="73025" y="476637"/>
                </a:lnTo>
                <a:lnTo>
                  <a:pt x="79753" y="423668"/>
                </a:lnTo>
                <a:lnTo>
                  <a:pt x="86793" y="373042"/>
                </a:lnTo>
                <a:lnTo>
                  <a:pt x="94167" y="324916"/>
                </a:lnTo>
                <a:lnTo>
                  <a:pt x="101895" y="279444"/>
                </a:lnTo>
                <a:lnTo>
                  <a:pt x="109997" y="236785"/>
                </a:lnTo>
                <a:lnTo>
                  <a:pt x="118495" y="197093"/>
                </a:lnTo>
                <a:lnTo>
                  <a:pt x="136759" y="127239"/>
                </a:lnTo>
                <a:lnTo>
                  <a:pt x="156854" y="71130"/>
                </a:lnTo>
                <a:lnTo>
                  <a:pt x="178945" y="30017"/>
                </a:lnTo>
                <a:lnTo>
                  <a:pt x="217507" y="0"/>
                </a:lnTo>
                <a:lnTo>
                  <a:pt x="232016" y="2477"/>
                </a:lnTo>
                <a:lnTo>
                  <a:pt x="261798" y="28148"/>
                </a:lnTo>
                <a:lnTo>
                  <a:pt x="292856" y="77833"/>
                </a:lnTo>
                <a:lnTo>
                  <a:pt x="325504" y="147201"/>
                </a:lnTo>
                <a:lnTo>
                  <a:pt x="342521" y="187912"/>
                </a:lnTo>
                <a:lnTo>
                  <a:pt x="360052" y="231921"/>
                </a:lnTo>
                <a:lnTo>
                  <a:pt x="378136" y="278684"/>
                </a:lnTo>
                <a:lnTo>
                  <a:pt x="396811" y="327662"/>
                </a:lnTo>
                <a:lnTo>
                  <a:pt x="416118" y="378312"/>
                </a:lnTo>
                <a:lnTo>
                  <a:pt x="436095" y="430094"/>
                </a:lnTo>
                <a:lnTo>
                  <a:pt x="456781" y="482466"/>
                </a:lnTo>
                <a:lnTo>
                  <a:pt x="478214" y="534887"/>
                </a:lnTo>
                <a:lnTo>
                  <a:pt x="500435" y="586815"/>
                </a:lnTo>
                <a:lnTo>
                  <a:pt x="523481" y="637709"/>
                </a:lnTo>
                <a:lnTo>
                  <a:pt x="547392" y="687028"/>
                </a:lnTo>
                <a:lnTo>
                  <a:pt x="572207" y="734231"/>
                </a:lnTo>
                <a:lnTo>
                  <a:pt x="597964" y="778776"/>
                </a:lnTo>
                <a:lnTo>
                  <a:pt x="624703" y="820121"/>
                </a:lnTo>
                <a:lnTo>
                  <a:pt x="652463" y="857726"/>
                </a:lnTo>
                <a:lnTo>
                  <a:pt x="681282" y="891049"/>
                </a:lnTo>
                <a:lnTo>
                  <a:pt x="711200" y="919549"/>
                </a:lnTo>
                <a:lnTo>
                  <a:pt x="745960" y="948139"/>
                </a:lnTo>
                <a:lnTo>
                  <a:pt x="781044" y="975082"/>
                </a:lnTo>
                <a:lnTo>
                  <a:pt x="816566" y="1000465"/>
                </a:lnTo>
                <a:lnTo>
                  <a:pt x="852642" y="1024374"/>
                </a:lnTo>
                <a:lnTo>
                  <a:pt x="889386" y="1046895"/>
                </a:lnTo>
                <a:lnTo>
                  <a:pt x="926911" y="1068114"/>
                </a:lnTo>
                <a:lnTo>
                  <a:pt x="965334" y="1088115"/>
                </a:lnTo>
                <a:lnTo>
                  <a:pt x="1004768" y="1106987"/>
                </a:lnTo>
                <a:lnTo>
                  <a:pt x="1045328" y="1124813"/>
                </a:lnTo>
                <a:lnTo>
                  <a:pt x="1087128" y="1141680"/>
                </a:lnTo>
                <a:lnTo>
                  <a:pt x="1130284" y="1157674"/>
                </a:lnTo>
                <a:lnTo>
                  <a:pt x="1174909" y="1172881"/>
                </a:lnTo>
                <a:lnTo>
                  <a:pt x="1221118" y="1187387"/>
                </a:lnTo>
                <a:lnTo>
                  <a:pt x="1269027" y="1201278"/>
                </a:lnTo>
                <a:lnTo>
                  <a:pt x="1318748" y="1214638"/>
                </a:lnTo>
                <a:lnTo>
                  <a:pt x="1370398" y="1227555"/>
                </a:lnTo>
                <a:lnTo>
                  <a:pt x="1424090" y="1240115"/>
                </a:lnTo>
                <a:lnTo>
                  <a:pt x="1479940" y="1252402"/>
                </a:lnTo>
                <a:lnTo>
                  <a:pt x="1538061" y="1264503"/>
                </a:lnTo>
                <a:lnTo>
                  <a:pt x="1598568" y="1276504"/>
                </a:lnTo>
                <a:lnTo>
                  <a:pt x="1661576" y="1288491"/>
                </a:lnTo>
                <a:lnTo>
                  <a:pt x="1727200" y="1300549"/>
                </a:lnTo>
                <a:lnTo>
                  <a:pt x="1767247" y="1307489"/>
                </a:lnTo>
                <a:lnTo>
                  <a:pt x="1809742" y="1314270"/>
                </a:lnTo>
                <a:lnTo>
                  <a:pt x="1854529" y="1320892"/>
                </a:lnTo>
                <a:lnTo>
                  <a:pt x="1901453" y="1327357"/>
                </a:lnTo>
                <a:lnTo>
                  <a:pt x="1950357" y="1333663"/>
                </a:lnTo>
                <a:lnTo>
                  <a:pt x="2001088" y="1339810"/>
                </a:lnTo>
                <a:lnTo>
                  <a:pt x="2053488" y="1345800"/>
                </a:lnTo>
                <a:lnTo>
                  <a:pt x="2107402" y="1351631"/>
                </a:lnTo>
                <a:lnTo>
                  <a:pt x="2162676" y="1357304"/>
                </a:lnTo>
                <a:lnTo>
                  <a:pt x="2219152" y="1362818"/>
                </a:lnTo>
                <a:lnTo>
                  <a:pt x="2276677" y="1368174"/>
                </a:lnTo>
                <a:lnTo>
                  <a:pt x="2335094" y="1373372"/>
                </a:lnTo>
                <a:lnTo>
                  <a:pt x="2394247" y="1378412"/>
                </a:lnTo>
                <a:lnTo>
                  <a:pt x="2453982" y="1383293"/>
                </a:lnTo>
                <a:lnTo>
                  <a:pt x="2514143" y="1388016"/>
                </a:lnTo>
                <a:lnTo>
                  <a:pt x="2574574" y="1392580"/>
                </a:lnTo>
                <a:lnTo>
                  <a:pt x="2635119" y="1396987"/>
                </a:lnTo>
                <a:lnTo>
                  <a:pt x="2695623" y="1401235"/>
                </a:lnTo>
                <a:lnTo>
                  <a:pt x="2755931" y="1405324"/>
                </a:lnTo>
                <a:lnTo>
                  <a:pt x="2815887" y="1409256"/>
                </a:lnTo>
                <a:lnTo>
                  <a:pt x="2875336" y="1413029"/>
                </a:lnTo>
                <a:lnTo>
                  <a:pt x="2934121" y="1416644"/>
                </a:lnTo>
                <a:lnTo>
                  <a:pt x="2992088" y="1420100"/>
                </a:lnTo>
                <a:lnTo>
                  <a:pt x="3049081" y="1423398"/>
                </a:lnTo>
                <a:lnTo>
                  <a:pt x="3104944" y="1426538"/>
                </a:lnTo>
                <a:lnTo>
                  <a:pt x="3159522" y="1429519"/>
                </a:lnTo>
                <a:lnTo>
                  <a:pt x="3212659" y="1432343"/>
                </a:lnTo>
                <a:lnTo>
                  <a:pt x="3264200" y="1435008"/>
                </a:lnTo>
                <a:lnTo>
                  <a:pt x="3313989" y="1437514"/>
                </a:lnTo>
                <a:lnTo>
                  <a:pt x="3361871" y="1439862"/>
                </a:lnTo>
                <a:lnTo>
                  <a:pt x="3407690" y="1442052"/>
                </a:lnTo>
                <a:lnTo>
                  <a:pt x="3451291" y="1444084"/>
                </a:lnTo>
                <a:lnTo>
                  <a:pt x="3492518" y="1445957"/>
                </a:lnTo>
                <a:lnTo>
                  <a:pt x="3531215" y="1447672"/>
                </a:lnTo>
                <a:lnTo>
                  <a:pt x="3600399" y="1450628"/>
                </a:lnTo>
                <a:lnTo>
                  <a:pt x="3630575" y="1451868"/>
                </a:lnTo>
                <a:lnTo>
                  <a:pt x="3657600" y="1452949"/>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12" name="object 9"/>
          <p:cNvSpPr txBox="1"/>
          <p:nvPr/>
        </p:nvSpPr>
        <p:spPr>
          <a:xfrm>
            <a:off x="1295400" y="2432251"/>
            <a:ext cx="824232" cy="225062"/>
          </a:xfrm>
          <a:prstGeom prst="rect">
            <a:avLst/>
          </a:prstGeom>
        </p:spPr>
        <p:txBody>
          <a:bodyPr vert="horz" wrap="square" lIns="0" tIns="9525" rIns="0" bIns="0" rtlCol="0">
            <a:spAutoFit/>
          </a:bodyPr>
          <a:lstStyle/>
          <a:p>
            <a:pPr marL="9525" algn="ctr" defTabSz="914400">
              <a:spcBef>
                <a:spcPts val="75"/>
              </a:spcBef>
            </a:pPr>
            <a:r>
              <a:rPr lang="it-IT" sz="1400" b="1" i="1" spc="-53" dirty="0">
                <a:solidFill>
                  <a:prstClr val="black"/>
                </a:solidFill>
                <a:cs typeface="Calibri"/>
              </a:rPr>
              <a:t>flusso</a:t>
            </a:r>
            <a:endParaRPr sz="1400" b="1" dirty="0">
              <a:solidFill>
                <a:prstClr val="black"/>
              </a:solidFill>
              <a:cs typeface="Calibri"/>
            </a:endParaRPr>
          </a:p>
        </p:txBody>
      </p:sp>
      <p:pic>
        <p:nvPicPr>
          <p:cNvPr id="13" name="Immagine 12">
            <a:extLst>
              <a:ext uri="{FF2B5EF4-FFF2-40B4-BE49-F238E27FC236}">
                <a16:creationId xmlns:a16="http://schemas.microsoft.com/office/drawing/2014/main" id="{292B86CD-55AE-46DC-95EA-20A918CC7871}"/>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7091779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808350" y="1329309"/>
            <a:ext cx="532638" cy="674370"/>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txBox="1">
            <a:spLocks noGrp="1"/>
          </p:cNvSpPr>
          <p:nvPr>
            <p:ph type="title"/>
          </p:nvPr>
        </p:nvSpPr>
        <p:spPr>
          <a:xfrm>
            <a:off x="687705" y="1401604"/>
            <a:ext cx="2322671" cy="379431"/>
          </a:xfrm>
          <a:prstGeom prst="rect">
            <a:avLst/>
          </a:prstGeom>
        </p:spPr>
        <p:txBody>
          <a:bodyPr vert="horz" wrap="square" lIns="0" tIns="10001" rIns="0" bIns="0" rtlCol="0">
            <a:spAutoFit/>
          </a:bodyPr>
          <a:lstStyle/>
          <a:p>
            <a:pPr marL="9525">
              <a:spcBef>
                <a:spcPts val="79"/>
              </a:spcBef>
            </a:pPr>
            <a:r>
              <a:rPr b="1" dirty="0">
                <a:latin typeface="Comic Sans MS"/>
                <a:cs typeface="Comic Sans MS"/>
              </a:rPr>
              <a:t>Caso clinico</a:t>
            </a:r>
            <a:r>
              <a:rPr b="1" spc="-38" dirty="0">
                <a:latin typeface="Comic Sans MS"/>
                <a:cs typeface="Comic Sans MS"/>
              </a:rPr>
              <a:t> </a:t>
            </a:r>
            <a:r>
              <a:rPr b="1" dirty="0">
                <a:latin typeface="Comic Sans MS"/>
                <a:cs typeface="Comic Sans MS"/>
              </a:rPr>
              <a:t>n.3</a:t>
            </a:r>
          </a:p>
        </p:txBody>
      </p:sp>
      <p:sp>
        <p:nvSpPr>
          <p:cNvPr id="6" name="object 6"/>
          <p:cNvSpPr/>
          <p:nvPr/>
        </p:nvSpPr>
        <p:spPr>
          <a:xfrm>
            <a:off x="1385317" y="237744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2228851" y="2994659"/>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265177" y="4537709"/>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265177" y="4846319"/>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11" name="object 11"/>
          <p:cNvSpPr/>
          <p:nvPr/>
        </p:nvSpPr>
        <p:spPr>
          <a:xfrm>
            <a:off x="265177" y="5154930"/>
            <a:ext cx="269747" cy="385191"/>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txBox="1"/>
          <p:nvPr/>
        </p:nvSpPr>
        <p:spPr>
          <a:xfrm>
            <a:off x="400050" y="3187254"/>
            <a:ext cx="8351707" cy="2211503"/>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Interpretazione:</a:t>
            </a:r>
            <a:endParaRPr sz="2400" b="1" dirty="0">
              <a:solidFill>
                <a:schemeClr val="bg1"/>
              </a:solidFill>
              <a:cs typeface="Calibri"/>
            </a:endParaRPr>
          </a:p>
          <a:p>
            <a:pPr marL="9525" marR="1199198" defTabSz="914400">
              <a:lnSpc>
                <a:spcPts val="2430"/>
              </a:lnSpc>
              <a:spcBef>
                <a:spcPts val="214"/>
              </a:spcBef>
            </a:pPr>
            <a:r>
              <a:rPr sz="2000" b="1" spc="-8" dirty="0">
                <a:solidFill>
                  <a:schemeClr val="bg1"/>
                </a:solidFill>
                <a:cs typeface="Calibri"/>
              </a:rPr>
              <a:t>Quadro </a:t>
            </a:r>
            <a:r>
              <a:rPr sz="2000" b="1" spc="-4" dirty="0">
                <a:solidFill>
                  <a:schemeClr val="bg1"/>
                </a:solidFill>
                <a:cs typeface="Calibri"/>
              </a:rPr>
              <a:t>funzionale </a:t>
            </a:r>
            <a:r>
              <a:rPr sz="2000" b="1" dirty="0">
                <a:solidFill>
                  <a:schemeClr val="bg1"/>
                </a:solidFill>
                <a:cs typeface="Calibri"/>
              </a:rPr>
              <a:t>a </a:t>
            </a:r>
            <a:r>
              <a:rPr sz="2000" b="1" spc="-4" dirty="0">
                <a:solidFill>
                  <a:schemeClr val="bg1"/>
                </a:solidFill>
                <a:cs typeface="Calibri"/>
              </a:rPr>
              <a:t>riposo di </a:t>
            </a:r>
            <a:r>
              <a:rPr sz="2000" b="1" spc="-8" dirty="0">
                <a:solidFill>
                  <a:schemeClr val="bg1"/>
                </a:solidFill>
                <a:cs typeface="Calibri"/>
              </a:rPr>
              <a:t>ostruzione </a:t>
            </a:r>
            <a:r>
              <a:rPr sz="2000" b="1" spc="-4" dirty="0">
                <a:solidFill>
                  <a:schemeClr val="bg1"/>
                </a:solidFill>
                <a:cs typeface="Calibri"/>
              </a:rPr>
              <a:t>molto </a:t>
            </a:r>
            <a:r>
              <a:rPr sz="2000" b="1" spc="-11" dirty="0">
                <a:solidFill>
                  <a:schemeClr val="bg1"/>
                </a:solidFill>
                <a:cs typeface="Calibri"/>
              </a:rPr>
              <a:t>grave  </a:t>
            </a:r>
            <a:r>
              <a:rPr sz="2000" b="1" spc="-8" dirty="0">
                <a:solidFill>
                  <a:schemeClr val="bg1"/>
                </a:solidFill>
                <a:cs typeface="Calibri"/>
              </a:rPr>
              <a:t>Completamento</a:t>
            </a:r>
            <a:r>
              <a:rPr sz="2000" b="1" dirty="0">
                <a:solidFill>
                  <a:schemeClr val="bg1"/>
                </a:solidFill>
                <a:cs typeface="Calibri"/>
              </a:rPr>
              <a:t> </a:t>
            </a:r>
            <a:r>
              <a:rPr sz="2000" b="1" spc="-8" dirty="0">
                <a:solidFill>
                  <a:schemeClr val="bg1"/>
                </a:solidFill>
                <a:cs typeface="Calibri"/>
              </a:rPr>
              <a:t>diagnostico</a:t>
            </a:r>
            <a:endParaRPr sz="2000" b="1" dirty="0">
              <a:solidFill>
                <a:schemeClr val="bg1"/>
              </a:solidFill>
              <a:cs typeface="Calibri"/>
            </a:endParaRPr>
          </a:p>
          <a:p>
            <a:pPr marL="9525" defTabSz="914400">
              <a:spcBef>
                <a:spcPts val="596"/>
              </a:spcBef>
            </a:pPr>
            <a:r>
              <a:rPr sz="2400" b="1" spc="-11" dirty="0">
                <a:solidFill>
                  <a:schemeClr val="bg1"/>
                </a:solidFill>
                <a:cs typeface="Calibri"/>
              </a:rPr>
              <a:t>test </a:t>
            </a:r>
            <a:r>
              <a:rPr sz="2400" b="1" spc="-4" dirty="0">
                <a:solidFill>
                  <a:schemeClr val="bg1"/>
                </a:solidFill>
                <a:cs typeface="Calibri"/>
              </a:rPr>
              <a:t>di</a:t>
            </a:r>
            <a:r>
              <a:rPr sz="2400" b="1" spc="11" dirty="0">
                <a:solidFill>
                  <a:schemeClr val="bg1"/>
                </a:solidFill>
                <a:cs typeface="Calibri"/>
              </a:rPr>
              <a:t> </a:t>
            </a:r>
            <a:r>
              <a:rPr sz="2400" b="1" spc="-11" dirty="0">
                <a:solidFill>
                  <a:schemeClr val="bg1"/>
                </a:solidFill>
                <a:cs typeface="Calibri"/>
              </a:rPr>
              <a:t>reversibilità</a:t>
            </a:r>
            <a:endParaRPr sz="2400" b="1" dirty="0">
              <a:solidFill>
                <a:schemeClr val="bg1"/>
              </a:solidFill>
              <a:cs typeface="Calibri"/>
            </a:endParaRPr>
          </a:p>
          <a:p>
            <a:pPr marL="9525" marR="3810" defTabSz="914400">
              <a:lnSpc>
                <a:spcPts val="2430"/>
              </a:lnSpc>
              <a:spcBef>
                <a:spcPts val="217"/>
              </a:spcBef>
            </a:pPr>
            <a:r>
              <a:rPr sz="2000" b="1" spc="-8" dirty="0">
                <a:solidFill>
                  <a:schemeClr val="bg1"/>
                </a:solidFill>
                <a:cs typeface="Calibri"/>
              </a:rPr>
              <a:t>pletismografia (misura </a:t>
            </a:r>
            <a:r>
              <a:rPr sz="2000" b="1" spc="-4" dirty="0">
                <a:solidFill>
                  <a:schemeClr val="bg1"/>
                </a:solidFill>
                <a:cs typeface="Calibri"/>
              </a:rPr>
              <a:t>della </a:t>
            </a:r>
            <a:r>
              <a:rPr sz="2000" b="1" spc="-8" dirty="0">
                <a:solidFill>
                  <a:schemeClr val="bg1"/>
                </a:solidFill>
                <a:cs typeface="Calibri"/>
              </a:rPr>
              <a:t>capacità polmonare </a:t>
            </a:r>
            <a:r>
              <a:rPr sz="2000" b="1" dirty="0">
                <a:solidFill>
                  <a:schemeClr val="bg1"/>
                </a:solidFill>
                <a:cs typeface="Calibri"/>
              </a:rPr>
              <a:t>e </a:t>
            </a:r>
            <a:r>
              <a:rPr sz="2000" b="1" spc="-4" dirty="0">
                <a:solidFill>
                  <a:schemeClr val="bg1"/>
                </a:solidFill>
                <a:cs typeface="Calibri"/>
              </a:rPr>
              <a:t>del </a:t>
            </a:r>
            <a:r>
              <a:rPr sz="2000" b="1" spc="-8" dirty="0">
                <a:solidFill>
                  <a:schemeClr val="bg1"/>
                </a:solidFill>
                <a:cs typeface="Calibri"/>
              </a:rPr>
              <a:t>volume residuo)  </a:t>
            </a:r>
            <a:r>
              <a:rPr sz="2000" b="1" spc="-4" dirty="0">
                <a:solidFill>
                  <a:schemeClr val="bg1"/>
                </a:solidFill>
                <a:cs typeface="Calibri"/>
              </a:rPr>
              <a:t>Emogasanalisi </a:t>
            </a:r>
            <a:r>
              <a:rPr sz="2000" b="1" spc="-8" dirty="0">
                <a:solidFill>
                  <a:schemeClr val="bg1"/>
                </a:solidFill>
                <a:cs typeface="Calibri"/>
              </a:rPr>
              <a:t>arteriosa</a:t>
            </a:r>
            <a:endParaRPr sz="2000" b="1" dirty="0">
              <a:solidFill>
                <a:schemeClr val="bg1"/>
              </a:solidFill>
              <a:cs typeface="Calibri"/>
            </a:endParaRPr>
          </a:p>
        </p:txBody>
      </p:sp>
      <p:pic>
        <p:nvPicPr>
          <p:cNvPr id="14" name="Immagine 13">
            <a:extLst>
              <a:ext uri="{FF2B5EF4-FFF2-40B4-BE49-F238E27FC236}">
                <a16:creationId xmlns:a16="http://schemas.microsoft.com/office/drawing/2014/main" id="{31346D6B-8119-46B8-A2EC-32257AD382B0}"/>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111088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638894" y="72452"/>
            <a:ext cx="7886700" cy="946506"/>
          </a:xfrm>
          <a:solidFill>
            <a:schemeClr val="accent1">
              <a:lumMod val="75000"/>
            </a:schemeClr>
          </a:solidFill>
        </p:spPr>
        <p:txBody>
          <a:bodyPr>
            <a:normAutofit fontScale="90000"/>
          </a:bodyPr>
          <a:lstStyle/>
          <a:p>
            <a:pPr algn="ctr"/>
            <a:r>
              <a:rPr lang="it-IT" sz="3600" b="1" dirty="0">
                <a:solidFill>
                  <a:schemeClr val="bg1"/>
                </a:solidFill>
              </a:rPr>
              <a:t>LETTURA DEI PARAMETRI </a:t>
            </a:r>
            <a:br>
              <a:rPr lang="it-IT" sz="3600" b="1" dirty="0">
                <a:solidFill>
                  <a:schemeClr val="bg1"/>
                </a:solidFill>
              </a:rPr>
            </a:br>
            <a:r>
              <a:rPr lang="it-IT" sz="3600" b="1" dirty="0">
                <a:solidFill>
                  <a:schemeClr val="bg1"/>
                </a:solidFill>
              </a:rPr>
              <a:t>e successione dei vari </a:t>
            </a:r>
            <a:r>
              <a:rPr lang="it-IT" sz="3600" b="1" dirty="0" err="1">
                <a:solidFill>
                  <a:schemeClr val="bg1"/>
                </a:solidFill>
              </a:rPr>
              <a:t>step</a:t>
            </a:r>
            <a:endParaRPr lang="it-IT" sz="3600" b="1" dirty="0">
              <a:solidFill>
                <a:schemeClr val="bg1"/>
              </a:solidFill>
            </a:endParaRPr>
          </a:p>
        </p:txBody>
      </p:sp>
      <p:sp>
        <p:nvSpPr>
          <p:cNvPr id="3" name="Elaborazione 2"/>
          <p:cNvSpPr/>
          <p:nvPr/>
        </p:nvSpPr>
        <p:spPr>
          <a:xfrm>
            <a:off x="154516" y="1591732"/>
            <a:ext cx="2199217" cy="999067"/>
          </a:xfrm>
          <a:prstGeom prst="flowChartProcess">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dirty="0">
                <a:solidFill>
                  <a:prstClr val="white"/>
                </a:solidFill>
              </a:rPr>
              <a:t>Effettuare la spirometria</a:t>
            </a:r>
          </a:p>
        </p:txBody>
      </p:sp>
      <p:sp>
        <p:nvSpPr>
          <p:cNvPr id="4" name="Decisione 3"/>
          <p:cNvSpPr/>
          <p:nvPr/>
        </p:nvSpPr>
        <p:spPr>
          <a:xfrm>
            <a:off x="2857496" y="1228517"/>
            <a:ext cx="2831578" cy="1599348"/>
          </a:xfrm>
          <a:prstGeom prst="flowChartDecision">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dirty="0">
                <a:solidFill>
                  <a:prstClr val="white"/>
                </a:solidFill>
              </a:rPr>
              <a:t>Soddisfa i criteri di accettabilità?</a:t>
            </a:r>
          </a:p>
        </p:txBody>
      </p:sp>
      <p:sp>
        <p:nvSpPr>
          <p:cNvPr id="5" name="Decisione 4"/>
          <p:cNvSpPr/>
          <p:nvPr/>
        </p:nvSpPr>
        <p:spPr>
          <a:xfrm>
            <a:off x="6212418" y="1422397"/>
            <a:ext cx="2675550" cy="1405467"/>
          </a:xfrm>
          <a:prstGeom prst="flowChartDecision">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dirty="0">
                <a:solidFill>
                  <a:prstClr val="white"/>
                </a:solidFill>
              </a:rPr>
              <a:t>Ci sono tre manovre accettabili?</a:t>
            </a:r>
          </a:p>
        </p:txBody>
      </p:sp>
      <p:sp>
        <p:nvSpPr>
          <p:cNvPr id="6" name="Freccia a destra 5"/>
          <p:cNvSpPr/>
          <p:nvPr/>
        </p:nvSpPr>
        <p:spPr>
          <a:xfrm>
            <a:off x="2489658" y="2129489"/>
            <a:ext cx="577856"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7" name="Freccia a destra 6"/>
          <p:cNvSpPr/>
          <p:nvPr/>
        </p:nvSpPr>
        <p:spPr>
          <a:xfrm>
            <a:off x="5708656" y="2118828"/>
            <a:ext cx="425447" cy="7115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8" name="CasellaDiTesto 7"/>
          <p:cNvSpPr txBox="1"/>
          <p:nvPr/>
        </p:nvSpPr>
        <p:spPr>
          <a:xfrm>
            <a:off x="5708656" y="1529941"/>
            <a:ext cx="577847" cy="523220"/>
          </a:xfrm>
          <a:prstGeom prst="rect">
            <a:avLst/>
          </a:prstGeom>
          <a:noFill/>
        </p:spPr>
        <p:txBody>
          <a:bodyPr wrap="square" rtlCol="0">
            <a:spAutoFit/>
          </a:bodyPr>
          <a:lstStyle/>
          <a:p>
            <a:pPr defTabSz="914400"/>
            <a:r>
              <a:rPr lang="it-IT" sz="2800" dirty="0">
                <a:solidFill>
                  <a:prstClr val="black"/>
                </a:solidFill>
              </a:rPr>
              <a:t>si</a:t>
            </a:r>
          </a:p>
        </p:txBody>
      </p:sp>
      <p:sp>
        <p:nvSpPr>
          <p:cNvPr id="9" name="CasellaDiTesto 8"/>
          <p:cNvSpPr txBox="1"/>
          <p:nvPr/>
        </p:nvSpPr>
        <p:spPr>
          <a:xfrm>
            <a:off x="4572000" y="4635866"/>
            <a:ext cx="577847" cy="523220"/>
          </a:xfrm>
          <a:prstGeom prst="rect">
            <a:avLst/>
          </a:prstGeom>
          <a:noFill/>
        </p:spPr>
        <p:txBody>
          <a:bodyPr wrap="square" rtlCol="0">
            <a:spAutoFit/>
          </a:bodyPr>
          <a:lstStyle/>
          <a:p>
            <a:pPr defTabSz="914400"/>
            <a:r>
              <a:rPr lang="it-IT" sz="2800" dirty="0">
                <a:solidFill>
                  <a:prstClr val="black"/>
                </a:solidFill>
              </a:rPr>
              <a:t>si</a:t>
            </a:r>
          </a:p>
        </p:txBody>
      </p:sp>
      <p:sp>
        <p:nvSpPr>
          <p:cNvPr id="10" name="CasellaDiTesto 9"/>
          <p:cNvSpPr txBox="1"/>
          <p:nvPr/>
        </p:nvSpPr>
        <p:spPr>
          <a:xfrm>
            <a:off x="7528990" y="2590799"/>
            <a:ext cx="577847" cy="523220"/>
          </a:xfrm>
          <a:prstGeom prst="rect">
            <a:avLst/>
          </a:prstGeom>
          <a:noFill/>
        </p:spPr>
        <p:txBody>
          <a:bodyPr wrap="square" rtlCol="0">
            <a:spAutoFit/>
          </a:bodyPr>
          <a:lstStyle/>
          <a:p>
            <a:pPr defTabSz="914400"/>
            <a:r>
              <a:rPr lang="it-IT" sz="2800" dirty="0">
                <a:solidFill>
                  <a:prstClr val="black"/>
                </a:solidFill>
              </a:rPr>
              <a:t>si</a:t>
            </a:r>
          </a:p>
        </p:txBody>
      </p:sp>
      <p:sp>
        <p:nvSpPr>
          <p:cNvPr id="11" name="CasellaDiTesto 10"/>
          <p:cNvSpPr txBox="1"/>
          <p:nvPr/>
        </p:nvSpPr>
        <p:spPr>
          <a:xfrm>
            <a:off x="3492411" y="4635866"/>
            <a:ext cx="577847" cy="523220"/>
          </a:xfrm>
          <a:prstGeom prst="rect">
            <a:avLst/>
          </a:prstGeom>
          <a:noFill/>
        </p:spPr>
        <p:txBody>
          <a:bodyPr wrap="square" rtlCol="0">
            <a:spAutoFit/>
          </a:bodyPr>
          <a:lstStyle/>
          <a:p>
            <a:pPr defTabSz="914400"/>
            <a:r>
              <a:rPr lang="it-IT" sz="2800" dirty="0">
                <a:solidFill>
                  <a:prstClr val="black"/>
                </a:solidFill>
              </a:rPr>
              <a:t>no</a:t>
            </a:r>
          </a:p>
        </p:txBody>
      </p:sp>
      <p:sp>
        <p:nvSpPr>
          <p:cNvPr id="12" name="Decisione 11"/>
          <p:cNvSpPr/>
          <p:nvPr/>
        </p:nvSpPr>
        <p:spPr>
          <a:xfrm>
            <a:off x="2820112" y="3042250"/>
            <a:ext cx="3197463" cy="1483320"/>
          </a:xfrm>
          <a:prstGeom prst="flowChartDecision">
            <a:avLst/>
          </a:prstGeom>
          <a:solidFill>
            <a:schemeClr val="accent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dirty="0">
                <a:solidFill>
                  <a:prstClr val="white"/>
                </a:solidFill>
              </a:rPr>
              <a:t>rispetta i criteri di riproducibilità?</a:t>
            </a:r>
          </a:p>
        </p:txBody>
      </p:sp>
      <p:sp>
        <p:nvSpPr>
          <p:cNvPr id="14" name="Freccia a destra 13"/>
          <p:cNvSpPr/>
          <p:nvPr/>
        </p:nvSpPr>
        <p:spPr>
          <a:xfrm rot="5400000">
            <a:off x="7119780" y="3371021"/>
            <a:ext cx="719870" cy="6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15" name="Freccia a destra 14"/>
          <p:cNvSpPr/>
          <p:nvPr/>
        </p:nvSpPr>
        <p:spPr>
          <a:xfrm rot="10800000">
            <a:off x="5793263" y="3816463"/>
            <a:ext cx="1635064"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16" name="Freccia a destra 15"/>
          <p:cNvSpPr/>
          <p:nvPr/>
        </p:nvSpPr>
        <p:spPr>
          <a:xfrm rot="9173202">
            <a:off x="5922039" y="2884160"/>
            <a:ext cx="819085"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17" name="Freccia a destra 16"/>
          <p:cNvSpPr/>
          <p:nvPr/>
        </p:nvSpPr>
        <p:spPr>
          <a:xfrm rot="10800000">
            <a:off x="1351182" y="3127582"/>
            <a:ext cx="4577657" cy="4804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19" name="Freccia a destra 18"/>
          <p:cNvSpPr/>
          <p:nvPr/>
        </p:nvSpPr>
        <p:spPr>
          <a:xfrm rot="16200000" flipV="1">
            <a:off x="1072711" y="2916048"/>
            <a:ext cx="425447"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20" name="Freccia a destra 19"/>
          <p:cNvSpPr/>
          <p:nvPr/>
        </p:nvSpPr>
        <p:spPr>
          <a:xfrm rot="9173202">
            <a:off x="3089142" y="2801048"/>
            <a:ext cx="819085" cy="4847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22" name="Freccia a destra 21"/>
          <p:cNvSpPr/>
          <p:nvPr/>
        </p:nvSpPr>
        <p:spPr>
          <a:xfrm rot="9173202">
            <a:off x="2964337" y="4382474"/>
            <a:ext cx="819085" cy="8195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23" name="Freccia a destra 22"/>
          <p:cNvSpPr/>
          <p:nvPr/>
        </p:nvSpPr>
        <p:spPr>
          <a:xfrm rot="13135307">
            <a:off x="1153002" y="3923182"/>
            <a:ext cx="1976759" cy="67601"/>
          </a:xfrm>
          <a:prstGeom prst="rightArrow">
            <a:avLst/>
          </a:prstGeom>
          <a:ln w="6350"/>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24" name="Freccia a destra 23"/>
          <p:cNvSpPr/>
          <p:nvPr/>
        </p:nvSpPr>
        <p:spPr>
          <a:xfrm rot="2126856">
            <a:off x="4941205" y="4570630"/>
            <a:ext cx="719870" cy="6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26" name="Elaborazione 25"/>
          <p:cNvSpPr/>
          <p:nvPr/>
        </p:nvSpPr>
        <p:spPr>
          <a:xfrm>
            <a:off x="5793262" y="4671463"/>
            <a:ext cx="2722088" cy="581933"/>
          </a:xfrm>
          <a:prstGeom prst="flowChartProcess">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dirty="0">
                <a:solidFill>
                  <a:prstClr val="white"/>
                </a:solidFill>
              </a:rPr>
              <a:t>Determinare FVC e FEV1 maggiori</a:t>
            </a:r>
          </a:p>
        </p:txBody>
      </p:sp>
      <p:sp>
        <p:nvSpPr>
          <p:cNvPr id="27" name="Freccia a destra 26"/>
          <p:cNvSpPr/>
          <p:nvPr/>
        </p:nvSpPr>
        <p:spPr>
          <a:xfrm rot="9479992">
            <a:off x="6823654" y="5510887"/>
            <a:ext cx="719870" cy="6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28" name="Elaborazione 27"/>
          <p:cNvSpPr/>
          <p:nvPr/>
        </p:nvSpPr>
        <p:spPr>
          <a:xfrm>
            <a:off x="3492412" y="5583356"/>
            <a:ext cx="3214126" cy="1105311"/>
          </a:xfrm>
          <a:prstGeom prst="flowChartProcess">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dirty="0">
                <a:solidFill>
                  <a:prstClr val="white"/>
                </a:solidFill>
              </a:rPr>
              <a:t>Determinare la «curva migliore» (quella con somma di FEV1 e FVC maggiore. Da questa determinare gli altri parametri</a:t>
            </a:r>
          </a:p>
        </p:txBody>
      </p:sp>
      <p:sp>
        <p:nvSpPr>
          <p:cNvPr id="29" name="Freccia a destra 28"/>
          <p:cNvSpPr/>
          <p:nvPr/>
        </p:nvSpPr>
        <p:spPr>
          <a:xfrm rot="10800000">
            <a:off x="2595798" y="6073683"/>
            <a:ext cx="719870" cy="623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it-IT">
              <a:solidFill>
                <a:prstClr val="white"/>
              </a:solidFill>
            </a:endParaRPr>
          </a:p>
        </p:txBody>
      </p:sp>
      <p:sp>
        <p:nvSpPr>
          <p:cNvPr id="30" name="Elaborazione 29"/>
          <p:cNvSpPr/>
          <p:nvPr/>
        </p:nvSpPr>
        <p:spPr>
          <a:xfrm>
            <a:off x="154516" y="5378321"/>
            <a:ext cx="2199217" cy="1310346"/>
          </a:xfrm>
          <a:prstGeom prst="flowChartProcess">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r>
              <a:rPr lang="it-IT" sz="2400" b="1" dirty="0">
                <a:solidFill>
                  <a:prstClr val="white"/>
                </a:solidFill>
              </a:rPr>
              <a:t>Registrare e interpretare la spirometria</a:t>
            </a:r>
          </a:p>
        </p:txBody>
      </p:sp>
      <p:sp>
        <p:nvSpPr>
          <p:cNvPr id="31" name="CasellaDiTesto 30"/>
          <p:cNvSpPr txBox="1"/>
          <p:nvPr/>
        </p:nvSpPr>
        <p:spPr>
          <a:xfrm>
            <a:off x="6306163" y="2709284"/>
            <a:ext cx="577847" cy="523220"/>
          </a:xfrm>
          <a:prstGeom prst="rect">
            <a:avLst/>
          </a:prstGeom>
          <a:noFill/>
        </p:spPr>
        <p:txBody>
          <a:bodyPr wrap="square" rtlCol="0">
            <a:spAutoFit/>
          </a:bodyPr>
          <a:lstStyle/>
          <a:p>
            <a:pPr defTabSz="914400"/>
            <a:r>
              <a:rPr lang="it-IT" sz="2800" dirty="0">
                <a:solidFill>
                  <a:prstClr val="black"/>
                </a:solidFill>
              </a:rPr>
              <a:t>no</a:t>
            </a:r>
          </a:p>
        </p:txBody>
      </p:sp>
      <p:sp>
        <p:nvSpPr>
          <p:cNvPr id="32" name="CasellaDiTesto 31"/>
          <p:cNvSpPr txBox="1"/>
          <p:nvPr/>
        </p:nvSpPr>
        <p:spPr>
          <a:xfrm>
            <a:off x="2968982" y="2438412"/>
            <a:ext cx="577847" cy="523220"/>
          </a:xfrm>
          <a:prstGeom prst="rect">
            <a:avLst/>
          </a:prstGeom>
          <a:noFill/>
        </p:spPr>
        <p:txBody>
          <a:bodyPr wrap="square" rtlCol="0">
            <a:spAutoFit/>
          </a:bodyPr>
          <a:lstStyle/>
          <a:p>
            <a:pPr defTabSz="914400"/>
            <a:r>
              <a:rPr lang="it-IT" sz="2800" dirty="0">
                <a:solidFill>
                  <a:prstClr val="black"/>
                </a:solidFill>
              </a:rPr>
              <a:t>no</a:t>
            </a:r>
          </a:p>
        </p:txBody>
      </p:sp>
      <p:pic>
        <p:nvPicPr>
          <p:cNvPr id="34" name="Immagine 33">
            <a:extLst>
              <a:ext uri="{FF2B5EF4-FFF2-40B4-BE49-F238E27FC236}">
                <a16:creationId xmlns:a16="http://schemas.microsoft.com/office/drawing/2014/main" id="{2623E836-4A48-4BF1-AE3B-20E753DD4900}"/>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591907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53361" y="153568"/>
            <a:ext cx="1904039" cy="239624"/>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p:nvPr/>
        </p:nvSpPr>
        <p:spPr>
          <a:xfrm>
            <a:off x="5412105" y="129273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685800" y="2343150"/>
            <a:ext cx="0" cy="3257550"/>
          </a:xfrm>
          <a:custGeom>
            <a:avLst/>
            <a:gdLst/>
            <a:ahLst/>
            <a:cxnLst/>
            <a:rect l="l" t="t" r="r" b="b"/>
            <a:pathLst>
              <a:path h="4343400">
                <a:moveTo>
                  <a:pt x="0" y="0"/>
                </a:moveTo>
                <a:lnTo>
                  <a:pt x="0" y="4343400"/>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7" name="object 7"/>
          <p:cNvSpPr/>
          <p:nvPr/>
        </p:nvSpPr>
        <p:spPr>
          <a:xfrm>
            <a:off x="228600" y="4286250"/>
            <a:ext cx="3733800" cy="0"/>
          </a:xfrm>
          <a:custGeom>
            <a:avLst/>
            <a:gdLst/>
            <a:ahLst/>
            <a:cxnLst/>
            <a:rect l="l" t="t" r="r" b="b"/>
            <a:pathLst>
              <a:path w="4978400">
                <a:moveTo>
                  <a:pt x="0" y="0"/>
                </a:moveTo>
                <a:lnTo>
                  <a:pt x="4978400" y="0"/>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8" name="object 8"/>
          <p:cNvSpPr/>
          <p:nvPr/>
        </p:nvSpPr>
        <p:spPr>
          <a:xfrm>
            <a:off x="685800" y="4286250"/>
            <a:ext cx="2743200" cy="1033939"/>
          </a:xfrm>
          <a:custGeom>
            <a:avLst/>
            <a:gdLst/>
            <a:ahLst/>
            <a:cxnLst/>
            <a:rect l="l" t="t" r="r" b="b"/>
            <a:pathLst>
              <a:path w="3657600" h="1378585">
                <a:moveTo>
                  <a:pt x="3657600" y="76200"/>
                </a:moveTo>
                <a:lnTo>
                  <a:pt x="3649115" y="124606"/>
                </a:lnTo>
                <a:lnTo>
                  <a:pt x="3640498" y="172938"/>
                </a:lnTo>
                <a:lnTo>
                  <a:pt x="3631615" y="221121"/>
                </a:lnTo>
                <a:lnTo>
                  <a:pt x="3622333" y="269081"/>
                </a:lnTo>
                <a:lnTo>
                  <a:pt x="3612522" y="316743"/>
                </a:lnTo>
                <a:lnTo>
                  <a:pt x="3602049" y="364033"/>
                </a:lnTo>
                <a:lnTo>
                  <a:pt x="3590781" y="410877"/>
                </a:lnTo>
                <a:lnTo>
                  <a:pt x="3578587" y="457200"/>
                </a:lnTo>
                <a:lnTo>
                  <a:pt x="3565334" y="502927"/>
                </a:lnTo>
                <a:lnTo>
                  <a:pt x="3550889" y="547985"/>
                </a:lnTo>
                <a:lnTo>
                  <a:pt x="3535122" y="592298"/>
                </a:lnTo>
                <a:lnTo>
                  <a:pt x="3517900" y="635793"/>
                </a:lnTo>
                <a:lnTo>
                  <a:pt x="3499089" y="678395"/>
                </a:lnTo>
                <a:lnTo>
                  <a:pt x="3478560" y="720030"/>
                </a:lnTo>
                <a:lnTo>
                  <a:pt x="3456178" y="760623"/>
                </a:lnTo>
                <a:lnTo>
                  <a:pt x="3431812" y="800100"/>
                </a:lnTo>
                <a:lnTo>
                  <a:pt x="3405330" y="838386"/>
                </a:lnTo>
                <a:lnTo>
                  <a:pt x="3376600" y="875407"/>
                </a:lnTo>
                <a:lnTo>
                  <a:pt x="3345489" y="911088"/>
                </a:lnTo>
                <a:lnTo>
                  <a:pt x="3311866" y="945356"/>
                </a:lnTo>
                <a:lnTo>
                  <a:pt x="3275597" y="978135"/>
                </a:lnTo>
                <a:lnTo>
                  <a:pt x="3236551" y="1009352"/>
                </a:lnTo>
                <a:lnTo>
                  <a:pt x="3194596" y="1038931"/>
                </a:lnTo>
                <a:lnTo>
                  <a:pt x="3149600" y="1066800"/>
                </a:lnTo>
                <a:lnTo>
                  <a:pt x="3080937" y="1102926"/>
                </a:lnTo>
                <a:lnTo>
                  <a:pt x="3043193" y="1120309"/>
                </a:lnTo>
                <a:lnTo>
                  <a:pt x="3003343" y="1137225"/>
                </a:lnTo>
                <a:lnTo>
                  <a:pt x="2961517" y="1153663"/>
                </a:lnTo>
                <a:lnTo>
                  <a:pt x="2917843" y="1169612"/>
                </a:lnTo>
                <a:lnTo>
                  <a:pt x="2872447" y="1185062"/>
                </a:lnTo>
                <a:lnTo>
                  <a:pt x="2825458" y="1200002"/>
                </a:lnTo>
                <a:lnTo>
                  <a:pt x="2777005" y="1214420"/>
                </a:lnTo>
                <a:lnTo>
                  <a:pt x="2727215" y="1228308"/>
                </a:lnTo>
                <a:lnTo>
                  <a:pt x="2676216" y="1241653"/>
                </a:lnTo>
                <a:lnTo>
                  <a:pt x="2624137" y="1254446"/>
                </a:lnTo>
                <a:lnTo>
                  <a:pt x="2571104" y="1266675"/>
                </a:lnTo>
                <a:lnTo>
                  <a:pt x="2517247" y="1278331"/>
                </a:lnTo>
                <a:lnTo>
                  <a:pt x="2462693" y="1289401"/>
                </a:lnTo>
                <a:lnTo>
                  <a:pt x="2407570" y="1299876"/>
                </a:lnTo>
                <a:lnTo>
                  <a:pt x="2352007" y="1309746"/>
                </a:lnTo>
                <a:lnTo>
                  <a:pt x="2296130" y="1318998"/>
                </a:lnTo>
                <a:lnTo>
                  <a:pt x="2240069" y="1327623"/>
                </a:lnTo>
                <a:lnTo>
                  <a:pt x="2183951" y="1335610"/>
                </a:lnTo>
                <a:lnTo>
                  <a:pt x="2127904" y="1342948"/>
                </a:lnTo>
                <a:lnTo>
                  <a:pt x="2072056" y="1349627"/>
                </a:lnTo>
                <a:lnTo>
                  <a:pt x="2016535" y="1355636"/>
                </a:lnTo>
                <a:lnTo>
                  <a:pt x="1961470" y="1360964"/>
                </a:lnTo>
                <a:lnTo>
                  <a:pt x="1906988" y="1365601"/>
                </a:lnTo>
                <a:lnTo>
                  <a:pt x="1853217" y="1369536"/>
                </a:lnTo>
                <a:lnTo>
                  <a:pt x="1800285" y="1372758"/>
                </a:lnTo>
                <a:lnTo>
                  <a:pt x="1748320" y="1375257"/>
                </a:lnTo>
                <a:lnTo>
                  <a:pt x="1697451" y="1377022"/>
                </a:lnTo>
                <a:lnTo>
                  <a:pt x="1647804" y="1378042"/>
                </a:lnTo>
                <a:lnTo>
                  <a:pt x="1599509" y="1378307"/>
                </a:lnTo>
                <a:lnTo>
                  <a:pt x="1552693" y="1377806"/>
                </a:lnTo>
                <a:lnTo>
                  <a:pt x="1507484" y="1376528"/>
                </a:lnTo>
                <a:lnTo>
                  <a:pt x="1464010" y="1374463"/>
                </a:lnTo>
                <a:lnTo>
                  <a:pt x="1422400" y="1371600"/>
                </a:lnTo>
                <a:lnTo>
                  <a:pt x="1365840" y="1365947"/>
                </a:lnTo>
                <a:lnTo>
                  <a:pt x="1309969" y="1358203"/>
                </a:lnTo>
                <a:lnTo>
                  <a:pt x="1254827" y="1348469"/>
                </a:lnTo>
                <a:lnTo>
                  <a:pt x="1200451" y="1336847"/>
                </a:lnTo>
                <a:lnTo>
                  <a:pt x="1146881" y="1323441"/>
                </a:lnTo>
                <a:lnTo>
                  <a:pt x="1094156" y="1308352"/>
                </a:lnTo>
                <a:lnTo>
                  <a:pt x="1042314" y="1291683"/>
                </a:lnTo>
                <a:lnTo>
                  <a:pt x="991396" y="1273537"/>
                </a:lnTo>
                <a:lnTo>
                  <a:pt x="941440" y="1254015"/>
                </a:lnTo>
                <a:lnTo>
                  <a:pt x="892484" y="1233220"/>
                </a:lnTo>
                <a:lnTo>
                  <a:pt x="844569" y="1211255"/>
                </a:lnTo>
                <a:lnTo>
                  <a:pt x="797733" y="1188222"/>
                </a:lnTo>
                <a:lnTo>
                  <a:pt x="752014" y="1164223"/>
                </a:lnTo>
                <a:lnTo>
                  <a:pt x="707453" y="1139361"/>
                </a:lnTo>
                <a:lnTo>
                  <a:pt x="664088" y="1113739"/>
                </a:lnTo>
                <a:lnTo>
                  <a:pt x="621957" y="1087458"/>
                </a:lnTo>
                <a:lnTo>
                  <a:pt x="581101" y="1060621"/>
                </a:lnTo>
                <a:lnTo>
                  <a:pt x="541558" y="1033330"/>
                </a:lnTo>
                <a:lnTo>
                  <a:pt x="503367" y="1005688"/>
                </a:lnTo>
                <a:lnTo>
                  <a:pt x="466567" y="977798"/>
                </a:lnTo>
                <a:lnTo>
                  <a:pt x="431197" y="949761"/>
                </a:lnTo>
                <a:lnTo>
                  <a:pt x="397297" y="921681"/>
                </a:lnTo>
                <a:lnTo>
                  <a:pt x="364904" y="893658"/>
                </a:lnTo>
                <a:lnTo>
                  <a:pt x="334059" y="865797"/>
                </a:lnTo>
                <a:lnTo>
                  <a:pt x="304800" y="838200"/>
                </a:lnTo>
                <a:lnTo>
                  <a:pt x="269160" y="800183"/>
                </a:lnTo>
                <a:lnTo>
                  <a:pt x="236956" y="758656"/>
                </a:lnTo>
                <a:lnTo>
                  <a:pt x="207968" y="714118"/>
                </a:lnTo>
                <a:lnTo>
                  <a:pt x="181971" y="667069"/>
                </a:lnTo>
                <a:lnTo>
                  <a:pt x="158745" y="618009"/>
                </a:lnTo>
                <a:lnTo>
                  <a:pt x="138066" y="567439"/>
                </a:lnTo>
                <a:lnTo>
                  <a:pt x="119714" y="515858"/>
                </a:lnTo>
                <a:lnTo>
                  <a:pt x="103464" y="463765"/>
                </a:lnTo>
                <a:lnTo>
                  <a:pt x="89096" y="411662"/>
                </a:lnTo>
                <a:lnTo>
                  <a:pt x="76387" y="360047"/>
                </a:lnTo>
                <a:lnTo>
                  <a:pt x="65115" y="309421"/>
                </a:lnTo>
                <a:lnTo>
                  <a:pt x="55057" y="260284"/>
                </a:lnTo>
                <a:lnTo>
                  <a:pt x="45992" y="213135"/>
                </a:lnTo>
                <a:lnTo>
                  <a:pt x="37697" y="168475"/>
                </a:lnTo>
                <a:lnTo>
                  <a:pt x="29950" y="126803"/>
                </a:lnTo>
                <a:lnTo>
                  <a:pt x="22529" y="88620"/>
                </a:lnTo>
                <a:lnTo>
                  <a:pt x="15212" y="54425"/>
                </a:lnTo>
                <a:lnTo>
                  <a:pt x="7776" y="24718"/>
                </a:lnTo>
                <a:lnTo>
                  <a:pt x="0" y="0"/>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10" name="object 10"/>
          <p:cNvSpPr txBox="1"/>
          <p:nvPr/>
        </p:nvSpPr>
        <p:spPr>
          <a:xfrm>
            <a:off x="897330" y="2073212"/>
            <a:ext cx="779069" cy="225542"/>
          </a:xfrm>
          <a:prstGeom prst="rect">
            <a:avLst/>
          </a:prstGeom>
        </p:spPr>
        <p:txBody>
          <a:bodyPr vert="horz" wrap="square" lIns="0" tIns="10001" rIns="0" bIns="0" rtlCol="0">
            <a:spAutoFit/>
          </a:bodyPr>
          <a:lstStyle/>
          <a:p>
            <a:pPr marL="9525" algn="ctr" defTabSz="914400">
              <a:spcBef>
                <a:spcPts val="79"/>
              </a:spcBef>
            </a:pPr>
            <a:r>
              <a:rPr sz="1400" b="1" i="1" spc="-4" dirty="0">
                <a:solidFill>
                  <a:prstClr val="black"/>
                </a:solidFill>
                <a:cs typeface="Calibri"/>
              </a:rPr>
              <a:t>F</a:t>
            </a:r>
            <a:r>
              <a:rPr sz="1400" b="1" i="1" dirty="0">
                <a:solidFill>
                  <a:prstClr val="black"/>
                </a:solidFill>
                <a:cs typeface="Calibri"/>
              </a:rPr>
              <a:t>l</a:t>
            </a:r>
            <a:r>
              <a:rPr sz="1400" b="1" i="1" spc="-4" dirty="0">
                <a:solidFill>
                  <a:prstClr val="black"/>
                </a:solidFill>
                <a:cs typeface="Calibri"/>
              </a:rPr>
              <a:t>us</a:t>
            </a:r>
            <a:r>
              <a:rPr sz="1400" b="1" i="1" spc="4" dirty="0">
                <a:solidFill>
                  <a:prstClr val="black"/>
                </a:solidFill>
                <a:cs typeface="Calibri"/>
              </a:rPr>
              <a:t>s</a:t>
            </a:r>
            <a:r>
              <a:rPr sz="1400" b="1" i="1" dirty="0">
                <a:solidFill>
                  <a:prstClr val="black"/>
                </a:solidFill>
                <a:cs typeface="Calibri"/>
              </a:rPr>
              <a:t>o</a:t>
            </a:r>
            <a:endParaRPr sz="1400" b="1" dirty="0">
              <a:solidFill>
                <a:prstClr val="black"/>
              </a:solidFill>
              <a:cs typeface="Calibri"/>
            </a:endParaRPr>
          </a:p>
        </p:txBody>
      </p:sp>
      <p:sp>
        <p:nvSpPr>
          <p:cNvPr id="11" name="object 11"/>
          <p:cNvSpPr txBox="1"/>
          <p:nvPr/>
        </p:nvSpPr>
        <p:spPr>
          <a:xfrm>
            <a:off x="1066800" y="5586984"/>
            <a:ext cx="1981200" cy="242374"/>
          </a:xfrm>
          <a:prstGeom prst="rect">
            <a:avLst/>
          </a:prstGeom>
          <a:ln w="9525">
            <a:solidFill>
              <a:srgbClr val="000000"/>
            </a:solidFill>
          </a:ln>
        </p:spPr>
        <p:txBody>
          <a:bodyPr vert="horz" wrap="square" lIns="0" tIns="26670" rIns="0" bIns="0" rtlCol="0">
            <a:spAutoFit/>
          </a:bodyPr>
          <a:lstStyle/>
          <a:p>
            <a:pPr marL="68580" algn="ctr" defTabSz="914400">
              <a:spcBef>
                <a:spcPts val="210"/>
              </a:spcBef>
            </a:pPr>
            <a:r>
              <a:rPr sz="1400" b="1" i="1" spc="-11" dirty="0">
                <a:solidFill>
                  <a:prstClr val="black"/>
                </a:solidFill>
                <a:cs typeface="Calibri"/>
              </a:rPr>
              <a:t>Volume</a:t>
            </a:r>
            <a:endParaRPr sz="1400" b="1" dirty="0">
              <a:solidFill>
                <a:prstClr val="black"/>
              </a:solidFill>
              <a:cs typeface="Calibri"/>
            </a:endParaRPr>
          </a:p>
        </p:txBody>
      </p:sp>
      <p:sp>
        <p:nvSpPr>
          <p:cNvPr id="13" name="object 13"/>
          <p:cNvSpPr txBox="1"/>
          <p:nvPr/>
        </p:nvSpPr>
        <p:spPr>
          <a:xfrm>
            <a:off x="5598413" y="973206"/>
            <a:ext cx="764669" cy="255359"/>
          </a:xfrm>
          <a:prstGeom prst="rect">
            <a:avLst/>
          </a:prstGeom>
        </p:spPr>
        <p:txBody>
          <a:bodyPr vert="horz" wrap="square" lIns="0" tIns="9049" rIns="0" bIns="0" rtlCol="0">
            <a:spAutoFit/>
          </a:bodyPr>
          <a:lstStyle/>
          <a:p>
            <a:pPr marL="9525" defTabSz="914400">
              <a:spcBef>
                <a:spcPts val="71"/>
              </a:spcBef>
            </a:pPr>
            <a:r>
              <a:rPr sz="1600" b="1" spc="-4" dirty="0">
                <a:solidFill>
                  <a:prstClr val="black"/>
                </a:solidFill>
                <a:cs typeface="Calibri"/>
              </a:rPr>
              <a:t>M</a:t>
            </a:r>
            <a:r>
              <a:rPr sz="1600" b="1" dirty="0">
                <a:solidFill>
                  <a:prstClr val="black"/>
                </a:solidFill>
                <a:cs typeface="Calibri"/>
              </a:rPr>
              <a:t>i</a:t>
            </a:r>
            <a:r>
              <a:rPr sz="1600" b="1" spc="-8" dirty="0">
                <a:solidFill>
                  <a:prstClr val="black"/>
                </a:solidFill>
                <a:cs typeface="Calibri"/>
              </a:rPr>
              <a:t>su</a:t>
            </a:r>
            <a:r>
              <a:rPr sz="1600" b="1" spc="-34" dirty="0">
                <a:solidFill>
                  <a:prstClr val="black"/>
                </a:solidFill>
                <a:cs typeface="Calibri"/>
              </a:rPr>
              <a:t>r</a:t>
            </a:r>
            <a:r>
              <a:rPr sz="1600" b="1" spc="-4" dirty="0">
                <a:solidFill>
                  <a:prstClr val="black"/>
                </a:solidFill>
                <a:cs typeface="Calibri"/>
              </a:rPr>
              <a:t>a</a:t>
            </a:r>
            <a:endParaRPr sz="1600" b="1" dirty="0">
              <a:solidFill>
                <a:prstClr val="black"/>
              </a:solidFill>
              <a:cs typeface="Calibri"/>
            </a:endParaRPr>
          </a:p>
        </p:txBody>
      </p:sp>
      <p:sp>
        <p:nvSpPr>
          <p:cNvPr id="14" name="object 14"/>
          <p:cNvSpPr txBox="1"/>
          <p:nvPr/>
        </p:nvSpPr>
        <p:spPr>
          <a:xfrm>
            <a:off x="6476214" y="979286"/>
            <a:ext cx="1033789" cy="255359"/>
          </a:xfrm>
          <a:prstGeom prst="rect">
            <a:avLst/>
          </a:prstGeom>
        </p:spPr>
        <p:txBody>
          <a:bodyPr vert="horz" wrap="square" lIns="0" tIns="9049" rIns="0" bIns="0" rtlCol="0">
            <a:spAutoFit/>
          </a:bodyPr>
          <a:lstStyle/>
          <a:p>
            <a:pPr marL="9525" algn="ctr" defTabSz="914400">
              <a:spcBef>
                <a:spcPts val="71"/>
              </a:spcBef>
            </a:pPr>
            <a:r>
              <a:rPr sz="1600" b="1" spc="-19" dirty="0">
                <a:solidFill>
                  <a:prstClr val="black"/>
                </a:solidFill>
                <a:cs typeface="Calibri"/>
              </a:rPr>
              <a:t>Valore</a:t>
            </a:r>
            <a:r>
              <a:rPr sz="1600" b="1" spc="-23" dirty="0">
                <a:solidFill>
                  <a:prstClr val="black"/>
                </a:solidFill>
                <a:cs typeface="Calibri"/>
              </a:rPr>
              <a:t> </a:t>
            </a:r>
            <a:r>
              <a:rPr sz="1600" b="1" spc="-30" dirty="0">
                <a:solidFill>
                  <a:prstClr val="black"/>
                </a:solidFill>
                <a:cs typeface="Calibri"/>
              </a:rPr>
              <a:t>teor.</a:t>
            </a:r>
            <a:endParaRPr sz="1600" b="1" dirty="0">
              <a:solidFill>
                <a:prstClr val="black"/>
              </a:solidFill>
              <a:cs typeface="Calibri"/>
            </a:endParaRPr>
          </a:p>
        </p:txBody>
      </p:sp>
      <p:sp>
        <p:nvSpPr>
          <p:cNvPr id="15" name="object 15"/>
          <p:cNvSpPr txBox="1"/>
          <p:nvPr/>
        </p:nvSpPr>
        <p:spPr>
          <a:xfrm>
            <a:off x="7635712" y="1010064"/>
            <a:ext cx="583030" cy="255359"/>
          </a:xfrm>
          <a:prstGeom prst="rect">
            <a:avLst/>
          </a:prstGeom>
        </p:spPr>
        <p:txBody>
          <a:bodyPr vert="horz" wrap="square" lIns="0" tIns="9049" rIns="0" bIns="0" rtlCol="0">
            <a:spAutoFit/>
          </a:bodyPr>
          <a:lstStyle/>
          <a:p>
            <a:pPr marL="9525" defTabSz="914400">
              <a:spcBef>
                <a:spcPts val="71"/>
              </a:spcBef>
            </a:pPr>
            <a:r>
              <a:rPr sz="1600" b="1" spc="-4" dirty="0">
                <a:solidFill>
                  <a:prstClr val="black"/>
                </a:solidFill>
                <a:cs typeface="Calibri"/>
              </a:rPr>
              <a:t>%</a:t>
            </a:r>
            <a:r>
              <a:rPr sz="1600" b="1" spc="-11" dirty="0">
                <a:solidFill>
                  <a:prstClr val="black"/>
                </a:solidFill>
                <a:cs typeface="Calibri"/>
              </a:rPr>
              <a:t>t</a:t>
            </a:r>
            <a:r>
              <a:rPr sz="1600" b="1" spc="-4" dirty="0">
                <a:solidFill>
                  <a:prstClr val="black"/>
                </a:solidFill>
                <a:cs typeface="Calibri"/>
              </a:rPr>
              <a:t>eo</a:t>
            </a:r>
            <a:r>
              <a:rPr sz="1600" b="1" spc="-131" dirty="0">
                <a:solidFill>
                  <a:prstClr val="black"/>
                </a:solidFill>
                <a:cs typeface="Calibri"/>
              </a:rPr>
              <a:t>r</a:t>
            </a:r>
            <a:r>
              <a:rPr sz="1600" b="1" spc="-4" dirty="0">
                <a:solidFill>
                  <a:prstClr val="black"/>
                </a:solidFill>
                <a:cs typeface="Calibri"/>
              </a:rPr>
              <a:t>.</a:t>
            </a:r>
            <a:endParaRPr sz="1600" b="1" dirty="0">
              <a:solidFill>
                <a:prstClr val="black"/>
              </a:solidFill>
              <a:cs typeface="Calibri"/>
            </a:endParaRPr>
          </a:p>
        </p:txBody>
      </p:sp>
      <p:sp>
        <p:nvSpPr>
          <p:cNvPr id="16" name="object 16"/>
          <p:cNvSpPr txBox="1"/>
          <p:nvPr/>
        </p:nvSpPr>
        <p:spPr>
          <a:xfrm>
            <a:off x="8218743" y="1018862"/>
            <a:ext cx="816304" cy="255359"/>
          </a:xfrm>
          <a:prstGeom prst="rect">
            <a:avLst/>
          </a:prstGeom>
        </p:spPr>
        <p:txBody>
          <a:bodyPr vert="horz" wrap="square" lIns="0" tIns="9049" rIns="0" bIns="0" rtlCol="0">
            <a:spAutoFit/>
          </a:bodyPr>
          <a:lstStyle/>
          <a:p>
            <a:pPr marL="9525" defTabSz="914400">
              <a:spcBef>
                <a:spcPts val="71"/>
              </a:spcBef>
            </a:pPr>
            <a:r>
              <a:rPr sz="1600" b="1" spc="-15" dirty="0">
                <a:solidFill>
                  <a:prstClr val="black"/>
                </a:solidFill>
                <a:cs typeface="Calibri"/>
              </a:rPr>
              <a:t>Post</a:t>
            </a:r>
            <a:r>
              <a:rPr sz="1600" b="1" spc="-41" dirty="0">
                <a:solidFill>
                  <a:prstClr val="black"/>
                </a:solidFill>
                <a:cs typeface="Calibri"/>
              </a:rPr>
              <a:t> </a:t>
            </a:r>
            <a:r>
              <a:rPr sz="1600" b="1" spc="-4" dirty="0">
                <a:solidFill>
                  <a:prstClr val="black"/>
                </a:solidFill>
                <a:cs typeface="Calibri"/>
              </a:rPr>
              <a:t>BD%</a:t>
            </a:r>
            <a:endParaRPr sz="1600" b="1" dirty="0">
              <a:solidFill>
                <a:prstClr val="black"/>
              </a:solidFill>
              <a:cs typeface="Calibri"/>
            </a:endParaRPr>
          </a:p>
        </p:txBody>
      </p:sp>
      <p:graphicFrame>
        <p:nvGraphicFramePr>
          <p:cNvPr id="17" name="object 17"/>
          <p:cNvGraphicFramePr>
            <a:graphicFrameLocks noGrp="1"/>
          </p:cNvGraphicFramePr>
          <p:nvPr>
            <p:extLst>
              <p:ext uri="{D42A27DB-BD31-4B8C-83A1-F6EECF244321}">
                <p14:modId xmlns:p14="http://schemas.microsoft.com/office/powerpoint/2010/main" val="3827824551"/>
              </p:ext>
            </p:extLst>
          </p:nvPr>
        </p:nvGraphicFramePr>
        <p:xfrm>
          <a:off x="3044859" y="1370078"/>
          <a:ext cx="5938652" cy="2689545"/>
        </p:xfrm>
        <a:graphic>
          <a:graphicData uri="http://schemas.openxmlformats.org/drawingml/2006/table">
            <a:tbl>
              <a:tblPr firstRow="1" bandRow="1">
                <a:tableStyleId>{2D5ABB26-0587-4C30-8999-92F81FD0307C}</a:tableStyleId>
              </a:tblPr>
              <a:tblGrid>
                <a:gridCol w="2256375">
                  <a:extLst>
                    <a:ext uri="{9D8B030D-6E8A-4147-A177-3AD203B41FA5}">
                      <a16:colId xmlns:a16="http://schemas.microsoft.com/office/drawing/2014/main" val="20000"/>
                    </a:ext>
                  </a:extLst>
                </a:gridCol>
                <a:gridCol w="1168230">
                  <a:extLst>
                    <a:ext uri="{9D8B030D-6E8A-4147-A177-3AD203B41FA5}">
                      <a16:colId xmlns:a16="http://schemas.microsoft.com/office/drawing/2014/main" val="20001"/>
                    </a:ext>
                  </a:extLst>
                </a:gridCol>
                <a:gridCol w="1247447">
                  <a:extLst>
                    <a:ext uri="{9D8B030D-6E8A-4147-A177-3AD203B41FA5}">
                      <a16:colId xmlns:a16="http://schemas.microsoft.com/office/drawing/2014/main" val="20002"/>
                    </a:ext>
                  </a:extLst>
                </a:gridCol>
                <a:gridCol w="540969">
                  <a:extLst>
                    <a:ext uri="{9D8B030D-6E8A-4147-A177-3AD203B41FA5}">
                      <a16:colId xmlns:a16="http://schemas.microsoft.com/office/drawing/2014/main" val="20003"/>
                    </a:ext>
                  </a:extLst>
                </a:gridCol>
                <a:gridCol w="725631">
                  <a:extLst>
                    <a:ext uri="{9D8B030D-6E8A-4147-A177-3AD203B41FA5}">
                      <a16:colId xmlns:a16="http://schemas.microsoft.com/office/drawing/2014/main" val="20004"/>
                    </a:ext>
                  </a:extLst>
                </a:gridCol>
              </a:tblGrid>
              <a:tr h="324326">
                <a:tc>
                  <a:txBody>
                    <a:bodyPr/>
                    <a:lstStyle/>
                    <a:p>
                      <a:pPr marL="31750" algn="ctr">
                        <a:lnSpc>
                          <a:spcPts val="1520"/>
                        </a:lnSpc>
                      </a:pPr>
                      <a:r>
                        <a:rPr sz="1600" b="1" spc="-10" dirty="0">
                          <a:latin typeface="Calibri"/>
                          <a:cs typeface="Calibri"/>
                        </a:rPr>
                        <a:t>CVF</a:t>
                      </a:r>
                      <a:r>
                        <a:rPr sz="1600" b="1" spc="10" dirty="0">
                          <a:latin typeface="Calibri"/>
                          <a:cs typeface="Calibri"/>
                        </a:rPr>
                        <a:t> </a:t>
                      </a:r>
                      <a:r>
                        <a:rPr sz="1600" b="1" spc="-10" dirty="0">
                          <a:latin typeface="Calibri"/>
                          <a:cs typeface="Calibri"/>
                        </a:rPr>
                        <a:t>(L)</a:t>
                      </a:r>
                      <a:endParaRPr sz="1600" b="1" dirty="0">
                        <a:latin typeface="Calibri"/>
                        <a:cs typeface="Calibri"/>
                      </a:endParaRPr>
                    </a:p>
                  </a:txBody>
                  <a:tcPr marL="0" marR="0" marT="0" marB="0"/>
                </a:tc>
                <a:tc>
                  <a:txBody>
                    <a:bodyPr/>
                    <a:lstStyle/>
                    <a:p>
                      <a:pPr marL="24765" algn="ctr">
                        <a:lnSpc>
                          <a:spcPts val="1520"/>
                        </a:lnSpc>
                      </a:pPr>
                      <a:r>
                        <a:rPr sz="1600" b="1" spc="-10" dirty="0">
                          <a:latin typeface="Calibri"/>
                          <a:cs typeface="Calibri"/>
                        </a:rPr>
                        <a:t>1,73</a:t>
                      </a:r>
                      <a:endParaRPr sz="1600" b="1">
                        <a:latin typeface="Calibri"/>
                        <a:cs typeface="Calibri"/>
                      </a:endParaRPr>
                    </a:p>
                  </a:txBody>
                  <a:tcPr marL="0" marR="0" marT="0" marB="0"/>
                </a:tc>
                <a:tc>
                  <a:txBody>
                    <a:bodyPr/>
                    <a:lstStyle/>
                    <a:p>
                      <a:pPr algn="ctr">
                        <a:lnSpc>
                          <a:spcPts val="1520"/>
                        </a:lnSpc>
                      </a:pPr>
                      <a:r>
                        <a:rPr sz="1600" b="1" spc="-10" dirty="0">
                          <a:latin typeface="Calibri"/>
                          <a:cs typeface="Calibri"/>
                        </a:rPr>
                        <a:t>4</a:t>
                      </a:r>
                      <a:r>
                        <a:rPr sz="1600" b="1" dirty="0">
                          <a:latin typeface="Calibri"/>
                          <a:cs typeface="Calibri"/>
                        </a:rPr>
                        <a:t>,</a:t>
                      </a:r>
                      <a:r>
                        <a:rPr sz="1600" b="1" spc="-10" dirty="0">
                          <a:latin typeface="Calibri"/>
                          <a:cs typeface="Calibri"/>
                        </a:rPr>
                        <a:t>1</a:t>
                      </a:r>
                      <a:r>
                        <a:rPr sz="1600" b="1" dirty="0">
                          <a:latin typeface="Calibri"/>
                          <a:cs typeface="Calibri"/>
                        </a:rPr>
                        <a:t>1</a:t>
                      </a:r>
                    </a:p>
                  </a:txBody>
                  <a:tcPr marL="0" marR="0" marT="0" marB="0"/>
                </a:tc>
                <a:tc>
                  <a:txBody>
                    <a:bodyPr/>
                    <a:lstStyle/>
                    <a:p>
                      <a:pPr marL="13970" algn="ctr">
                        <a:lnSpc>
                          <a:spcPts val="1520"/>
                        </a:lnSpc>
                      </a:pPr>
                      <a:r>
                        <a:rPr sz="1600" b="1" spc="-10" dirty="0">
                          <a:latin typeface="Calibri"/>
                          <a:cs typeface="Calibri"/>
                        </a:rPr>
                        <a:t>42</a:t>
                      </a:r>
                      <a:endParaRPr sz="1600" b="1" dirty="0">
                        <a:latin typeface="Calibri"/>
                        <a:cs typeface="Calibri"/>
                      </a:endParaRPr>
                    </a:p>
                  </a:txBody>
                  <a:tcPr marL="0" marR="0" marT="0" marB="0"/>
                </a:tc>
                <a:tc>
                  <a:txBody>
                    <a:bodyPr/>
                    <a:lstStyle/>
                    <a:p>
                      <a:pPr marR="24130" algn="ctr">
                        <a:lnSpc>
                          <a:spcPts val="1520"/>
                        </a:lnSpc>
                      </a:pPr>
                      <a:r>
                        <a:rPr sz="1600" b="1" spc="-10" dirty="0">
                          <a:latin typeface="Calibri"/>
                          <a:cs typeface="Calibri"/>
                        </a:rPr>
                        <a:t>+1</a:t>
                      </a:r>
                      <a:r>
                        <a:rPr sz="1600" b="1" dirty="0">
                          <a:latin typeface="Calibri"/>
                          <a:cs typeface="Calibri"/>
                        </a:rPr>
                        <a:t>2</a:t>
                      </a:r>
                    </a:p>
                  </a:txBody>
                  <a:tcPr marL="0" marR="0" marT="0" marB="0"/>
                </a:tc>
                <a:extLst>
                  <a:ext uri="{0D108BD9-81ED-4DB2-BD59-A6C34878D82A}">
                    <a16:rowId xmlns:a16="http://schemas.microsoft.com/office/drawing/2014/main" val="10000"/>
                  </a:ext>
                </a:extLst>
              </a:tr>
              <a:tr h="416929">
                <a:tc>
                  <a:txBody>
                    <a:bodyPr/>
                    <a:lstStyle/>
                    <a:p>
                      <a:pPr marL="31750" algn="ctr">
                        <a:lnSpc>
                          <a:spcPct val="100000"/>
                        </a:lnSpc>
                        <a:spcBef>
                          <a:spcPts val="235"/>
                        </a:spcBef>
                      </a:pPr>
                      <a:r>
                        <a:rPr sz="1600" b="1" spc="-10" dirty="0">
                          <a:latin typeface="Calibri"/>
                          <a:cs typeface="Calibri"/>
                        </a:rPr>
                        <a:t>VEMS</a:t>
                      </a:r>
                      <a:r>
                        <a:rPr sz="1600" b="1" spc="15" dirty="0">
                          <a:latin typeface="Calibri"/>
                          <a:cs typeface="Calibri"/>
                        </a:rPr>
                        <a:t> </a:t>
                      </a:r>
                      <a:r>
                        <a:rPr sz="1600" b="1" spc="-10" dirty="0">
                          <a:latin typeface="Calibri"/>
                          <a:cs typeface="Calibri"/>
                        </a:rPr>
                        <a:t>(L)</a:t>
                      </a:r>
                      <a:endParaRPr sz="1600" b="1" dirty="0">
                        <a:latin typeface="Calibri"/>
                        <a:cs typeface="Calibri"/>
                      </a:endParaRPr>
                    </a:p>
                  </a:txBody>
                  <a:tcPr marL="0" marR="0" marT="22384" marB="0"/>
                </a:tc>
                <a:tc>
                  <a:txBody>
                    <a:bodyPr/>
                    <a:lstStyle/>
                    <a:p>
                      <a:pPr marL="36830" algn="ctr">
                        <a:lnSpc>
                          <a:spcPct val="100000"/>
                        </a:lnSpc>
                        <a:spcBef>
                          <a:spcPts val="235"/>
                        </a:spcBef>
                      </a:pPr>
                      <a:r>
                        <a:rPr sz="1600" b="1" spc="-10" dirty="0">
                          <a:latin typeface="Calibri"/>
                          <a:cs typeface="Calibri"/>
                        </a:rPr>
                        <a:t>0,48</a:t>
                      </a:r>
                      <a:endParaRPr sz="1600" b="1" dirty="0">
                        <a:latin typeface="Calibri"/>
                        <a:cs typeface="Calibri"/>
                      </a:endParaRPr>
                    </a:p>
                  </a:txBody>
                  <a:tcPr marL="0" marR="0" marT="22384" marB="0"/>
                </a:tc>
                <a:tc>
                  <a:txBody>
                    <a:bodyPr/>
                    <a:lstStyle/>
                    <a:p>
                      <a:pPr algn="ctr">
                        <a:lnSpc>
                          <a:spcPct val="100000"/>
                        </a:lnSpc>
                        <a:spcBef>
                          <a:spcPts val="235"/>
                        </a:spcBef>
                      </a:pPr>
                      <a:r>
                        <a:rPr sz="1600" b="1" spc="-5" dirty="0">
                          <a:latin typeface="Calibri"/>
                          <a:cs typeface="Calibri"/>
                        </a:rPr>
                        <a:t>3</a:t>
                      </a:r>
                      <a:r>
                        <a:rPr sz="1600" b="1" dirty="0">
                          <a:latin typeface="Calibri"/>
                          <a:cs typeface="Calibri"/>
                        </a:rPr>
                        <a:t>,</a:t>
                      </a:r>
                      <a:r>
                        <a:rPr sz="1600" b="1" spc="-10" dirty="0">
                          <a:latin typeface="Calibri"/>
                          <a:cs typeface="Calibri"/>
                        </a:rPr>
                        <a:t>1</a:t>
                      </a:r>
                      <a:r>
                        <a:rPr sz="1600" b="1" dirty="0">
                          <a:latin typeface="Calibri"/>
                          <a:cs typeface="Calibri"/>
                        </a:rPr>
                        <a:t>8</a:t>
                      </a:r>
                    </a:p>
                  </a:txBody>
                  <a:tcPr marL="0" marR="0" marT="22384" marB="0"/>
                </a:tc>
                <a:tc>
                  <a:txBody>
                    <a:bodyPr/>
                    <a:lstStyle/>
                    <a:p>
                      <a:pPr marL="13970" algn="ctr">
                        <a:lnSpc>
                          <a:spcPct val="100000"/>
                        </a:lnSpc>
                        <a:spcBef>
                          <a:spcPts val="235"/>
                        </a:spcBef>
                      </a:pPr>
                      <a:r>
                        <a:rPr sz="1600" b="1" spc="-10" dirty="0">
                          <a:latin typeface="Calibri"/>
                          <a:cs typeface="Calibri"/>
                        </a:rPr>
                        <a:t>15</a:t>
                      </a:r>
                      <a:endParaRPr sz="1600" b="1">
                        <a:latin typeface="Calibri"/>
                        <a:cs typeface="Calibri"/>
                      </a:endParaRPr>
                    </a:p>
                  </a:txBody>
                  <a:tcPr marL="0" marR="0" marT="22384" marB="0"/>
                </a:tc>
                <a:tc>
                  <a:txBody>
                    <a:bodyPr/>
                    <a:lstStyle/>
                    <a:p>
                      <a:pPr marL="219075" algn="l">
                        <a:lnSpc>
                          <a:spcPct val="100000"/>
                        </a:lnSpc>
                        <a:spcBef>
                          <a:spcPts val="235"/>
                        </a:spcBef>
                      </a:pPr>
                      <a:r>
                        <a:rPr sz="1600" b="1" spc="-5" dirty="0">
                          <a:latin typeface="Calibri"/>
                          <a:cs typeface="Calibri"/>
                        </a:rPr>
                        <a:t>+9</a:t>
                      </a:r>
                      <a:endParaRPr sz="1600" b="1" dirty="0">
                        <a:latin typeface="Calibri"/>
                        <a:cs typeface="Calibri"/>
                      </a:endParaRPr>
                    </a:p>
                  </a:txBody>
                  <a:tcPr marL="0" marR="0" marT="22384" marB="0"/>
                </a:tc>
                <a:extLst>
                  <a:ext uri="{0D108BD9-81ED-4DB2-BD59-A6C34878D82A}">
                    <a16:rowId xmlns:a16="http://schemas.microsoft.com/office/drawing/2014/main" val="10001"/>
                  </a:ext>
                </a:extLst>
              </a:tr>
              <a:tr h="589989">
                <a:tc>
                  <a:txBody>
                    <a:bodyPr/>
                    <a:lstStyle/>
                    <a:p>
                      <a:pPr marL="31750" algn="ctr">
                        <a:lnSpc>
                          <a:spcPct val="100000"/>
                        </a:lnSpc>
                        <a:spcBef>
                          <a:spcPts val="235"/>
                        </a:spcBef>
                      </a:pPr>
                      <a:r>
                        <a:rPr sz="1600" b="1" spc="-10" dirty="0">
                          <a:latin typeface="Calibri"/>
                          <a:cs typeface="Calibri"/>
                        </a:rPr>
                        <a:t>VEMS/CVF</a:t>
                      </a:r>
                      <a:r>
                        <a:rPr sz="1600" b="1" spc="15" dirty="0">
                          <a:latin typeface="Calibri"/>
                          <a:cs typeface="Calibri"/>
                        </a:rPr>
                        <a:t> </a:t>
                      </a:r>
                      <a:r>
                        <a:rPr sz="1600" b="1" spc="-10" dirty="0">
                          <a:latin typeface="Calibri"/>
                          <a:cs typeface="Calibri"/>
                        </a:rPr>
                        <a:t>(%)</a:t>
                      </a:r>
                      <a:endParaRPr sz="1600" b="1">
                        <a:latin typeface="Calibri"/>
                        <a:cs typeface="Calibri"/>
                      </a:endParaRPr>
                    </a:p>
                  </a:txBody>
                  <a:tcPr marL="0" marR="0" marT="22384" marB="0"/>
                </a:tc>
                <a:tc>
                  <a:txBody>
                    <a:bodyPr/>
                    <a:lstStyle/>
                    <a:p>
                      <a:pPr marR="28575" algn="ctr">
                        <a:lnSpc>
                          <a:spcPct val="100000"/>
                        </a:lnSpc>
                        <a:spcBef>
                          <a:spcPts val="235"/>
                        </a:spcBef>
                      </a:pPr>
                      <a:r>
                        <a:rPr sz="1600" b="1" spc="-10" dirty="0">
                          <a:latin typeface="Calibri"/>
                          <a:cs typeface="Calibri"/>
                        </a:rPr>
                        <a:t>28</a:t>
                      </a:r>
                      <a:endParaRPr sz="1600" b="1" dirty="0">
                        <a:latin typeface="Calibri"/>
                        <a:cs typeface="Calibri"/>
                      </a:endParaRPr>
                    </a:p>
                  </a:txBody>
                  <a:tcPr marL="0" marR="0" marT="22384" marB="0"/>
                </a:tc>
                <a:tc>
                  <a:txBody>
                    <a:bodyPr/>
                    <a:lstStyle/>
                    <a:p>
                      <a:pPr marL="598170" algn="l">
                        <a:lnSpc>
                          <a:spcPct val="100000"/>
                        </a:lnSpc>
                        <a:spcBef>
                          <a:spcPts val="235"/>
                        </a:spcBef>
                      </a:pPr>
                      <a:r>
                        <a:rPr sz="1600" b="1" spc="-10" dirty="0">
                          <a:latin typeface="Calibri"/>
                          <a:cs typeface="Calibri"/>
                        </a:rPr>
                        <a:t>77</a:t>
                      </a:r>
                      <a:endParaRPr sz="1600" b="1" dirty="0">
                        <a:latin typeface="Calibri"/>
                        <a:cs typeface="Calibri"/>
                      </a:endParaRPr>
                    </a:p>
                  </a:txBody>
                  <a:tcPr marL="0" marR="0" marT="22384" marB="0"/>
                </a:tc>
                <a:tc>
                  <a:txBody>
                    <a:bodyPr/>
                    <a:lstStyle/>
                    <a:p>
                      <a:pPr algn="ctr">
                        <a:lnSpc>
                          <a:spcPct val="100000"/>
                        </a:lnSpc>
                      </a:pPr>
                      <a:endParaRPr sz="1600" b="1" dirty="0">
                        <a:latin typeface="Times New Roman"/>
                        <a:cs typeface="Times New Roman"/>
                      </a:endParaRPr>
                    </a:p>
                  </a:txBody>
                  <a:tcPr marL="0" marR="0" marT="0" marB="0"/>
                </a:tc>
                <a:tc>
                  <a:txBody>
                    <a:bodyPr/>
                    <a:lstStyle/>
                    <a:p>
                      <a:pPr marR="43180" algn="ctr">
                        <a:lnSpc>
                          <a:spcPct val="100000"/>
                        </a:lnSpc>
                        <a:spcBef>
                          <a:spcPts val="235"/>
                        </a:spcBef>
                      </a:pPr>
                      <a:endParaRPr sz="1600" b="1" dirty="0">
                        <a:latin typeface="Calibri"/>
                        <a:cs typeface="Calibri"/>
                      </a:endParaRPr>
                    </a:p>
                  </a:txBody>
                  <a:tcPr marL="0" marR="0" marT="22384" marB="0"/>
                </a:tc>
                <a:extLst>
                  <a:ext uri="{0D108BD9-81ED-4DB2-BD59-A6C34878D82A}">
                    <a16:rowId xmlns:a16="http://schemas.microsoft.com/office/drawing/2014/main" val="10002"/>
                  </a:ext>
                </a:extLst>
              </a:tr>
              <a:tr h="589989">
                <a:tc>
                  <a:txBody>
                    <a:bodyPr/>
                    <a:lstStyle/>
                    <a:p>
                      <a:pPr marL="31750" algn="ctr">
                        <a:lnSpc>
                          <a:spcPct val="100000"/>
                        </a:lnSpc>
                        <a:spcBef>
                          <a:spcPts val="235"/>
                        </a:spcBef>
                      </a:pPr>
                      <a:r>
                        <a:rPr sz="1600" b="1" spc="-10" dirty="0">
                          <a:latin typeface="Calibri"/>
                          <a:cs typeface="Calibri"/>
                        </a:rPr>
                        <a:t>CPT (L)</a:t>
                      </a:r>
                      <a:endParaRPr sz="1600" b="1" dirty="0">
                        <a:latin typeface="Calibri"/>
                        <a:cs typeface="Calibri"/>
                      </a:endParaRPr>
                    </a:p>
                  </a:txBody>
                  <a:tcPr marL="0" marR="0" marT="22384" marB="0"/>
                </a:tc>
                <a:tc>
                  <a:txBody>
                    <a:bodyPr/>
                    <a:lstStyle/>
                    <a:p>
                      <a:pPr marL="24765" algn="ctr">
                        <a:lnSpc>
                          <a:spcPct val="100000"/>
                        </a:lnSpc>
                        <a:spcBef>
                          <a:spcPts val="235"/>
                        </a:spcBef>
                      </a:pPr>
                      <a:r>
                        <a:rPr sz="1600" b="1" spc="-10" dirty="0">
                          <a:latin typeface="Calibri"/>
                          <a:cs typeface="Calibri"/>
                        </a:rPr>
                        <a:t>7,62</a:t>
                      </a:r>
                      <a:endParaRPr sz="1600" b="1" dirty="0">
                        <a:latin typeface="Calibri"/>
                        <a:cs typeface="Calibri"/>
                      </a:endParaRPr>
                    </a:p>
                  </a:txBody>
                  <a:tcPr marL="0" marR="0" marT="22384" marB="0"/>
                </a:tc>
                <a:tc>
                  <a:txBody>
                    <a:bodyPr/>
                    <a:lstStyle/>
                    <a:p>
                      <a:pPr marL="228600" algn="ctr">
                        <a:lnSpc>
                          <a:spcPct val="100000"/>
                        </a:lnSpc>
                        <a:spcBef>
                          <a:spcPts val="235"/>
                        </a:spcBef>
                      </a:pPr>
                      <a:r>
                        <a:rPr sz="1600" b="1" spc="-10" dirty="0">
                          <a:latin typeface="Calibri"/>
                          <a:cs typeface="Calibri"/>
                        </a:rPr>
                        <a:t>6,39</a:t>
                      </a:r>
                      <a:endParaRPr sz="1600" b="1">
                        <a:latin typeface="Calibri"/>
                        <a:cs typeface="Calibri"/>
                      </a:endParaRPr>
                    </a:p>
                  </a:txBody>
                  <a:tcPr marL="0" marR="0" marT="22384" marB="0"/>
                </a:tc>
                <a:tc>
                  <a:txBody>
                    <a:bodyPr/>
                    <a:lstStyle/>
                    <a:p>
                      <a:pPr algn="ctr">
                        <a:lnSpc>
                          <a:spcPct val="100000"/>
                        </a:lnSpc>
                      </a:pPr>
                      <a:r>
                        <a:rPr lang="it-IT" sz="1600" b="1" dirty="0">
                          <a:latin typeface="Times New Roman"/>
                          <a:cs typeface="Times New Roman"/>
                        </a:rPr>
                        <a:t>119</a:t>
                      </a:r>
                      <a:endParaRPr sz="1600" b="1" dirty="0">
                        <a:latin typeface="Times New Roman"/>
                        <a:cs typeface="Times New Roman"/>
                      </a:endParaRPr>
                    </a:p>
                  </a:txBody>
                  <a:tcPr marL="0" marR="0" marT="0" marB="0"/>
                </a:tc>
                <a:tc>
                  <a:txBody>
                    <a:bodyPr/>
                    <a:lstStyle/>
                    <a:p>
                      <a:pPr algn="ctr">
                        <a:lnSpc>
                          <a:spcPct val="100000"/>
                        </a:lnSpc>
                      </a:pPr>
                      <a:endParaRPr sz="1600" b="1" dirty="0">
                        <a:latin typeface="Times New Roman"/>
                        <a:cs typeface="Times New Roman"/>
                      </a:endParaRPr>
                    </a:p>
                  </a:txBody>
                  <a:tcPr marL="0" marR="0" marT="0" marB="0"/>
                </a:tc>
                <a:extLst>
                  <a:ext uri="{0D108BD9-81ED-4DB2-BD59-A6C34878D82A}">
                    <a16:rowId xmlns:a16="http://schemas.microsoft.com/office/drawing/2014/main" val="10003"/>
                  </a:ext>
                </a:extLst>
              </a:tr>
              <a:tr h="768312">
                <a:tc>
                  <a:txBody>
                    <a:bodyPr/>
                    <a:lstStyle/>
                    <a:p>
                      <a:pPr marL="31750" algn="ctr">
                        <a:lnSpc>
                          <a:spcPts val="1900"/>
                        </a:lnSpc>
                        <a:spcBef>
                          <a:spcPts val="240"/>
                        </a:spcBef>
                      </a:pPr>
                      <a:r>
                        <a:rPr sz="1600" b="1" spc="-10" dirty="0">
                          <a:latin typeface="Calibri"/>
                          <a:cs typeface="Calibri"/>
                        </a:rPr>
                        <a:t>VR</a:t>
                      </a:r>
                      <a:r>
                        <a:rPr sz="1600" b="1" spc="10" dirty="0">
                          <a:latin typeface="Calibri"/>
                          <a:cs typeface="Calibri"/>
                        </a:rPr>
                        <a:t> </a:t>
                      </a:r>
                      <a:r>
                        <a:rPr sz="1600" b="1" spc="-10" dirty="0">
                          <a:latin typeface="Calibri"/>
                          <a:cs typeface="Calibri"/>
                        </a:rPr>
                        <a:t>(L)</a:t>
                      </a:r>
                      <a:endParaRPr sz="1600" b="1">
                        <a:latin typeface="Calibri"/>
                        <a:cs typeface="Calibri"/>
                      </a:endParaRPr>
                    </a:p>
                  </a:txBody>
                  <a:tcPr marL="0" marR="0" marT="22860" marB="0"/>
                </a:tc>
                <a:tc>
                  <a:txBody>
                    <a:bodyPr/>
                    <a:lstStyle/>
                    <a:p>
                      <a:pPr marL="24765" algn="ctr">
                        <a:lnSpc>
                          <a:spcPts val="1900"/>
                        </a:lnSpc>
                        <a:spcBef>
                          <a:spcPts val="240"/>
                        </a:spcBef>
                      </a:pPr>
                      <a:r>
                        <a:rPr sz="1600" b="1" spc="-10" dirty="0">
                          <a:latin typeface="Calibri"/>
                          <a:cs typeface="Calibri"/>
                        </a:rPr>
                        <a:t>5,89</a:t>
                      </a:r>
                      <a:endParaRPr sz="1600" b="1">
                        <a:latin typeface="Calibri"/>
                        <a:cs typeface="Calibri"/>
                      </a:endParaRPr>
                    </a:p>
                  </a:txBody>
                  <a:tcPr marL="0" marR="0" marT="22860" marB="0"/>
                </a:tc>
                <a:tc>
                  <a:txBody>
                    <a:bodyPr/>
                    <a:lstStyle/>
                    <a:p>
                      <a:pPr marL="228600" algn="ctr">
                        <a:lnSpc>
                          <a:spcPts val="1900"/>
                        </a:lnSpc>
                        <a:spcBef>
                          <a:spcPts val="240"/>
                        </a:spcBef>
                      </a:pPr>
                      <a:r>
                        <a:rPr sz="1600" b="1" spc="-10" dirty="0">
                          <a:latin typeface="Calibri"/>
                          <a:cs typeface="Calibri"/>
                        </a:rPr>
                        <a:t>2,28</a:t>
                      </a:r>
                      <a:endParaRPr sz="1600" b="1">
                        <a:latin typeface="Calibri"/>
                        <a:cs typeface="Calibri"/>
                      </a:endParaRPr>
                    </a:p>
                  </a:txBody>
                  <a:tcPr marL="0" marR="0" marT="22860" marB="0"/>
                </a:tc>
                <a:tc>
                  <a:txBody>
                    <a:bodyPr/>
                    <a:lstStyle/>
                    <a:p>
                      <a:pPr algn="ctr">
                        <a:lnSpc>
                          <a:spcPct val="100000"/>
                        </a:lnSpc>
                      </a:pPr>
                      <a:r>
                        <a:rPr lang="it-IT" sz="1600" b="1" dirty="0">
                          <a:latin typeface="Times New Roman"/>
                          <a:cs typeface="Times New Roman"/>
                        </a:rPr>
                        <a:t>258</a:t>
                      </a:r>
                      <a:endParaRPr sz="1600" b="1" dirty="0">
                        <a:latin typeface="Times New Roman"/>
                        <a:cs typeface="Times New Roman"/>
                      </a:endParaRPr>
                    </a:p>
                  </a:txBody>
                  <a:tcPr marL="0" marR="0" marT="0" marB="0"/>
                </a:tc>
                <a:tc>
                  <a:txBody>
                    <a:bodyPr/>
                    <a:lstStyle/>
                    <a:p>
                      <a:pPr algn="ctr">
                        <a:lnSpc>
                          <a:spcPct val="100000"/>
                        </a:lnSpc>
                      </a:pPr>
                      <a:endParaRPr sz="1600" b="1" dirty="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18" name="object 18"/>
          <p:cNvSpPr/>
          <p:nvPr/>
        </p:nvSpPr>
        <p:spPr>
          <a:xfrm>
            <a:off x="676272" y="4286251"/>
            <a:ext cx="3133725" cy="1065371"/>
          </a:xfrm>
          <a:custGeom>
            <a:avLst/>
            <a:gdLst/>
            <a:ahLst/>
            <a:cxnLst/>
            <a:rect l="l" t="t" r="r" b="b"/>
            <a:pathLst>
              <a:path w="4178300" h="1420495">
                <a:moveTo>
                  <a:pt x="4178303" y="0"/>
                </a:moveTo>
                <a:lnTo>
                  <a:pt x="4174274" y="55125"/>
                </a:lnTo>
                <a:lnTo>
                  <a:pt x="4170133" y="110133"/>
                </a:lnTo>
                <a:lnTo>
                  <a:pt x="4165771" y="164909"/>
                </a:lnTo>
                <a:lnTo>
                  <a:pt x="4161076" y="219334"/>
                </a:lnTo>
                <a:lnTo>
                  <a:pt x="4155936" y="273293"/>
                </a:lnTo>
                <a:lnTo>
                  <a:pt x="4150240" y="326669"/>
                </a:lnTo>
                <a:lnTo>
                  <a:pt x="4143878" y="379344"/>
                </a:lnTo>
                <a:lnTo>
                  <a:pt x="4136738" y="431203"/>
                </a:lnTo>
                <a:lnTo>
                  <a:pt x="4128710" y="482129"/>
                </a:lnTo>
                <a:lnTo>
                  <a:pt x="4119682" y="532005"/>
                </a:lnTo>
                <a:lnTo>
                  <a:pt x="4109542" y="580715"/>
                </a:lnTo>
                <a:lnTo>
                  <a:pt x="4098181" y="628141"/>
                </a:lnTo>
                <a:lnTo>
                  <a:pt x="4085487" y="674168"/>
                </a:lnTo>
                <a:lnTo>
                  <a:pt x="4071348" y="718678"/>
                </a:lnTo>
                <a:lnTo>
                  <a:pt x="4055654" y="761555"/>
                </a:lnTo>
                <a:lnTo>
                  <a:pt x="4038293" y="802682"/>
                </a:lnTo>
                <a:lnTo>
                  <a:pt x="4019156" y="841943"/>
                </a:lnTo>
                <a:lnTo>
                  <a:pt x="3998129" y="879221"/>
                </a:lnTo>
                <a:lnTo>
                  <a:pt x="3975103" y="914400"/>
                </a:lnTo>
                <a:lnTo>
                  <a:pt x="3948818" y="951204"/>
                </a:lnTo>
                <a:lnTo>
                  <a:pt x="3923381" y="985512"/>
                </a:lnTo>
                <a:lnTo>
                  <a:pt x="3898232" y="1017463"/>
                </a:lnTo>
                <a:lnTo>
                  <a:pt x="3872815" y="1047195"/>
                </a:lnTo>
                <a:lnTo>
                  <a:pt x="3846570" y="1074849"/>
                </a:lnTo>
                <a:lnTo>
                  <a:pt x="3789364" y="1124481"/>
                </a:lnTo>
                <a:lnTo>
                  <a:pt x="3757288" y="1146737"/>
                </a:lnTo>
                <a:lnTo>
                  <a:pt x="3722151" y="1167474"/>
                </a:lnTo>
                <a:lnTo>
                  <a:pt x="3683396" y="1186830"/>
                </a:lnTo>
                <a:lnTo>
                  <a:pt x="3640464" y="1204946"/>
                </a:lnTo>
                <a:lnTo>
                  <a:pt x="3592797" y="1221960"/>
                </a:lnTo>
                <a:lnTo>
                  <a:pt x="3539837" y="1238013"/>
                </a:lnTo>
                <a:lnTo>
                  <a:pt x="3481026" y="1253244"/>
                </a:lnTo>
                <a:lnTo>
                  <a:pt x="3415805" y="1267792"/>
                </a:lnTo>
                <a:lnTo>
                  <a:pt x="3343617" y="1281797"/>
                </a:lnTo>
                <a:lnTo>
                  <a:pt x="3263903" y="1295400"/>
                </a:lnTo>
                <a:lnTo>
                  <a:pt x="3191819" y="1306516"/>
                </a:lnTo>
                <a:lnTo>
                  <a:pt x="3152665" y="1312214"/>
                </a:lnTo>
                <a:lnTo>
                  <a:pt x="3111572" y="1317977"/>
                </a:lnTo>
                <a:lnTo>
                  <a:pt x="3068644" y="1323784"/>
                </a:lnTo>
                <a:lnTo>
                  <a:pt x="3023984" y="1329612"/>
                </a:lnTo>
                <a:lnTo>
                  <a:pt x="2977694" y="1335440"/>
                </a:lnTo>
                <a:lnTo>
                  <a:pt x="2929878" y="1341246"/>
                </a:lnTo>
                <a:lnTo>
                  <a:pt x="2880638" y="1347009"/>
                </a:lnTo>
                <a:lnTo>
                  <a:pt x="2830077" y="1352708"/>
                </a:lnTo>
                <a:lnTo>
                  <a:pt x="2778298" y="1358320"/>
                </a:lnTo>
                <a:lnTo>
                  <a:pt x="2725404" y="1363824"/>
                </a:lnTo>
                <a:lnTo>
                  <a:pt x="2671498" y="1369198"/>
                </a:lnTo>
                <a:lnTo>
                  <a:pt x="2616682" y="1374422"/>
                </a:lnTo>
                <a:lnTo>
                  <a:pt x="2561060" y="1379472"/>
                </a:lnTo>
                <a:lnTo>
                  <a:pt x="2504735" y="1384328"/>
                </a:lnTo>
                <a:lnTo>
                  <a:pt x="2447808" y="1388968"/>
                </a:lnTo>
                <a:lnTo>
                  <a:pt x="2390384" y="1393371"/>
                </a:lnTo>
                <a:lnTo>
                  <a:pt x="2332565" y="1397514"/>
                </a:lnTo>
                <a:lnTo>
                  <a:pt x="2274453" y="1401377"/>
                </a:lnTo>
                <a:lnTo>
                  <a:pt x="2216153" y="1404937"/>
                </a:lnTo>
                <a:lnTo>
                  <a:pt x="2157766" y="1408173"/>
                </a:lnTo>
                <a:lnTo>
                  <a:pt x="2099395" y="1411064"/>
                </a:lnTo>
                <a:lnTo>
                  <a:pt x="2041144" y="1413587"/>
                </a:lnTo>
                <a:lnTo>
                  <a:pt x="1983115" y="1415722"/>
                </a:lnTo>
                <a:lnTo>
                  <a:pt x="1925411" y="1417446"/>
                </a:lnTo>
                <a:lnTo>
                  <a:pt x="1868135" y="1418739"/>
                </a:lnTo>
                <a:lnTo>
                  <a:pt x="1811390" y="1419577"/>
                </a:lnTo>
                <a:lnTo>
                  <a:pt x="1755278" y="1419941"/>
                </a:lnTo>
                <a:lnTo>
                  <a:pt x="1699903" y="1419808"/>
                </a:lnTo>
                <a:lnTo>
                  <a:pt x="1645368" y="1419156"/>
                </a:lnTo>
                <a:lnTo>
                  <a:pt x="1591775" y="1417965"/>
                </a:lnTo>
                <a:lnTo>
                  <a:pt x="1539227" y="1416211"/>
                </a:lnTo>
                <a:lnTo>
                  <a:pt x="1487827" y="1413875"/>
                </a:lnTo>
                <a:lnTo>
                  <a:pt x="1437678" y="1410934"/>
                </a:lnTo>
                <a:lnTo>
                  <a:pt x="1388883" y="1407367"/>
                </a:lnTo>
                <a:lnTo>
                  <a:pt x="1341544" y="1403152"/>
                </a:lnTo>
                <a:lnTo>
                  <a:pt x="1295765" y="1398267"/>
                </a:lnTo>
                <a:lnTo>
                  <a:pt x="1251649" y="1392691"/>
                </a:lnTo>
                <a:lnTo>
                  <a:pt x="1209298" y="1386402"/>
                </a:lnTo>
                <a:lnTo>
                  <a:pt x="1168815" y="1379379"/>
                </a:lnTo>
                <a:lnTo>
                  <a:pt x="1130303" y="1371600"/>
                </a:lnTo>
                <a:lnTo>
                  <a:pt x="1072882" y="1357670"/>
                </a:lnTo>
                <a:lnTo>
                  <a:pt x="1017241" y="1341384"/>
                </a:lnTo>
                <a:lnTo>
                  <a:pt x="963350" y="1322890"/>
                </a:lnTo>
                <a:lnTo>
                  <a:pt x="911177" y="1302341"/>
                </a:lnTo>
                <a:lnTo>
                  <a:pt x="860691" y="1279887"/>
                </a:lnTo>
                <a:lnTo>
                  <a:pt x="811862" y="1255679"/>
                </a:lnTo>
                <a:lnTo>
                  <a:pt x="764658" y="1229869"/>
                </a:lnTo>
                <a:lnTo>
                  <a:pt x="719049" y="1202607"/>
                </a:lnTo>
                <a:lnTo>
                  <a:pt x="675004" y="1174044"/>
                </a:lnTo>
                <a:lnTo>
                  <a:pt x="632491" y="1144331"/>
                </a:lnTo>
                <a:lnTo>
                  <a:pt x="591480" y="1113620"/>
                </a:lnTo>
                <a:lnTo>
                  <a:pt x="551940" y="1082060"/>
                </a:lnTo>
                <a:lnTo>
                  <a:pt x="513840" y="1049804"/>
                </a:lnTo>
                <a:lnTo>
                  <a:pt x="477149" y="1017002"/>
                </a:lnTo>
                <a:lnTo>
                  <a:pt x="441836" y="983805"/>
                </a:lnTo>
                <a:lnTo>
                  <a:pt x="407869" y="950364"/>
                </a:lnTo>
                <a:lnTo>
                  <a:pt x="375219" y="916831"/>
                </a:lnTo>
                <a:lnTo>
                  <a:pt x="343855" y="883355"/>
                </a:lnTo>
                <a:lnTo>
                  <a:pt x="313744" y="850088"/>
                </a:lnTo>
                <a:lnTo>
                  <a:pt x="284857" y="817182"/>
                </a:lnTo>
                <a:lnTo>
                  <a:pt x="257162" y="784786"/>
                </a:lnTo>
                <a:lnTo>
                  <a:pt x="230629" y="753053"/>
                </a:lnTo>
                <a:lnTo>
                  <a:pt x="205227" y="722132"/>
                </a:lnTo>
                <a:lnTo>
                  <a:pt x="180924" y="692176"/>
                </a:lnTo>
                <a:lnTo>
                  <a:pt x="135493" y="635758"/>
                </a:lnTo>
                <a:lnTo>
                  <a:pt x="114303" y="609600"/>
                </a:lnTo>
                <a:lnTo>
                  <a:pt x="78646" y="559920"/>
                </a:lnTo>
                <a:lnTo>
                  <a:pt x="50912" y="509184"/>
                </a:lnTo>
                <a:lnTo>
                  <a:pt x="30214" y="457894"/>
                </a:lnTo>
                <a:lnTo>
                  <a:pt x="15662" y="406548"/>
                </a:lnTo>
                <a:lnTo>
                  <a:pt x="6368" y="355646"/>
                </a:lnTo>
                <a:lnTo>
                  <a:pt x="1444" y="305688"/>
                </a:lnTo>
                <a:lnTo>
                  <a:pt x="0" y="257175"/>
                </a:lnTo>
                <a:lnTo>
                  <a:pt x="1147" y="210605"/>
                </a:lnTo>
                <a:lnTo>
                  <a:pt x="3999" y="166479"/>
                </a:lnTo>
                <a:lnTo>
                  <a:pt x="7665" y="125296"/>
                </a:lnTo>
                <a:lnTo>
                  <a:pt x="11257" y="87557"/>
                </a:lnTo>
                <a:lnTo>
                  <a:pt x="13886" y="53762"/>
                </a:lnTo>
                <a:lnTo>
                  <a:pt x="14664" y="24409"/>
                </a:lnTo>
                <a:lnTo>
                  <a:pt x="12703"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9" name="object 19"/>
          <p:cNvSpPr/>
          <p:nvPr/>
        </p:nvSpPr>
        <p:spPr>
          <a:xfrm>
            <a:off x="685800" y="3196538"/>
            <a:ext cx="2743200" cy="1090136"/>
          </a:xfrm>
          <a:custGeom>
            <a:avLst/>
            <a:gdLst/>
            <a:ahLst/>
            <a:cxnLst/>
            <a:rect l="l" t="t" r="r" b="b"/>
            <a:pathLst>
              <a:path w="3657600" h="1453514">
                <a:moveTo>
                  <a:pt x="0" y="1376749"/>
                </a:moveTo>
                <a:lnTo>
                  <a:pt x="4538" y="1307379"/>
                </a:lnTo>
                <a:lnTo>
                  <a:pt x="9098" y="1238165"/>
                </a:lnTo>
                <a:lnTo>
                  <a:pt x="13699" y="1169263"/>
                </a:lnTo>
                <a:lnTo>
                  <a:pt x="18363" y="1100830"/>
                </a:lnTo>
                <a:lnTo>
                  <a:pt x="23111" y="1033022"/>
                </a:lnTo>
                <a:lnTo>
                  <a:pt x="27962" y="965994"/>
                </a:lnTo>
                <a:lnTo>
                  <a:pt x="32939" y="899904"/>
                </a:lnTo>
                <a:lnTo>
                  <a:pt x="38061" y="834907"/>
                </a:lnTo>
                <a:lnTo>
                  <a:pt x="43350" y="771160"/>
                </a:lnTo>
                <a:lnTo>
                  <a:pt x="48827" y="708819"/>
                </a:lnTo>
                <a:lnTo>
                  <a:pt x="54512" y="648040"/>
                </a:lnTo>
                <a:lnTo>
                  <a:pt x="60426" y="588979"/>
                </a:lnTo>
                <a:lnTo>
                  <a:pt x="66590" y="531793"/>
                </a:lnTo>
                <a:lnTo>
                  <a:pt x="73025" y="476637"/>
                </a:lnTo>
                <a:lnTo>
                  <a:pt x="79751" y="423668"/>
                </a:lnTo>
                <a:lnTo>
                  <a:pt x="86789" y="373042"/>
                </a:lnTo>
                <a:lnTo>
                  <a:pt x="94161" y="324916"/>
                </a:lnTo>
                <a:lnTo>
                  <a:pt x="101887" y="279444"/>
                </a:lnTo>
                <a:lnTo>
                  <a:pt x="109988" y="236785"/>
                </a:lnTo>
                <a:lnTo>
                  <a:pt x="118485" y="197093"/>
                </a:lnTo>
                <a:lnTo>
                  <a:pt x="136748" y="127239"/>
                </a:lnTo>
                <a:lnTo>
                  <a:pt x="156844" y="71130"/>
                </a:lnTo>
                <a:lnTo>
                  <a:pt x="178939" y="30017"/>
                </a:lnTo>
                <a:lnTo>
                  <a:pt x="217511" y="0"/>
                </a:lnTo>
                <a:lnTo>
                  <a:pt x="232024" y="2477"/>
                </a:lnTo>
                <a:lnTo>
                  <a:pt x="261811" y="28148"/>
                </a:lnTo>
                <a:lnTo>
                  <a:pt x="292872" y="77833"/>
                </a:lnTo>
                <a:lnTo>
                  <a:pt x="325521" y="147201"/>
                </a:lnTo>
                <a:lnTo>
                  <a:pt x="342538" y="187912"/>
                </a:lnTo>
                <a:lnTo>
                  <a:pt x="360068" y="231921"/>
                </a:lnTo>
                <a:lnTo>
                  <a:pt x="378151" y="278684"/>
                </a:lnTo>
                <a:lnTo>
                  <a:pt x="396826" y="327662"/>
                </a:lnTo>
                <a:lnTo>
                  <a:pt x="416132" y="378312"/>
                </a:lnTo>
                <a:lnTo>
                  <a:pt x="436108" y="430094"/>
                </a:lnTo>
                <a:lnTo>
                  <a:pt x="456792" y="482466"/>
                </a:lnTo>
                <a:lnTo>
                  <a:pt x="478224" y="534887"/>
                </a:lnTo>
                <a:lnTo>
                  <a:pt x="500443" y="586815"/>
                </a:lnTo>
                <a:lnTo>
                  <a:pt x="523487" y="637709"/>
                </a:lnTo>
                <a:lnTo>
                  <a:pt x="547397" y="687028"/>
                </a:lnTo>
                <a:lnTo>
                  <a:pt x="572210" y="734231"/>
                </a:lnTo>
                <a:lnTo>
                  <a:pt x="597966" y="778776"/>
                </a:lnTo>
                <a:lnTo>
                  <a:pt x="624704" y="820121"/>
                </a:lnTo>
                <a:lnTo>
                  <a:pt x="652463" y="857726"/>
                </a:lnTo>
                <a:lnTo>
                  <a:pt x="681282" y="891049"/>
                </a:lnTo>
                <a:lnTo>
                  <a:pt x="711200" y="919549"/>
                </a:lnTo>
                <a:lnTo>
                  <a:pt x="745960" y="948139"/>
                </a:lnTo>
                <a:lnTo>
                  <a:pt x="781044" y="975082"/>
                </a:lnTo>
                <a:lnTo>
                  <a:pt x="816566" y="1000465"/>
                </a:lnTo>
                <a:lnTo>
                  <a:pt x="852642" y="1024374"/>
                </a:lnTo>
                <a:lnTo>
                  <a:pt x="889386" y="1046895"/>
                </a:lnTo>
                <a:lnTo>
                  <a:pt x="926911" y="1068114"/>
                </a:lnTo>
                <a:lnTo>
                  <a:pt x="965334" y="1088115"/>
                </a:lnTo>
                <a:lnTo>
                  <a:pt x="1004768" y="1106987"/>
                </a:lnTo>
                <a:lnTo>
                  <a:pt x="1045328" y="1124813"/>
                </a:lnTo>
                <a:lnTo>
                  <a:pt x="1087128" y="1141680"/>
                </a:lnTo>
                <a:lnTo>
                  <a:pt x="1130284" y="1157674"/>
                </a:lnTo>
                <a:lnTo>
                  <a:pt x="1174909" y="1172881"/>
                </a:lnTo>
                <a:lnTo>
                  <a:pt x="1221118" y="1187387"/>
                </a:lnTo>
                <a:lnTo>
                  <a:pt x="1269027" y="1201278"/>
                </a:lnTo>
                <a:lnTo>
                  <a:pt x="1318748" y="1214638"/>
                </a:lnTo>
                <a:lnTo>
                  <a:pt x="1370398" y="1227555"/>
                </a:lnTo>
                <a:lnTo>
                  <a:pt x="1424090" y="1240115"/>
                </a:lnTo>
                <a:lnTo>
                  <a:pt x="1479940" y="1252402"/>
                </a:lnTo>
                <a:lnTo>
                  <a:pt x="1538061" y="1264503"/>
                </a:lnTo>
                <a:lnTo>
                  <a:pt x="1598568" y="1276504"/>
                </a:lnTo>
                <a:lnTo>
                  <a:pt x="1661576" y="1288491"/>
                </a:lnTo>
                <a:lnTo>
                  <a:pt x="1727200" y="1300549"/>
                </a:lnTo>
                <a:lnTo>
                  <a:pt x="1767247" y="1307489"/>
                </a:lnTo>
                <a:lnTo>
                  <a:pt x="1809742" y="1314270"/>
                </a:lnTo>
                <a:lnTo>
                  <a:pt x="1854529" y="1320892"/>
                </a:lnTo>
                <a:lnTo>
                  <a:pt x="1901453" y="1327357"/>
                </a:lnTo>
                <a:lnTo>
                  <a:pt x="1950357" y="1333663"/>
                </a:lnTo>
                <a:lnTo>
                  <a:pt x="2001088" y="1339810"/>
                </a:lnTo>
                <a:lnTo>
                  <a:pt x="2053488" y="1345800"/>
                </a:lnTo>
                <a:lnTo>
                  <a:pt x="2107402" y="1351631"/>
                </a:lnTo>
                <a:lnTo>
                  <a:pt x="2162676" y="1357304"/>
                </a:lnTo>
                <a:lnTo>
                  <a:pt x="2219152" y="1362818"/>
                </a:lnTo>
                <a:lnTo>
                  <a:pt x="2276677" y="1368174"/>
                </a:lnTo>
                <a:lnTo>
                  <a:pt x="2335094" y="1373372"/>
                </a:lnTo>
                <a:lnTo>
                  <a:pt x="2394247" y="1378412"/>
                </a:lnTo>
                <a:lnTo>
                  <a:pt x="2453982" y="1383293"/>
                </a:lnTo>
                <a:lnTo>
                  <a:pt x="2514143" y="1388016"/>
                </a:lnTo>
                <a:lnTo>
                  <a:pt x="2574574" y="1392580"/>
                </a:lnTo>
                <a:lnTo>
                  <a:pt x="2635119" y="1396987"/>
                </a:lnTo>
                <a:lnTo>
                  <a:pt x="2695623" y="1401235"/>
                </a:lnTo>
                <a:lnTo>
                  <a:pt x="2755931" y="1405324"/>
                </a:lnTo>
                <a:lnTo>
                  <a:pt x="2815887" y="1409256"/>
                </a:lnTo>
                <a:lnTo>
                  <a:pt x="2875336" y="1413029"/>
                </a:lnTo>
                <a:lnTo>
                  <a:pt x="2934121" y="1416644"/>
                </a:lnTo>
                <a:lnTo>
                  <a:pt x="2992088" y="1420100"/>
                </a:lnTo>
                <a:lnTo>
                  <a:pt x="3049081" y="1423398"/>
                </a:lnTo>
                <a:lnTo>
                  <a:pt x="3104944" y="1426538"/>
                </a:lnTo>
                <a:lnTo>
                  <a:pt x="3159522" y="1429519"/>
                </a:lnTo>
                <a:lnTo>
                  <a:pt x="3212659" y="1432343"/>
                </a:lnTo>
                <a:lnTo>
                  <a:pt x="3264200" y="1435008"/>
                </a:lnTo>
                <a:lnTo>
                  <a:pt x="3313989" y="1437514"/>
                </a:lnTo>
                <a:lnTo>
                  <a:pt x="3361871" y="1439862"/>
                </a:lnTo>
                <a:lnTo>
                  <a:pt x="3407690" y="1442052"/>
                </a:lnTo>
                <a:lnTo>
                  <a:pt x="3451291" y="1444084"/>
                </a:lnTo>
                <a:lnTo>
                  <a:pt x="3492518" y="1445957"/>
                </a:lnTo>
                <a:lnTo>
                  <a:pt x="3531215" y="1447672"/>
                </a:lnTo>
                <a:lnTo>
                  <a:pt x="3600399" y="1450628"/>
                </a:lnTo>
                <a:lnTo>
                  <a:pt x="3630575" y="1451868"/>
                </a:lnTo>
                <a:lnTo>
                  <a:pt x="3657600" y="1452949"/>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20" name="object 20"/>
          <p:cNvSpPr/>
          <p:nvPr/>
        </p:nvSpPr>
        <p:spPr>
          <a:xfrm>
            <a:off x="685800" y="2852908"/>
            <a:ext cx="3124200" cy="1433513"/>
          </a:xfrm>
          <a:custGeom>
            <a:avLst/>
            <a:gdLst/>
            <a:ahLst/>
            <a:cxnLst/>
            <a:rect l="l" t="t" r="r" b="b"/>
            <a:pathLst>
              <a:path w="4165600" h="1911350">
                <a:moveTo>
                  <a:pt x="0" y="1834921"/>
                </a:moveTo>
                <a:lnTo>
                  <a:pt x="2" y="1770163"/>
                </a:lnTo>
                <a:lnTo>
                  <a:pt x="18" y="1705477"/>
                </a:lnTo>
                <a:lnTo>
                  <a:pt x="63" y="1640935"/>
                </a:lnTo>
                <a:lnTo>
                  <a:pt x="151" y="1576609"/>
                </a:lnTo>
                <a:lnTo>
                  <a:pt x="296" y="1512570"/>
                </a:lnTo>
                <a:lnTo>
                  <a:pt x="511" y="1448892"/>
                </a:lnTo>
                <a:lnTo>
                  <a:pt x="812" y="1385646"/>
                </a:lnTo>
                <a:lnTo>
                  <a:pt x="1213" y="1322903"/>
                </a:lnTo>
                <a:lnTo>
                  <a:pt x="1727" y="1260736"/>
                </a:lnTo>
                <a:lnTo>
                  <a:pt x="2369" y="1199217"/>
                </a:lnTo>
                <a:lnTo>
                  <a:pt x="3154" y="1138418"/>
                </a:lnTo>
                <a:lnTo>
                  <a:pt x="4094" y="1078411"/>
                </a:lnTo>
                <a:lnTo>
                  <a:pt x="5206" y="1019267"/>
                </a:lnTo>
                <a:lnTo>
                  <a:pt x="6502" y="961059"/>
                </a:lnTo>
                <a:lnTo>
                  <a:pt x="7997" y="903859"/>
                </a:lnTo>
                <a:lnTo>
                  <a:pt x="9706" y="847738"/>
                </a:lnTo>
                <a:lnTo>
                  <a:pt x="11642" y="792770"/>
                </a:lnTo>
                <a:lnTo>
                  <a:pt x="13819" y="739024"/>
                </a:lnTo>
                <a:lnTo>
                  <a:pt x="16253" y="686575"/>
                </a:lnTo>
                <a:lnTo>
                  <a:pt x="18957" y="635493"/>
                </a:lnTo>
                <a:lnTo>
                  <a:pt x="21945" y="585850"/>
                </a:lnTo>
                <a:lnTo>
                  <a:pt x="25232" y="537720"/>
                </a:lnTo>
                <a:lnTo>
                  <a:pt x="28831" y="491172"/>
                </a:lnTo>
                <a:lnTo>
                  <a:pt x="32758" y="446280"/>
                </a:lnTo>
                <a:lnTo>
                  <a:pt x="37026" y="403116"/>
                </a:lnTo>
                <a:lnTo>
                  <a:pt x="41649" y="361751"/>
                </a:lnTo>
                <a:lnTo>
                  <a:pt x="46642" y="322258"/>
                </a:lnTo>
                <a:lnTo>
                  <a:pt x="57794" y="249174"/>
                </a:lnTo>
                <a:lnTo>
                  <a:pt x="70595" y="184439"/>
                </a:lnTo>
                <a:lnTo>
                  <a:pt x="85159" y="128629"/>
                </a:lnTo>
                <a:lnTo>
                  <a:pt x="101600" y="82321"/>
                </a:lnTo>
                <a:lnTo>
                  <a:pt x="137445" y="24696"/>
                </a:lnTo>
                <a:lnTo>
                  <a:pt x="180102" y="844"/>
                </a:lnTo>
                <a:lnTo>
                  <a:pt x="203652" y="0"/>
                </a:lnTo>
                <a:lnTo>
                  <a:pt x="228506" y="5699"/>
                </a:lnTo>
                <a:lnTo>
                  <a:pt x="281590" y="34195"/>
                </a:lnTo>
                <a:lnTo>
                  <a:pt x="338289" y="81265"/>
                </a:lnTo>
                <a:lnTo>
                  <a:pt x="367661" y="110183"/>
                </a:lnTo>
                <a:lnTo>
                  <a:pt x="397538" y="141845"/>
                </a:lnTo>
                <a:lnTo>
                  <a:pt x="427785" y="175618"/>
                </a:lnTo>
                <a:lnTo>
                  <a:pt x="458270" y="210869"/>
                </a:lnTo>
                <a:lnTo>
                  <a:pt x="488860" y="246963"/>
                </a:lnTo>
                <a:lnTo>
                  <a:pt x="519421" y="283269"/>
                </a:lnTo>
                <a:lnTo>
                  <a:pt x="549820" y="319153"/>
                </a:lnTo>
                <a:lnTo>
                  <a:pt x="579924" y="353981"/>
                </a:lnTo>
                <a:lnTo>
                  <a:pt x="609600" y="387121"/>
                </a:lnTo>
                <a:lnTo>
                  <a:pt x="633353" y="415235"/>
                </a:lnTo>
                <a:lnTo>
                  <a:pt x="656128" y="446380"/>
                </a:lnTo>
                <a:lnTo>
                  <a:pt x="678101" y="480274"/>
                </a:lnTo>
                <a:lnTo>
                  <a:pt x="699446" y="516636"/>
                </a:lnTo>
                <a:lnTo>
                  <a:pt x="720339" y="555184"/>
                </a:lnTo>
                <a:lnTo>
                  <a:pt x="740956" y="595636"/>
                </a:lnTo>
                <a:lnTo>
                  <a:pt x="761471" y="637710"/>
                </a:lnTo>
                <a:lnTo>
                  <a:pt x="782062" y="681124"/>
                </a:lnTo>
                <a:lnTo>
                  <a:pt x="802902" y="725596"/>
                </a:lnTo>
                <a:lnTo>
                  <a:pt x="824169" y="770845"/>
                </a:lnTo>
                <a:lnTo>
                  <a:pt x="846036" y="816589"/>
                </a:lnTo>
                <a:lnTo>
                  <a:pt x="868679" y="862546"/>
                </a:lnTo>
                <a:lnTo>
                  <a:pt x="892275" y="908434"/>
                </a:lnTo>
                <a:lnTo>
                  <a:pt x="916998" y="953971"/>
                </a:lnTo>
                <a:lnTo>
                  <a:pt x="943024" y="998875"/>
                </a:lnTo>
                <a:lnTo>
                  <a:pt x="970529" y="1042865"/>
                </a:lnTo>
                <a:lnTo>
                  <a:pt x="999688" y="1085659"/>
                </a:lnTo>
                <a:lnTo>
                  <a:pt x="1030676" y="1126975"/>
                </a:lnTo>
                <a:lnTo>
                  <a:pt x="1063669" y="1166532"/>
                </a:lnTo>
                <a:lnTo>
                  <a:pt x="1098842" y="1204046"/>
                </a:lnTo>
                <a:lnTo>
                  <a:pt x="1136371" y="1239237"/>
                </a:lnTo>
                <a:lnTo>
                  <a:pt x="1176432" y="1271822"/>
                </a:lnTo>
                <a:lnTo>
                  <a:pt x="1219200" y="1301521"/>
                </a:lnTo>
                <a:lnTo>
                  <a:pt x="1253903" y="1322610"/>
                </a:lnTo>
                <a:lnTo>
                  <a:pt x="1290221" y="1342725"/>
                </a:lnTo>
                <a:lnTo>
                  <a:pt x="1328073" y="1361909"/>
                </a:lnTo>
                <a:lnTo>
                  <a:pt x="1367381" y="1380204"/>
                </a:lnTo>
                <a:lnTo>
                  <a:pt x="1408065" y="1397653"/>
                </a:lnTo>
                <a:lnTo>
                  <a:pt x="1450047" y="1414297"/>
                </a:lnTo>
                <a:lnTo>
                  <a:pt x="1493248" y="1430179"/>
                </a:lnTo>
                <a:lnTo>
                  <a:pt x="1537588" y="1445341"/>
                </a:lnTo>
                <a:lnTo>
                  <a:pt x="1582989" y="1459826"/>
                </a:lnTo>
                <a:lnTo>
                  <a:pt x="1629372" y="1473676"/>
                </a:lnTo>
                <a:lnTo>
                  <a:pt x="1676658" y="1486934"/>
                </a:lnTo>
                <a:lnTo>
                  <a:pt x="1724767" y="1499641"/>
                </a:lnTo>
                <a:lnTo>
                  <a:pt x="1773622" y="1511840"/>
                </a:lnTo>
                <a:lnTo>
                  <a:pt x="1823142" y="1523573"/>
                </a:lnTo>
                <a:lnTo>
                  <a:pt x="1873250" y="1534883"/>
                </a:lnTo>
                <a:lnTo>
                  <a:pt x="1923865" y="1545812"/>
                </a:lnTo>
                <a:lnTo>
                  <a:pt x="1974909" y="1556403"/>
                </a:lnTo>
                <a:lnTo>
                  <a:pt x="2026304" y="1566697"/>
                </a:lnTo>
                <a:lnTo>
                  <a:pt x="2077969" y="1576737"/>
                </a:lnTo>
                <a:lnTo>
                  <a:pt x="2129827" y="1586565"/>
                </a:lnTo>
                <a:lnTo>
                  <a:pt x="2181798" y="1596224"/>
                </a:lnTo>
                <a:lnTo>
                  <a:pt x="2233803" y="1605756"/>
                </a:lnTo>
                <a:lnTo>
                  <a:pt x="2285763" y="1615204"/>
                </a:lnTo>
                <a:lnTo>
                  <a:pt x="2337600" y="1624609"/>
                </a:lnTo>
                <a:lnTo>
                  <a:pt x="2389234" y="1634014"/>
                </a:lnTo>
                <a:lnTo>
                  <a:pt x="2440586" y="1643461"/>
                </a:lnTo>
                <a:lnTo>
                  <a:pt x="2491578" y="1652993"/>
                </a:lnTo>
                <a:lnTo>
                  <a:pt x="2542130" y="1662652"/>
                </a:lnTo>
                <a:lnTo>
                  <a:pt x="2592164" y="1672481"/>
                </a:lnTo>
                <a:lnTo>
                  <a:pt x="2641600" y="1682521"/>
                </a:lnTo>
                <a:lnTo>
                  <a:pt x="2691640" y="1692678"/>
                </a:lnTo>
                <a:lnTo>
                  <a:pt x="2743418" y="1702818"/>
                </a:lnTo>
                <a:lnTo>
                  <a:pt x="2796753" y="1712925"/>
                </a:lnTo>
                <a:lnTo>
                  <a:pt x="2851465" y="1722980"/>
                </a:lnTo>
                <a:lnTo>
                  <a:pt x="2907373" y="1732968"/>
                </a:lnTo>
                <a:lnTo>
                  <a:pt x="2964297" y="1742871"/>
                </a:lnTo>
                <a:lnTo>
                  <a:pt x="3022056" y="1752673"/>
                </a:lnTo>
                <a:lnTo>
                  <a:pt x="3080470" y="1762356"/>
                </a:lnTo>
                <a:lnTo>
                  <a:pt x="3139357" y="1771903"/>
                </a:lnTo>
                <a:lnTo>
                  <a:pt x="3198537" y="1781299"/>
                </a:lnTo>
                <a:lnTo>
                  <a:pt x="3257830" y="1790524"/>
                </a:lnTo>
                <a:lnTo>
                  <a:pt x="3317055" y="1799564"/>
                </a:lnTo>
                <a:lnTo>
                  <a:pt x="3376031" y="1808400"/>
                </a:lnTo>
                <a:lnTo>
                  <a:pt x="3434578" y="1817017"/>
                </a:lnTo>
                <a:lnTo>
                  <a:pt x="3492515" y="1825396"/>
                </a:lnTo>
                <a:lnTo>
                  <a:pt x="3549662" y="1833521"/>
                </a:lnTo>
                <a:lnTo>
                  <a:pt x="3605838" y="1841375"/>
                </a:lnTo>
                <a:lnTo>
                  <a:pt x="3660863" y="1848942"/>
                </a:lnTo>
                <a:lnTo>
                  <a:pt x="3714555" y="1856203"/>
                </a:lnTo>
                <a:lnTo>
                  <a:pt x="3766735" y="1863143"/>
                </a:lnTo>
                <a:lnTo>
                  <a:pt x="3817221" y="1869744"/>
                </a:lnTo>
                <a:lnTo>
                  <a:pt x="3865833" y="1875990"/>
                </a:lnTo>
                <a:lnTo>
                  <a:pt x="3912391" y="1881863"/>
                </a:lnTo>
                <a:lnTo>
                  <a:pt x="3956714" y="1887346"/>
                </a:lnTo>
                <a:lnTo>
                  <a:pt x="3998621" y="1892424"/>
                </a:lnTo>
                <a:lnTo>
                  <a:pt x="4037932" y="1897077"/>
                </a:lnTo>
                <a:lnTo>
                  <a:pt x="4108042" y="1905047"/>
                </a:lnTo>
                <a:lnTo>
                  <a:pt x="4138480" y="1908330"/>
                </a:lnTo>
                <a:lnTo>
                  <a:pt x="4165600" y="1911121"/>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21" name="object 21"/>
          <p:cNvSpPr/>
          <p:nvPr/>
        </p:nvSpPr>
        <p:spPr>
          <a:xfrm>
            <a:off x="4595813" y="5356088"/>
            <a:ext cx="1600200" cy="473393"/>
          </a:xfrm>
          <a:custGeom>
            <a:avLst/>
            <a:gdLst/>
            <a:ahLst/>
            <a:cxnLst/>
            <a:rect l="l" t="t" r="r" b="b"/>
            <a:pathLst>
              <a:path w="2133600" h="631190">
                <a:moveTo>
                  <a:pt x="0" y="630935"/>
                </a:moveTo>
                <a:lnTo>
                  <a:pt x="2133600" y="630935"/>
                </a:lnTo>
                <a:lnTo>
                  <a:pt x="2133600" y="0"/>
                </a:lnTo>
                <a:lnTo>
                  <a:pt x="0" y="0"/>
                </a:lnTo>
                <a:lnTo>
                  <a:pt x="0" y="630935"/>
                </a:lnTo>
                <a:close/>
              </a:path>
            </a:pathLst>
          </a:custGeom>
          <a:ln w="9525">
            <a:solidFill>
              <a:srgbClr val="000000"/>
            </a:solidFill>
          </a:ln>
        </p:spPr>
        <p:txBody>
          <a:bodyPr wrap="square" lIns="0" tIns="0" rIns="0" bIns="0" rtlCol="0"/>
          <a:lstStyle/>
          <a:p>
            <a:pPr defTabSz="914400"/>
            <a:endParaRPr sz="1350">
              <a:solidFill>
                <a:prstClr val="black"/>
              </a:solidFill>
            </a:endParaRPr>
          </a:p>
        </p:txBody>
      </p:sp>
      <p:sp>
        <p:nvSpPr>
          <p:cNvPr id="22" name="object 22"/>
          <p:cNvSpPr/>
          <p:nvPr/>
        </p:nvSpPr>
        <p:spPr>
          <a:xfrm>
            <a:off x="5388101" y="5586984"/>
            <a:ext cx="210312" cy="300608"/>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23" name="object 23"/>
          <p:cNvSpPr txBox="1"/>
          <p:nvPr/>
        </p:nvSpPr>
        <p:spPr>
          <a:xfrm>
            <a:off x="4655534" y="5293309"/>
            <a:ext cx="826770" cy="494366"/>
          </a:xfrm>
          <a:prstGeom prst="rect">
            <a:avLst/>
          </a:prstGeom>
        </p:spPr>
        <p:txBody>
          <a:bodyPr vert="horz" wrap="square" lIns="0" tIns="9525" rIns="0" bIns="0" rtlCol="0">
            <a:spAutoFit/>
          </a:bodyPr>
          <a:lstStyle/>
          <a:p>
            <a:pPr marL="9525" marR="3810" defTabSz="914400">
              <a:lnSpc>
                <a:spcPct val="150000"/>
              </a:lnSpc>
              <a:spcBef>
                <a:spcPts val="75"/>
              </a:spcBef>
            </a:pPr>
            <a:r>
              <a:rPr sz="1050" spc="-4" dirty="0">
                <a:solidFill>
                  <a:prstClr val="black"/>
                </a:solidFill>
                <a:cs typeface="Calibri"/>
              </a:rPr>
              <a:t>Curva di base  Curva dopo</a:t>
            </a:r>
            <a:r>
              <a:rPr sz="1050" spc="-56" dirty="0">
                <a:solidFill>
                  <a:prstClr val="black"/>
                </a:solidFill>
                <a:cs typeface="Calibri"/>
              </a:rPr>
              <a:t> </a:t>
            </a:r>
            <a:r>
              <a:rPr sz="1050" dirty="0">
                <a:solidFill>
                  <a:prstClr val="black"/>
                </a:solidFill>
                <a:cs typeface="Calibri"/>
              </a:rPr>
              <a:t>BD</a:t>
            </a:r>
            <a:endParaRPr sz="1050">
              <a:solidFill>
                <a:prstClr val="black"/>
              </a:solidFill>
              <a:cs typeface="Calibri"/>
            </a:endParaRPr>
          </a:p>
        </p:txBody>
      </p:sp>
      <p:sp>
        <p:nvSpPr>
          <p:cNvPr id="24" name="object 24"/>
          <p:cNvSpPr/>
          <p:nvPr/>
        </p:nvSpPr>
        <p:spPr>
          <a:xfrm>
            <a:off x="3657600" y="5486400"/>
            <a:ext cx="685800" cy="0"/>
          </a:xfrm>
          <a:custGeom>
            <a:avLst/>
            <a:gdLst/>
            <a:ahLst/>
            <a:cxnLst/>
            <a:rect l="l" t="t" r="r" b="b"/>
            <a:pathLst>
              <a:path w="914400">
                <a:moveTo>
                  <a:pt x="0" y="0"/>
                </a:moveTo>
                <a:lnTo>
                  <a:pt x="914400" y="0"/>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25" name="object 25"/>
          <p:cNvSpPr/>
          <p:nvPr/>
        </p:nvSpPr>
        <p:spPr>
          <a:xfrm>
            <a:off x="3657600" y="5715000"/>
            <a:ext cx="685800" cy="0"/>
          </a:xfrm>
          <a:custGeom>
            <a:avLst/>
            <a:gdLst/>
            <a:ahLst/>
            <a:cxnLst/>
            <a:rect l="l" t="t" r="r" b="b"/>
            <a:pathLst>
              <a:path w="914400">
                <a:moveTo>
                  <a:pt x="0" y="0"/>
                </a:moveTo>
                <a:lnTo>
                  <a:pt x="914400" y="0"/>
                </a:lnTo>
              </a:path>
            </a:pathLst>
          </a:custGeom>
          <a:ln w="38100">
            <a:solidFill>
              <a:srgbClr val="FF0000"/>
            </a:solidFill>
          </a:ln>
        </p:spPr>
        <p:txBody>
          <a:bodyPr wrap="square" lIns="0" tIns="0" rIns="0" bIns="0" rtlCol="0"/>
          <a:lstStyle/>
          <a:p>
            <a:pPr defTabSz="914400"/>
            <a:endParaRPr sz="1350">
              <a:solidFill>
                <a:prstClr val="black"/>
              </a:solidFill>
            </a:endParaRPr>
          </a:p>
        </p:txBody>
      </p:sp>
      <p:pic>
        <p:nvPicPr>
          <p:cNvPr id="27" name="Immagine 26">
            <a:extLst>
              <a:ext uri="{FF2B5EF4-FFF2-40B4-BE49-F238E27FC236}">
                <a16:creationId xmlns:a16="http://schemas.microsoft.com/office/drawing/2014/main" id="{48B12F7A-674C-4A3C-9582-B8E7EEDAFB8A}"/>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7542905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52853" y="650386"/>
            <a:ext cx="3554102" cy="621202"/>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5335523" y="146418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p:nvPr/>
        </p:nvSpPr>
        <p:spPr>
          <a:xfrm>
            <a:off x="1690497" y="232029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4215384" y="262890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p:nvPr/>
        </p:nvSpPr>
        <p:spPr>
          <a:xfrm>
            <a:off x="2345437" y="2937509"/>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4" name="object 14"/>
          <p:cNvSpPr/>
          <p:nvPr/>
        </p:nvSpPr>
        <p:spPr>
          <a:xfrm>
            <a:off x="5524119" y="2937509"/>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6" name="object 16"/>
          <p:cNvSpPr/>
          <p:nvPr/>
        </p:nvSpPr>
        <p:spPr>
          <a:xfrm>
            <a:off x="1547622" y="324612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8" name="object 18"/>
          <p:cNvSpPr/>
          <p:nvPr/>
        </p:nvSpPr>
        <p:spPr>
          <a:xfrm>
            <a:off x="2252853" y="3246120"/>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9" name="object 19"/>
          <p:cNvSpPr/>
          <p:nvPr/>
        </p:nvSpPr>
        <p:spPr>
          <a:xfrm>
            <a:off x="4097656" y="355473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21" name="object 21"/>
          <p:cNvSpPr/>
          <p:nvPr/>
        </p:nvSpPr>
        <p:spPr>
          <a:xfrm>
            <a:off x="1913383" y="386334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22" name="object 22"/>
          <p:cNvSpPr txBox="1"/>
          <p:nvPr/>
        </p:nvSpPr>
        <p:spPr>
          <a:xfrm>
            <a:off x="611540" y="2705481"/>
            <a:ext cx="7306975" cy="2842445"/>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err="1">
                <a:solidFill>
                  <a:schemeClr val="bg1"/>
                </a:solidFill>
                <a:cs typeface="Calibri"/>
              </a:rPr>
              <a:t>Interpretazione</a:t>
            </a:r>
            <a:r>
              <a:rPr sz="2400" b="1" spc="-8" dirty="0">
                <a:solidFill>
                  <a:schemeClr val="bg1"/>
                </a:solidFill>
                <a:cs typeface="Calibri"/>
              </a:rPr>
              <a:t>:</a:t>
            </a:r>
            <a:endParaRPr sz="2400" b="1" dirty="0">
              <a:solidFill>
                <a:schemeClr val="bg1"/>
              </a:solidFill>
              <a:cs typeface="Calibri"/>
            </a:endParaRPr>
          </a:p>
          <a:p>
            <a:pPr marL="9525" defTabSz="914400">
              <a:spcBef>
                <a:spcPts val="810"/>
              </a:spcBef>
            </a:pPr>
            <a:r>
              <a:rPr sz="2000" b="1" dirty="0">
                <a:solidFill>
                  <a:schemeClr val="bg1"/>
                </a:solidFill>
                <a:cs typeface="Calibri"/>
              </a:rPr>
              <a:t>Non </a:t>
            </a:r>
            <a:r>
              <a:rPr sz="2000" b="1" spc="-8" dirty="0">
                <a:solidFill>
                  <a:schemeClr val="bg1"/>
                </a:solidFill>
                <a:cs typeface="Calibri"/>
              </a:rPr>
              <a:t>significativa </a:t>
            </a:r>
            <a:r>
              <a:rPr sz="2000" b="1" spc="-11" dirty="0">
                <a:solidFill>
                  <a:schemeClr val="bg1"/>
                </a:solidFill>
                <a:cs typeface="Calibri"/>
              </a:rPr>
              <a:t>reversibilità </a:t>
            </a:r>
            <a:r>
              <a:rPr sz="2000" b="1" spc="-4" dirty="0" err="1">
                <a:solidFill>
                  <a:schemeClr val="bg1"/>
                </a:solidFill>
                <a:cs typeface="Calibri"/>
              </a:rPr>
              <a:t>dopo</a:t>
            </a:r>
            <a:r>
              <a:rPr sz="2000" b="1" spc="41" dirty="0">
                <a:solidFill>
                  <a:schemeClr val="bg1"/>
                </a:solidFill>
                <a:cs typeface="Calibri"/>
              </a:rPr>
              <a:t> </a:t>
            </a:r>
            <a:r>
              <a:rPr sz="2000" b="1" spc="-11" dirty="0" err="1">
                <a:solidFill>
                  <a:schemeClr val="bg1"/>
                </a:solidFill>
                <a:cs typeface="Calibri"/>
              </a:rPr>
              <a:t>broncodilatatore</a:t>
            </a:r>
            <a:r>
              <a:rPr lang="it-IT" sz="2000" b="1" spc="-11" dirty="0">
                <a:solidFill>
                  <a:schemeClr val="bg1"/>
                </a:solidFill>
                <a:cs typeface="Calibri"/>
              </a:rPr>
              <a:t> ??</a:t>
            </a:r>
            <a:r>
              <a:rPr sz="2000" b="1" spc="-11" dirty="0">
                <a:solidFill>
                  <a:schemeClr val="bg1"/>
                </a:solidFill>
                <a:cs typeface="Calibri"/>
              </a:rPr>
              <a:t>;</a:t>
            </a:r>
            <a:endParaRPr sz="2000" b="1" dirty="0">
              <a:solidFill>
                <a:schemeClr val="bg1"/>
              </a:solidFill>
              <a:cs typeface="Calibri"/>
            </a:endParaRPr>
          </a:p>
          <a:p>
            <a:pPr marL="9525" marR="431483" defTabSz="914400">
              <a:lnSpc>
                <a:spcPts val="2430"/>
              </a:lnSpc>
              <a:spcBef>
                <a:spcPts val="214"/>
              </a:spcBef>
            </a:pPr>
            <a:r>
              <a:rPr sz="2000" b="1" spc="-11" dirty="0">
                <a:solidFill>
                  <a:schemeClr val="bg1"/>
                </a:solidFill>
                <a:cs typeface="Calibri"/>
              </a:rPr>
              <a:t>marcata </a:t>
            </a:r>
            <a:r>
              <a:rPr sz="2000" b="1" spc="-8" dirty="0">
                <a:solidFill>
                  <a:schemeClr val="bg1"/>
                </a:solidFill>
                <a:cs typeface="Calibri"/>
              </a:rPr>
              <a:t>sovradistensione polmonare con </a:t>
            </a:r>
            <a:r>
              <a:rPr sz="2000" b="1" spc="-4" dirty="0">
                <a:solidFill>
                  <a:schemeClr val="bg1"/>
                </a:solidFill>
                <a:cs typeface="Calibri"/>
              </a:rPr>
              <a:t>aumento del </a:t>
            </a:r>
            <a:r>
              <a:rPr sz="2000" b="1" spc="-8" dirty="0">
                <a:solidFill>
                  <a:schemeClr val="bg1"/>
                </a:solidFill>
                <a:cs typeface="Calibri"/>
              </a:rPr>
              <a:t>volume residuo.  </a:t>
            </a:r>
            <a:r>
              <a:rPr sz="2000" b="1" spc="-4" dirty="0">
                <a:solidFill>
                  <a:schemeClr val="bg1"/>
                </a:solidFill>
                <a:cs typeface="Calibri"/>
              </a:rPr>
              <a:t>Emogasanalisi</a:t>
            </a:r>
            <a:r>
              <a:rPr sz="2000" b="1" dirty="0">
                <a:solidFill>
                  <a:schemeClr val="bg1"/>
                </a:solidFill>
                <a:cs typeface="Calibri"/>
              </a:rPr>
              <a:t> </a:t>
            </a:r>
            <a:r>
              <a:rPr sz="2000" b="1" spc="-4" dirty="0">
                <a:solidFill>
                  <a:schemeClr val="bg1"/>
                </a:solidFill>
                <a:cs typeface="Calibri"/>
              </a:rPr>
              <a:t>arteriosa:</a:t>
            </a:r>
            <a:endParaRPr sz="2000" b="1" dirty="0">
              <a:solidFill>
                <a:schemeClr val="bg1"/>
              </a:solidFill>
              <a:cs typeface="Calibri"/>
            </a:endParaRPr>
          </a:p>
          <a:p>
            <a:pPr marL="9525" marR="1858328" defTabSz="914400">
              <a:lnSpc>
                <a:spcPts val="2430"/>
              </a:lnSpc>
              <a:spcBef>
                <a:spcPts val="4"/>
              </a:spcBef>
            </a:pPr>
            <a:r>
              <a:rPr sz="2000" b="1" spc="-4" dirty="0">
                <a:solidFill>
                  <a:schemeClr val="bg1"/>
                </a:solidFill>
                <a:cs typeface="Calibri"/>
              </a:rPr>
              <a:t>Scambi intrapolmonari dei </a:t>
            </a:r>
            <a:r>
              <a:rPr sz="2000" b="1" spc="-11" dirty="0">
                <a:solidFill>
                  <a:schemeClr val="bg1"/>
                </a:solidFill>
                <a:cs typeface="Calibri"/>
              </a:rPr>
              <a:t>gas </a:t>
            </a:r>
            <a:r>
              <a:rPr sz="2000" b="1" dirty="0">
                <a:solidFill>
                  <a:schemeClr val="bg1"/>
                </a:solidFill>
                <a:cs typeface="Calibri"/>
              </a:rPr>
              <a:t>ai </a:t>
            </a:r>
            <a:r>
              <a:rPr sz="2000" b="1" spc="-4" dirty="0">
                <a:solidFill>
                  <a:schemeClr val="bg1"/>
                </a:solidFill>
                <a:cs typeface="Calibri"/>
              </a:rPr>
              <a:t>limiti della norma  Ipotesi</a:t>
            </a:r>
            <a:r>
              <a:rPr sz="2000" b="1" spc="-8" dirty="0">
                <a:solidFill>
                  <a:schemeClr val="bg1"/>
                </a:solidFill>
                <a:cs typeface="Calibri"/>
              </a:rPr>
              <a:t> diagnostica:</a:t>
            </a:r>
            <a:endParaRPr sz="2000" b="1" dirty="0">
              <a:solidFill>
                <a:schemeClr val="bg1"/>
              </a:solidFill>
              <a:cs typeface="Calibri"/>
            </a:endParaRPr>
          </a:p>
          <a:p>
            <a:pPr marL="9525" defTabSz="914400">
              <a:spcBef>
                <a:spcPts val="596"/>
              </a:spcBef>
            </a:pPr>
            <a:r>
              <a:rPr sz="2000" b="1" spc="-4" dirty="0">
                <a:solidFill>
                  <a:schemeClr val="bg1"/>
                </a:solidFill>
                <a:cs typeface="Calibri"/>
              </a:rPr>
              <a:t>BPCO </a:t>
            </a:r>
            <a:r>
              <a:rPr sz="2000" b="1" spc="-8" dirty="0">
                <a:solidFill>
                  <a:schemeClr val="bg1"/>
                </a:solidFill>
                <a:cs typeface="Calibri"/>
              </a:rPr>
              <a:t>con ostruzione </a:t>
            </a:r>
            <a:r>
              <a:rPr sz="2000" b="1" spc="-4" dirty="0">
                <a:solidFill>
                  <a:schemeClr val="bg1"/>
                </a:solidFill>
                <a:cs typeface="Calibri"/>
              </a:rPr>
              <a:t>molto </a:t>
            </a:r>
            <a:r>
              <a:rPr sz="2000" b="1" spc="-11" dirty="0">
                <a:solidFill>
                  <a:schemeClr val="bg1"/>
                </a:solidFill>
                <a:cs typeface="Calibri"/>
              </a:rPr>
              <a:t>grave </a:t>
            </a:r>
            <a:r>
              <a:rPr sz="2000" b="1" spc="-8" dirty="0">
                <a:solidFill>
                  <a:schemeClr val="bg1"/>
                </a:solidFill>
                <a:cs typeface="Calibri"/>
              </a:rPr>
              <a:t>con </a:t>
            </a:r>
            <a:r>
              <a:rPr sz="2000" b="1" dirty="0">
                <a:solidFill>
                  <a:schemeClr val="bg1"/>
                </a:solidFill>
                <a:cs typeface="Calibri"/>
              </a:rPr>
              <a:t>segni </a:t>
            </a:r>
            <a:r>
              <a:rPr sz="2000" b="1" spc="-4" dirty="0">
                <a:solidFill>
                  <a:schemeClr val="bg1"/>
                </a:solidFill>
                <a:cs typeface="Calibri"/>
              </a:rPr>
              <a:t>funzionali di </a:t>
            </a:r>
            <a:r>
              <a:rPr sz="2000" b="1" spc="-4" dirty="0" err="1">
                <a:solidFill>
                  <a:schemeClr val="bg1"/>
                </a:solidFill>
                <a:cs typeface="Calibri"/>
              </a:rPr>
              <a:t>enfisema</a:t>
            </a:r>
            <a:r>
              <a:rPr sz="2000" b="1" spc="75" dirty="0">
                <a:solidFill>
                  <a:schemeClr val="bg1"/>
                </a:solidFill>
                <a:cs typeface="Calibri"/>
              </a:rPr>
              <a:t> </a:t>
            </a:r>
            <a:r>
              <a:rPr sz="2000" b="1" spc="-8" dirty="0" err="1">
                <a:solidFill>
                  <a:schemeClr val="bg1"/>
                </a:solidFill>
                <a:cs typeface="Calibri"/>
              </a:rPr>
              <a:t>polmonare</a:t>
            </a:r>
            <a:r>
              <a:rPr lang="it-IT" sz="2000" b="1" spc="-8" dirty="0">
                <a:solidFill>
                  <a:schemeClr val="bg1"/>
                </a:solidFill>
                <a:cs typeface="Calibri"/>
              </a:rPr>
              <a:t> assenza di insufficienza respiratoria a riposo</a:t>
            </a:r>
            <a:endParaRPr sz="2000" b="1" dirty="0">
              <a:solidFill>
                <a:schemeClr val="bg1"/>
              </a:solidFill>
              <a:cs typeface="Calibri"/>
            </a:endParaRPr>
          </a:p>
        </p:txBody>
      </p:sp>
      <p:pic>
        <p:nvPicPr>
          <p:cNvPr id="15" name="Immagine 14">
            <a:extLst>
              <a:ext uri="{FF2B5EF4-FFF2-40B4-BE49-F238E27FC236}">
                <a16:creationId xmlns:a16="http://schemas.microsoft.com/office/drawing/2014/main" id="{C92A6E77-B7A5-4FE4-A18C-4EDF19BCF7C1}"/>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653960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7935" y="233085"/>
            <a:ext cx="3720431" cy="675472"/>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2808350" y="1329309"/>
            <a:ext cx="532638"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776222" y="2159126"/>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txBox="1"/>
          <p:nvPr/>
        </p:nvSpPr>
        <p:spPr>
          <a:xfrm>
            <a:off x="707117" y="3353986"/>
            <a:ext cx="8050383" cy="2185855"/>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Storia clinica:</a:t>
            </a:r>
            <a:endParaRPr sz="2400" b="1" dirty="0">
              <a:solidFill>
                <a:schemeClr val="bg1"/>
              </a:solidFill>
              <a:cs typeface="Calibri"/>
            </a:endParaRPr>
          </a:p>
          <a:p>
            <a:pPr marL="9525" marR="5293994" defTabSz="914400">
              <a:lnSpc>
                <a:spcPct val="150000"/>
              </a:lnSpc>
              <a:spcBef>
                <a:spcPts val="4"/>
              </a:spcBef>
            </a:pPr>
            <a:r>
              <a:rPr sz="2000" b="1" spc="-11" dirty="0">
                <a:solidFill>
                  <a:schemeClr val="bg1"/>
                </a:solidFill>
                <a:cs typeface="Calibri"/>
              </a:rPr>
              <a:t>Paziente </a:t>
            </a:r>
            <a:r>
              <a:rPr sz="2000" b="1" spc="-4" dirty="0">
                <a:solidFill>
                  <a:schemeClr val="bg1"/>
                </a:solidFill>
                <a:cs typeface="Calibri"/>
              </a:rPr>
              <a:t>di </a:t>
            </a:r>
            <a:r>
              <a:rPr sz="2000" b="1" dirty="0">
                <a:solidFill>
                  <a:schemeClr val="bg1"/>
                </a:solidFill>
                <a:cs typeface="Calibri"/>
              </a:rPr>
              <a:t>anni 18, </a:t>
            </a:r>
            <a:endParaRPr lang="it-IT" sz="2000" b="1" dirty="0">
              <a:solidFill>
                <a:schemeClr val="bg1"/>
              </a:solidFill>
              <a:cs typeface="Calibri"/>
            </a:endParaRPr>
          </a:p>
          <a:p>
            <a:pPr marL="9525" marR="5293994" defTabSz="914400">
              <a:lnSpc>
                <a:spcPct val="150000"/>
              </a:lnSpc>
              <a:spcBef>
                <a:spcPts val="4"/>
              </a:spcBef>
            </a:pPr>
            <a:r>
              <a:rPr lang="it-IT" sz="2000" b="1" dirty="0">
                <a:solidFill>
                  <a:schemeClr val="bg1"/>
                </a:solidFill>
                <a:cs typeface="Calibri"/>
              </a:rPr>
              <a:t>S</a:t>
            </a:r>
            <a:r>
              <a:rPr sz="2000" b="1" dirty="0" err="1">
                <a:solidFill>
                  <a:schemeClr val="bg1"/>
                </a:solidFill>
                <a:cs typeface="Calibri"/>
              </a:rPr>
              <a:t>esso</a:t>
            </a:r>
            <a:r>
              <a:rPr lang="it-IT" sz="2000" b="1" dirty="0">
                <a:solidFill>
                  <a:schemeClr val="bg1"/>
                </a:solidFill>
                <a:cs typeface="Calibri"/>
              </a:rPr>
              <a:t> M</a:t>
            </a:r>
            <a:r>
              <a:rPr sz="2000" b="1" spc="-30" dirty="0">
                <a:solidFill>
                  <a:schemeClr val="bg1"/>
                </a:solidFill>
                <a:cs typeface="Calibri"/>
              </a:rPr>
              <a:t> </a:t>
            </a:r>
            <a:r>
              <a:rPr sz="2000" b="1" dirty="0">
                <a:solidFill>
                  <a:schemeClr val="bg1"/>
                </a:solidFill>
                <a:cs typeface="Calibri"/>
              </a:rPr>
              <a:t>  Non</a:t>
            </a:r>
            <a:r>
              <a:rPr sz="2000" b="1" spc="8" dirty="0">
                <a:solidFill>
                  <a:schemeClr val="bg1"/>
                </a:solidFill>
                <a:cs typeface="Calibri"/>
              </a:rPr>
              <a:t> </a:t>
            </a:r>
            <a:r>
              <a:rPr sz="2000" b="1" spc="-8" dirty="0">
                <a:solidFill>
                  <a:schemeClr val="bg1"/>
                </a:solidFill>
                <a:cs typeface="Calibri"/>
              </a:rPr>
              <a:t>fumatore</a:t>
            </a:r>
            <a:endParaRPr sz="2000" b="1" dirty="0">
              <a:solidFill>
                <a:schemeClr val="bg1"/>
              </a:solidFill>
              <a:cs typeface="Calibri"/>
            </a:endParaRPr>
          </a:p>
          <a:p>
            <a:pPr marL="9525" marR="3810" defTabSz="914400">
              <a:spcBef>
                <a:spcPts val="810"/>
              </a:spcBef>
            </a:pPr>
            <a:r>
              <a:rPr sz="2400" b="1" dirty="0">
                <a:solidFill>
                  <a:schemeClr val="bg1"/>
                </a:solidFill>
                <a:cs typeface="Calibri"/>
              </a:rPr>
              <a:t>Anamnesi </a:t>
            </a:r>
            <a:r>
              <a:rPr sz="2400" b="1" spc="-8" dirty="0">
                <a:solidFill>
                  <a:schemeClr val="bg1"/>
                </a:solidFill>
                <a:cs typeface="Calibri"/>
              </a:rPr>
              <a:t>patologica: </a:t>
            </a:r>
            <a:r>
              <a:rPr sz="2000" b="1" spc="-8" dirty="0">
                <a:solidFill>
                  <a:schemeClr val="bg1"/>
                </a:solidFill>
                <a:cs typeface="Calibri"/>
              </a:rPr>
              <a:t>rinocongiuntivite </a:t>
            </a:r>
            <a:r>
              <a:rPr sz="2000" b="1" spc="-23" dirty="0">
                <a:solidFill>
                  <a:schemeClr val="bg1"/>
                </a:solidFill>
                <a:cs typeface="Calibri"/>
              </a:rPr>
              <a:t>dall’età </a:t>
            </a:r>
            <a:r>
              <a:rPr sz="2000" b="1" spc="-4" dirty="0">
                <a:solidFill>
                  <a:schemeClr val="bg1"/>
                </a:solidFill>
                <a:cs typeface="Calibri"/>
              </a:rPr>
              <a:t>di </a:t>
            </a:r>
            <a:r>
              <a:rPr sz="2000" b="1" dirty="0">
                <a:solidFill>
                  <a:schemeClr val="bg1"/>
                </a:solidFill>
                <a:cs typeface="Calibri"/>
              </a:rPr>
              <a:t>6 </a:t>
            </a:r>
            <a:r>
              <a:rPr sz="2000" b="1" spc="-4" dirty="0">
                <a:solidFill>
                  <a:schemeClr val="bg1"/>
                </a:solidFill>
                <a:cs typeface="Calibri"/>
              </a:rPr>
              <a:t>anni, </a:t>
            </a:r>
            <a:r>
              <a:rPr sz="2000" b="1" spc="-8" dirty="0">
                <a:solidFill>
                  <a:schemeClr val="bg1"/>
                </a:solidFill>
                <a:cs typeface="Calibri"/>
              </a:rPr>
              <a:t>riferisce </a:t>
            </a:r>
            <a:r>
              <a:rPr sz="2000" b="1" spc="-4" dirty="0">
                <a:solidFill>
                  <a:schemeClr val="bg1"/>
                </a:solidFill>
                <a:cs typeface="Calibri"/>
              </a:rPr>
              <a:t>da </a:t>
            </a:r>
            <a:r>
              <a:rPr sz="2000" b="1" spc="-11" dirty="0">
                <a:solidFill>
                  <a:schemeClr val="bg1"/>
                </a:solidFill>
                <a:cs typeface="Calibri"/>
              </a:rPr>
              <a:t>circa </a:t>
            </a:r>
            <a:r>
              <a:rPr sz="2000" b="1" dirty="0">
                <a:solidFill>
                  <a:schemeClr val="bg1"/>
                </a:solidFill>
                <a:cs typeface="Calibri"/>
              </a:rPr>
              <a:t>1 </a:t>
            </a:r>
            <a:r>
              <a:rPr sz="2000" b="1" spc="-4" dirty="0">
                <a:solidFill>
                  <a:schemeClr val="bg1"/>
                </a:solidFill>
                <a:cs typeface="Calibri"/>
              </a:rPr>
              <a:t>anno tosse </a:t>
            </a:r>
            <a:r>
              <a:rPr sz="2000" b="1" spc="-8" dirty="0">
                <a:solidFill>
                  <a:schemeClr val="bg1"/>
                </a:solidFill>
                <a:cs typeface="Calibri"/>
              </a:rPr>
              <a:t>secca </a:t>
            </a:r>
            <a:r>
              <a:rPr sz="2000" b="1" dirty="0">
                <a:solidFill>
                  <a:schemeClr val="bg1"/>
                </a:solidFill>
                <a:cs typeface="Calibri"/>
              </a:rPr>
              <a:t>da </a:t>
            </a:r>
            <a:r>
              <a:rPr sz="2000" b="1" spc="-15" dirty="0">
                <a:solidFill>
                  <a:schemeClr val="bg1"/>
                </a:solidFill>
                <a:cs typeface="Calibri"/>
              </a:rPr>
              <a:t>sforzo </a:t>
            </a:r>
            <a:r>
              <a:rPr sz="2000" b="1" dirty="0">
                <a:solidFill>
                  <a:schemeClr val="bg1"/>
                </a:solidFill>
                <a:cs typeface="Calibri"/>
              </a:rPr>
              <a:t>e  </a:t>
            </a:r>
            <a:r>
              <a:rPr sz="2000" b="1" spc="-4" dirty="0">
                <a:solidFill>
                  <a:schemeClr val="bg1"/>
                </a:solidFill>
                <a:cs typeface="Calibri"/>
              </a:rPr>
              <a:t>wheezing</a:t>
            </a:r>
            <a:r>
              <a:rPr sz="2000" b="1" spc="8" dirty="0">
                <a:solidFill>
                  <a:schemeClr val="bg1"/>
                </a:solidFill>
                <a:cs typeface="Calibri"/>
              </a:rPr>
              <a:t> </a:t>
            </a:r>
            <a:r>
              <a:rPr sz="2000" b="1" spc="-4" dirty="0">
                <a:solidFill>
                  <a:schemeClr val="bg1"/>
                </a:solidFill>
                <a:cs typeface="Calibri"/>
              </a:rPr>
              <a:t>notturno</a:t>
            </a:r>
            <a:endParaRPr sz="2000" b="1" dirty="0">
              <a:solidFill>
                <a:schemeClr val="bg1"/>
              </a:solidFill>
              <a:cs typeface="Calibri"/>
            </a:endParaRPr>
          </a:p>
        </p:txBody>
      </p:sp>
      <p:pic>
        <p:nvPicPr>
          <p:cNvPr id="9" name="Immagine 8">
            <a:extLst>
              <a:ext uri="{FF2B5EF4-FFF2-40B4-BE49-F238E27FC236}">
                <a16:creationId xmlns:a16="http://schemas.microsoft.com/office/drawing/2014/main" id="{3F6C5D0C-868E-4D0D-BF26-7343749ACCEF}"/>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797469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89204" y="249876"/>
            <a:ext cx="2699766" cy="674369"/>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p:nvPr/>
        </p:nvSpPr>
        <p:spPr>
          <a:xfrm>
            <a:off x="2788919" y="1101853"/>
            <a:ext cx="532638" cy="674369"/>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295400" y="2343150"/>
            <a:ext cx="0" cy="3257550"/>
          </a:xfrm>
          <a:custGeom>
            <a:avLst/>
            <a:gdLst/>
            <a:ahLst/>
            <a:cxnLst/>
            <a:rect l="l" t="t" r="r" b="b"/>
            <a:pathLst>
              <a:path h="4343400">
                <a:moveTo>
                  <a:pt x="0" y="0"/>
                </a:moveTo>
                <a:lnTo>
                  <a:pt x="0" y="434340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7" name="object 7"/>
          <p:cNvSpPr/>
          <p:nvPr/>
        </p:nvSpPr>
        <p:spPr>
          <a:xfrm>
            <a:off x="838200" y="4286250"/>
            <a:ext cx="3733800" cy="0"/>
          </a:xfrm>
          <a:custGeom>
            <a:avLst/>
            <a:gdLst/>
            <a:ahLst/>
            <a:cxnLst/>
            <a:rect l="l" t="t" r="r" b="b"/>
            <a:pathLst>
              <a:path w="4978400">
                <a:moveTo>
                  <a:pt x="0" y="0"/>
                </a:moveTo>
                <a:lnTo>
                  <a:pt x="4978400"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8" name="object 8"/>
          <p:cNvSpPr/>
          <p:nvPr/>
        </p:nvSpPr>
        <p:spPr>
          <a:xfrm>
            <a:off x="1295400" y="4229100"/>
            <a:ext cx="2743200" cy="1033939"/>
          </a:xfrm>
          <a:custGeom>
            <a:avLst/>
            <a:gdLst/>
            <a:ahLst/>
            <a:cxnLst/>
            <a:rect l="l" t="t" r="r" b="b"/>
            <a:pathLst>
              <a:path w="3657600" h="1378585">
                <a:moveTo>
                  <a:pt x="3657600" y="76200"/>
                </a:moveTo>
                <a:lnTo>
                  <a:pt x="3649115" y="124606"/>
                </a:lnTo>
                <a:lnTo>
                  <a:pt x="3640498" y="172938"/>
                </a:lnTo>
                <a:lnTo>
                  <a:pt x="3631615" y="221121"/>
                </a:lnTo>
                <a:lnTo>
                  <a:pt x="3622333" y="269081"/>
                </a:lnTo>
                <a:lnTo>
                  <a:pt x="3612522" y="316743"/>
                </a:lnTo>
                <a:lnTo>
                  <a:pt x="3602049" y="364033"/>
                </a:lnTo>
                <a:lnTo>
                  <a:pt x="3590781" y="410877"/>
                </a:lnTo>
                <a:lnTo>
                  <a:pt x="3578587" y="457200"/>
                </a:lnTo>
                <a:lnTo>
                  <a:pt x="3565334" y="502927"/>
                </a:lnTo>
                <a:lnTo>
                  <a:pt x="3550889" y="547985"/>
                </a:lnTo>
                <a:lnTo>
                  <a:pt x="3535122" y="592298"/>
                </a:lnTo>
                <a:lnTo>
                  <a:pt x="3517900" y="635793"/>
                </a:lnTo>
                <a:lnTo>
                  <a:pt x="3499089" y="678395"/>
                </a:lnTo>
                <a:lnTo>
                  <a:pt x="3478560" y="720030"/>
                </a:lnTo>
                <a:lnTo>
                  <a:pt x="3456178" y="760623"/>
                </a:lnTo>
                <a:lnTo>
                  <a:pt x="3431812" y="800100"/>
                </a:lnTo>
                <a:lnTo>
                  <a:pt x="3405330" y="838386"/>
                </a:lnTo>
                <a:lnTo>
                  <a:pt x="3376600" y="875407"/>
                </a:lnTo>
                <a:lnTo>
                  <a:pt x="3345489" y="911088"/>
                </a:lnTo>
                <a:lnTo>
                  <a:pt x="3311866" y="945356"/>
                </a:lnTo>
                <a:lnTo>
                  <a:pt x="3275597" y="978135"/>
                </a:lnTo>
                <a:lnTo>
                  <a:pt x="3236551" y="1009352"/>
                </a:lnTo>
                <a:lnTo>
                  <a:pt x="3194596" y="1038931"/>
                </a:lnTo>
                <a:lnTo>
                  <a:pt x="3149600" y="1066800"/>
                </a:lnTo>
                <a:lnTo>
                  <a:pt x="3080937" y="1102926"/>
                </a:lnTo>
                <a:lnTo>
                  <a:pt x="3043193" y="1120309"/>
                </a:lnTo>
                <a:lnTo>
                  <a:pt x="3003343" y="1137225"/>
                </a:lnTo>
                <a:lnTo>
                  <a:pt x="2961517" y="1153663"/>
                </a:lnTo>
                <a:lnTo>
                  <a:pt x="2917843" y="1169612"/>
                </a:lnTo>
                <a:lnTo>
                  <a:pt x="2872447" y="1185062"/>
                </a:lnTo>
                <a:lnTo>
                  <a:pt x="2825458" y="1200002"/>
                </a:lnTo>
                <a:lnTo>
                  <a:pt x="2777005" y="1214420"/>
                </a:lnTo>
                <a:lnTo>
                  <a:pt x="2727215" y="1228308"/>
                </a:lnTo>
                <a:lnTo>
                  <a:pt x="2676216" y="1241653"/>
                </a:lnTo>
                <a:lnTo>
                  <a:pt x="2624137" y="1254446"/>
                </a:lnTo>
                <a:lnTo>
                  <a:pt x="2571104" y="1266675"/>
                </a:lnTo>
                <a:lnTo>
                  <a:pt x="2517247" y="1278331"/>
                </a:lnTo>
                <a:lnTo>
                  <a:pt x="2462693" y="1289401"/>
                </a:lnTo>
                <a:lnTo>
                  <a:pt x="2407570" y="1299876"/>
                </a:lnTo>
                <a:lnTo>
                  <a:pt x="2352007" y="1309746"/>
                </a:lnTo>
                <a:lnTo>
                  <a:pt x="2296130" y="1318998"/>
                </a:lnTo>
                <a:lnTo>
                  <a:pt x="2240069" y="1327623"/>
                </a:lnTo>
                <a:lnTo>
                  <a:pt x="2183951" y="1335610"/>
                </a:lnTo>
                <a:lnTo>
                  <a:pt x="2127904" y="1342948"/>
                </a:lnTo>
                <a:lnTo>
                  <a:pt x="2072056" y="1349627"/>
                </a:lnTo>
                <a:lnTo>
                  <a:pt x="2016535" y="1355636"/>
                </a:lnTo>
                <a:lnTo>
                  <a:pt x="1961470" y="1360964"/>
                </a:lnTo>
                <a:lnTo>
                  <a:pt x="1906988" y="1365601"/>
                </a:lnTo>
                <a:lnTo>
                  <a:pt x="1853217" y="1369536"/>
                </a:lnTo>
                <a:lnTo>
                  <a:pt x="1800285" y="1372758"/>
                </a:lnTo>
                <a:lnTo>
                  <a:pt x="1748320" y="1375257"/>
                </a:lnTo>
                <a:lnTo>
                  <a:pt x="1697451" y="1377022"/>
                </a:lnTo>
                <a:lnTo>
                  <a:pt x="1647804" y="1378042"/>
                </a:lnTo>
                <a:lnTo>
                  <a:pt x="1599509" y="1378307"/>
                </a:lnTo>
                <a:lnTo>
                  <a:pt x="1552693" y="1377806"/>
                </a:lnTo>
                <a:lnTo>
                  <a:pt x="1507484" y="1376528"/>
                </a:lnTo>
                <a:lnTo>
                  <a:pt x="1464010" y="1374463"/>
                </a:lnTo>
                <a:lnTo>
                  <a:pt x="1422400" y="1371600"/>
                </a:lnTo>
                <a:lnTo>
                  <a:pt x="1365840" y="1365947"/>
                </a:lnTo>
                <a:lnTo>
                  <a:pt x="1309969" y="1358203"/>
                </a:lnTo>
                <a:lnTo>
                  <a:pt x="1254827" y="1348469"/>
                </a:lnTo>
                <a:lnTo>
                  <a:pt x="1200451" y="1336847"/>
                </a:lnTo>
                <a:lnTo>
                  <a:pt x="1146881" y="1323441"/>
                </a:lnTo>
                <a:lnTo>
                  <a:pt x="1094156" y="1308352"/>
                </a:lnTo>
                <a:lnTo>
                  <a:pt x="1042314" y="1291683"/>
                </a:lnTo>
                <a:lnTo>
                  <a:pt x="991396" y="1273537"/>
                </a:lnTo>
                <a:lnTo>
                  <a:pt x="941440" y="1254015"/>
                </a:lnTo>
                <a:lnTo>
                  <a:pt x="892484" y="1233220"/>
                </a:lnTo>
                <a:lnTo>
                  <a:pt x="844569" y="1211255"/>
                </a:lnTo>
                <a:lnTo>
                  <a:pt x="797733" y="1188222"/>
                </a:lnTo>
                <a:lnTo>
                  <a:pt x="752014" y="1164223"/>
                </a:lnTo>
                <a:lnTo>
                  <a:pt x="707453" y="1139361"/>
                </a:lnTo>
                <a:lnTo>
                  <a:pt x="664088" y="1113739"/>
                </a:lnTo>
                <a:lnTo>
                  <a:pt x="621957" y="1087458"/>
                </a:lnTo>
                <a:lnTo>
                  <a:pt x="581101" y="1060621"/>
                </a:lnTo>
                <a:lnTo>
                  <a:pt x="541558" y="1033330"/>
                </a:lnTo>
                <a:lnTo>
                  <a:pt x="503367" y="1005688"/>
                </a:lnTo>
                <a:lnTo>
                  <a:pt x="466567" y="977798"/>
                </a:lnTo>
                <a:lnTo>
                  <a:pt x="431197" y="949761"/>
                </a:lnTo>
                <a:lnTo>
                  <a:pt x="397297" y="921681"/>
                </a:lnTo>
                <a:lnTo>
                  <a:pt x="364904" y="893658"/>
                </a:lnTo>
                <a:lnTo>
                  <a:pt x="334059" y="865797"/>
                </a:lnTo>
                <a:lnTo>
                  <a:pt x="304800" y="838200"/>
                </a:lnTo>
                <a:lnTo>
                  <a:pt x="269154" y="800183"/>
                </a:lnTo>
                <a:lnTo>
                  <a:pt x="236947" y="758656"/>
                </a:lnTo>
                <a:lnTo>
                  <a:pt x="207955" y="714118"/>
                </a:lnTo>
                <a:lnTo>
                  <a:pt x="181956" y="667069"/>
                </a:lnTo>
                <a:lnTo>
                  <a:pt x="158729" y="618009"/>
                </a:lnTo>
                <a:lnTo>
                  <a:pt x="138049" y="567439"/>
                </a:lnTo>
                <a:lnTo>
                  <a:pt x="119697" y="515858"/>
                </a:lnTo>
                <a:lnTo>
                  <a:pt x="103448" y="463765"/>
                </a:lnTo>
                <a:lnTo>
                  <a:pt x="89081" y="411662"/>
                </a:lnTo>
                <a:lnTo>
                  <a:pt x="76373" y="360047"/>
                </a:lnTo>
                <a:lnTo>
                  <a:pt x="65103" y="309421"/>
                </a:lnTo>
                <a:lnTo>
                  <a:pt x="55047" y="260284"/>
                </a:lnTo>
                <a:lnTo>
                  <a:pt x="45984" y="213135"/>
                </a:lnTo>
                <a:lnTo>
                  <a:pt x="37691" y="168475"/>
                </a:lnTo>
                <a:lnTo>
                  <a:pt x="29946" y="126803"/>
                </a:lnTo>
                <a:lnTo>
                  <a:pt x="22527" y="88620"/>
                </a:lnTo>
                <a:lnTo>
                  <a:pt x="15211" y="54425"/>
                </a:lnTo>
                <a:lnTo>
                  <a:pt x="7776" y="24718"/>
                </a:lnTo>
                <a:lnTo>
                  <a:pt x="0"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9" name="object 9"/>
          <p:cNvSpPr txBox="1"/>
          <p:nvPr/>
        </p:nvSpPr>
        <p:spPr>
          <a:xfrm>
            <a:off x="1596628" y="5479513"/>
            <a:ext cx="1981200" cy="242374"/>
          </a:xfrm>
          <a:prstGeom prst="rect">
            <a:avLst/>
          </a:prstGeom>
          <a:ln w="9525">
            <a:solidFill>
              <a:srgbClr val="FF0000"/>
            </a:solidFill>
          </a:ln>
        </p:spPr>
        <p:txBody>
          <a:bodyPr vert="horz" wrap="square" lIns="0" tIns="26670" rIns="0" bIns="0" rtlCol="0">
            <a:spAutoFit/>
          </a:bodyPr>
          <a:lstStyle/>
          <a:p>
            <a:pPr marL="69056" algn="ctr" defTabSz="914400">
              <a:spcBef>
                <a:spcPts val="210"/>
              </a:spcBef>
            </a:pPr>
            <a:r>
              <a:rPr sz="1400" b="1" i="1" spc="-11" dirty="0">
                <a:solidFill>
                  <a:prstClr val="black"/>
                </a:solidFill>
                <a:cs typeface="Calibri"/>
              </a:rPr>
              <a:t>Volume</a:t>
            </a:r>
            <a:endParaRPr sz="1400" b="1" dirty="0">
              <a:solidFill>
                <a:prstClr val="black"/>
              </a:solidFill>
              <a:cs typeface="Calibri"/>
            </a:endParaRPr>
          </a:p>
        </p:txBody>
      </p:sp>
      <p:graphicFrame>
        <p:nvGraphicFramePr>
          <p:cNvPr id="11" name="object 11"/>
          <p:cNvGraphicFramePr>
            <a:graphicFrameLocks noGrp="1"/>
          </p:cNvGraphicFramePr>
          <p:nvPr>
            <p:extLst>
              <p:ext uri="{D42A27DB-BD31-4B8C-83A1-F6EECF244321}">
                <p14:modId xmlns:p14="http://schemas.microsoft.com/office/powerpoint/2010/main" val="92369395"/>
              </p:ext>
            </p:extLst>
          </p:nvPr>
        </p:nvGraphicFramePr>
        <p:xfrm>
          <a:off x="3745707" y="2488381"/>
          <a:ext cx="5153197" cy="1115100"/>
        </p:xfrm>
        <a:graphic>
          <a:graphicData uri="http://schemas.openxmlformats.org/drawingml/2006/table">
            <a:tbl>
              <a:tblPr firstRow="1" bandRow="1">
                <a:tableStyleId>{2D5ABB26-0587-4C30-8999-92F81FD0307C}</a:tableStyleId>
              </a:tblPr>
              <a:tblGrid>
                <a:gridCol w="25400">
                  <a:extLst>
                    <a:ext uri="{9D8B030D-6E8A-4147-A177-3AD203B41FA5}">
                      <a16:colId xmlns:a16="http://schemas.microsoft.com/office/drawing/2014/main" val="20000"/>
                    </a:ext>
                  </a:extLst>
                </a:gridCol>
                <a:gridCol w="2192170">
                  <a:extLst>
                    <a:ext uri="{9D8B030D-6E8A-4147-A177-3AD203B41FA5}">
                      <a16:colId xmlns:a16="http://schemas.microsoft.com/office/drawing/2014/main" val="20001"/>
                    </a:ext>
                  </a:extLst>
                </a:gridCol>
                <a:gridCol w="1188406">
                  <a:extLst>
                    <a:ext uri="{9D8B030D-6E8A-4147-A177-3AD203B41FA5}">
                      <a16:colId xmlns:a16="http://schemas.microsoft.com/office/drawing/2014/main" val="20002"/>
                    </a:ext>
                  </a:extLst>
                </a:gridCol>
                <a:gridCol w="1111733">
                  <a:extLst>
                    <a:ext uri="{9D8B030D-6E8A-4147-A177-3AD203B41FA5}">
                      <a16:colId xmlns:a16="http://schemas.microsoft.com/office/drawing/2014/main" val="20003"/>
                    </a:ext>
                  </a:extLst>
                </a:gridCol>
                <a:gridCol w="635488">
                  <a:extLst>
                    <a:ext uri="{9D8B030D-6E8A-4147-A177-3AD203B41FA5}">
                      <a16:colId xmlns:a16="http://schemas.microsoft.com/office/drawing/2014/main" val="20004"/>
                    </a:ext>
                  </a:extLst>
                </a:gridCol>
              </a:tblGrid>
              <a:tr h="57245">
                <a:tc>
                  <a:txBody>
                    <a:bodyPr/>
                    <a:lstStyle/>
                    <a:p>
                      <a:pPr>
                        <a:lnSpc>
                          <a:spcPct val="100000"/>
                        </a:lnSpc>
                      </a:pPr>
                      <a:endParaRPr sz="200" dirty="0">
                        <a:latin typeface="Times New Roman"/>
                        <a:cs typeface="Times New Roman"/>
                      </a:endParaRPr>
                    </a:p>
                  </a:txBody>
                  <a:tcPr marL="0" marR="0" marT="0" marB="0">
                    <a:lnR w="9525">
                      <a:solidFill>
                        <a:srgbClr val="FF0000"/>
                      </a:solidFill>
                      <a:prstDash val="solid"/>
                    </a:lnR>
                  </a:tcPr>
                </a:tc>
                <a:tc>
                  <a:txBody>
                    <a:bodyPr/>
                    <a:lstStyle/>
                    <a:p>
                      <a:pPr>
                        <a:lnSpc>
                          <a:spcPct val="100000"/>
                        </a:lnSpc>
                      </a:pPr>
                      <a:endParaRPr sz="200">
                        <a:latin typeface="Times New Roman"/>
                        <a:cs typeface="Times New Roman"/>
                      </a:endParaRPr>
                    </a:p>
                  </a:txBody>
                  <a:tcPr marL="0" marR="0" marT="0" marB="0">
                    <a:lnL w="9525">
                      <a:solidFill>
                        <a:srgbClr val="FF0000"/>
                      </a:solidFill>
                      <a:prstDash val="solid"/>
                    </a:lnL>
                  </a:tcPr>
                </a:tc>
                <a:tc gridSpan="3">
                  <a:txBody>
                    <a:bodyPr/>
                    <a:lstStyle/>
                    <a:p>
                      <a:pPr>
                        <a:lnSpc>
                          <a:spcPct val="100000"/>
                        </a:lnSpc>
                      </a:pPr>
                      <a:endParaRPr sz="2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8600">
                <a:tc>
                  <a:txBody>
                    <a:bodyPr/>
                    <a:lstStyle/>
                    <a:p>
                      <a:pPr algn="ctr">
                        <a:lnSpc>
                          <a:spcPct val="100000"/>
                        </a:lnSpc>
                      </a:pPr>
                      <a:endParaRPr sz="1600" b="1">
                        <a:latin typeface="Times New Roman"/>
                        <a:cs typeface="Times New Roman"/>
                      </a:endParaRPr>
                    </a:p>
                  </a:txBody>
                  <a:tcPr marL="0" marR="0" marT="0" marB="0">
                    <a:lnL w="9525">
                      <a:solidFill>
                        <a:srgbClr val="FF0000"/>
                      </a:solidFill>
                      <a:prstDash val="solid"/>
                    </a:lnL>
                    <a:lnR w="9525">
                      <a:solidFill>
                        <a:srgbClr val="FF0000"/>
                      </a:solidFill>
                      <a:prstDash val="solid"/>
                    </a:lnR>
                  </a:tcPr>
                </a:tc>
                <a:tc gridSpan="2">
                  <a:txBody>
                    <a:bodyPr/>
                    <a:lstStyle/>
                    <a:p>
                      <a:pPr marL="1375410" algn="l">
                        <a:lnSpc>
                          <a:spcPts val="1580"/>
                        </a:lnSpc>
                      </a:pPr>
                      <a:r>
                        <a:rPr lang="it-IT" sz="1600" b="1" spc="-10" dirty="0">
                          <a:latin typeface="Calibri"/>
                          <a:cs typeface="Calibri"/>
                        </a:rPr>
                        <a:t>                    </a:t>
                      </a:r>
                      <a:r>
                        <a:rPr sz="1600" b="1" spc="-10" dirty="0" err="1">
                          <a:latin typeface="Calibri"/>
                          <a:cs typeface="Calibri"/>
                        </a:rPr>
                        <a:t>Misurazione</a:t>
                      </a:r>
                      <a:r>
                        <a:rPr lang="it-IT" sz="1600" b="1" spc="305" baseline="0" dirty="0">
                          <a:latin typeface="Calibri"/>
                          <a:cs typeface="Calibri"/>
                        </a:rPr>
                        <a:t>   </a:t>
                      </a:r>
                      <a:endParaRPr sz="1600" b="1" dirty="0">
                        <a:latin typeface="Calibri"/>
                        <a:cs typeface="Calibri"/>
                      </a:endParaRPr>
                    </a:p>
                  </a:txBody>
                  <a:tcPr marL="0" marR="0" marT="0" marB="0">
                    <a:lnL w="9525">
                      <a:solidFill>
                        <a:srgbClr val="FF0000"/>
                      </a:solidFill>
                      <a:prstDash val="solid"/>
                    </a:lnL>
                  </a:tcPr>
                </a:tc>
                <a:tc hMerge="1">
                  <a:txBody>
                    <a:bodyPr/>
                    <a:lstStyle/>
                    <a:p>
                      <a:endParaRPr/>
                    </a:p>
                  </a:txBody>
                  <a:tcPr marL="0" marR="0" marT="0" marB="0"/>
                </a:tc>
                <a:tc>
                  <a:txBody>
                    <a:bodyPr/>
                    <a:lstStyle/>
                    <a:p>
                      <a:pPr marL="4445" algn="ctr">
                        <a:lnSpc>
                          <a:spcPts val="1580"/>
                        </a:lnSpc>
                      </a:pPr>
                      <a:r>
                        <a:rPr sz="1600" b="1" spc="-10" dirty="0" err="1">
                          <a:latin typeface="Calibri"/>
                          <a:cs typeface="Calibri"/>
                        </a:rPr>
                        <a:t>teorico</a:t>
                      </a:r>
                      <a:endParaRPr sz="1600" b="1" dirty="0">
                        <a:latin typeface="Calibri"/>
                        <a:cs typeface="Calibri"/>
                      </a:endParaRPr>
                    </a:p>
                  </a:txBody>
                  <a:tcPr marL="0" marR="0" marT="0" marB="0"/>
                </a:tc>
                <a:tc>
                  <a:txBody>
                    <a:bodyPr/>
                    <a:lstStyle/>
                    <a:p>
                      <a:pPr marR="24765" algn="ctr">
                        <a:lnSpc>
                          <a:spcPts val="1580"/>
                        </a:lnSpc>
                      </a:pPr>
                      <a:r>
                        <a:rPr sz="1600" b="1" dirty="0">
                          <a:latin typeface="Calibri"/>
                          <a:cs typeface="Calibri"/>
                        </a:rPr>
                        <a:t>%</a:t>
                      </a:r>
                      <a:r>
                        <a:rPr sz="1600" b="1" spc="-10" dirty="0">
                          <a:latin typeface="Calibri"/>
                          <a:cs typeface="Calibri"/>
                        </a:rPr>
                        <a:t>t</a:t>
                      </a:r>
                      <a:r>
                        <a:rPr sz="1600" b="1" dirty="0">
                          <a:latin typeface="Calibri"/>
                          <a:cs typeface="Calibri"/>
                        </a:rPr>
                        <a:t>eo</a:t>
                      </a:r>
                    </a:p>
                  </a:txBody>
                  <a:tcPr marL="0" marR="0" marT="0" marB="0"/>
                </a:tc>
                <a:extLst>
                  <a:ext uri="{0D108BD9-81ED-4DB2-BD59-A6C34878D82A}">
                    <a16:rowId xmlns:a16="http://schemas.microsoft.com/office/drawing/2014/main" val="10001"/>
                  </a:ext>
                </a:extLst>
              </a:tr>
              <a:tr h="265367">
                <a:tc>
                  <a:txBody>
                    <a:bodyPr/>
                    <a:lstStyle/>
                    <a:p>
                      <a:pPr algn="ctr">
                        <a:lnSpc>
                          <a:spcPct val="100000"/>
                        </a:lnSpc>
                      </a:pPr>
                      <a:endParaRPr sz="1600" b="1">
                        <a:latin typeface="Times New Roman"/>
                        <a:cs typeface="Times New Roman"/>
                      </a:endParaRPr>
                    </a:p>
                  </a:txBody>
                  <a:tcPr marL="0" marR="0" marT="0" marB="0">
                    <a:lnR w="9525">
                      <a:solidFill>
                        <a:srgbClr val="FF0000"/>
                      </a:solidFill>
                      <a:prstDash val="solid"/>
                    </a:lnR>
                  </a:tcPr>
                </a:tc>
                <a:tc>
                  <a:txBody>
                    <a:bodyPr/>
                    <a:lstStyle/>
                    <a:p>
                      <a:pPr marL="92075" algn="ctr">
                        <a:lnSpc>
                          <a:spcPct val="100000"/>
                        </a:lnSpc>
                        <a:spcBef>
                          <a:spcPts val="145"/>
                        </a:spcBef>
                      </a:pPr>
                      <a:r>
                        <a:rPr sz="1600" b="1" spc="-10" dirty="0">
                          <a:latin typeface="Calibri"/>
                          <a:cs typeface="Calibri"/>
                        </a:rPr>
                        <a:t>CVF</a:t>
                      </a:r>
                      <a:r>
                        <a:rPr sz="1600" b="1" spc="10" dirty="0">
                          <a:latin typeface="Calibri"/>
                          <a:cs typeface="Calibri"/>
                        </a:rPr>
                        <a:t> </a:t>
                      </a:r>
                      <a:r>
                        <a:rPr sz="1600" b="1" spc="-10" dirty="0">
                          <a:latin typeface="Calibri"/>
                          <a:cs typeface="Calibri"/>
                        </a:rPr>
                        <a:t>(L)</a:t>
                      </a:r>
                      <a:endParaRPr sz="1600" b="1">
                        <a:latin typeface="Calibri"/>
                        <a:cs typeface="Calibri"/>
                      </a:endParaRPr>
                    </a:p>
                  </a:txBody>
                  <a:tcPr marL="0" marR="0" marT="13811" marB="0">
                    <a:lnL w="9525">
                      <a:solidFill>
                        <a:srgbClr val="FF0000"/>
                      </a:solidFill>
                      <a:prstDash val="solid"/>
                    </a:lnL>
                  </a:tcPr>
                </a:tc>
                <a:tc>
                  <a:txBody>
                    <a:bodyPr/>
                    <a:lstStyle/>
                    <a:p>
                      <a:pPr marL="259715" marR="3175" algn="ctr">
                        <a:lnSpc>
                          <a:spcPct val="100000"/>
                        </a:lnSpc>
                        <a:spcBef>
                          <a:spcPts val="145"/>
                        </a:spcBef>
                      </a:pPr>
                      <a:r>
                        <a:rPr sz="1600" b="1" spc="-10" dirty="0">
                          <a:latin typeface="Calibri"/>
                          <a:cs typeface="Calibri"/>
                        </a:rPr>
                        <a:t>5,37</a:t>
                      </a:r>
                      <a:endParaRPr sz="1600" b="1">
                        <a:latin typeface="Calibri"/>
                        <a:cs typeface="Calibri"/>
                      </a:endParaRPr>
                    </a:p>
                  </a:txBody>
                  <a:tcPr marL="0" marR="0" marT="13811" marB="0"/>
                </a:tc>
                <a:tc>
                  <a:txBody>
                    <a:bodyPr/>
                    <a:lstStyle/>
                    <a:p>
                      <a:pPr marL="390525" algn="ctr">
                        <a:lnSpc>
                          <a:spcPct val="100000"/>
                        </a:lnSpc>
                        <a:spcBef>
                          <a:spcPts val="145"/>
                        </a:spcBef>
                      </a:pPr>
                      <a:r>
                        <a:rPr sz="1600" b="1" spc="-10" dirty="0">
                          <a:latin typeface="Calibri"/>
                          <a:cs typeface="Calibri"/>
                        </a:rPr>
                        <a:t>4,67</a:t>
                      </a:r>
                      <a:endParaRPr sz="1600" b="1">
                        <a:latin typeface="Calibri"/>
                        <a:cs typeface="Calibri"/>
                      </a:endParaRPr>
                    </a:p>
                  </a:txBody>
                  <a:tcPr marL="0" marR="0" marT="13811" marB="0"/>
                </a:tc>
                <a:tc>
                  <a:txBody>
                    <a:bodyPr/>
                    <a:lstStyle/>
                    <a:p>
                      <a:pPr marR="24130" algn="ctr">
                        <a:lnSpc>
                          <a:spcPct val="100000"/>
                        </a:lnSpc>
                        <a:spcBef>
                          <a:spcPts val="145"/>
                        </a:spcBef>
                      </a:pPr>
                      <a:r>
                        <a:rPr sz="1600" b="1" spc="-5" dirty="0">
                          <a:latin typeface="Calibri"/>
                          <a:cs typeface="Calibri"/>
                        </a:rPr>
                        <a:t>115</a:t>
                      </a:r>
                      <a:endParaRPr sz="1600" b="1" dirty="0">
                        <a:latin typeface="Calibri"/>
                        <a:cs typeface="Calibri"/>
                      </a:endParaRPr>
                    </a:p>
                  </a:txBody>
                  <a:tcPr marL="0" marR="0" marT="13811" marB="0"/>
                </a:tc>
                <a:extLst>
                  <a:ext uri="{0D108BD9-81ED-4DB2-BD59-A6C34878D82A}">
                    <a16:rowId xmlns:a16="http://schemas.microsoft.com/office/drawing/2014/main" val="10002"/>
                  </a:ext>
                </a:extLst>
              </a:tr>
              <a:tr h="274319">
                <a:tc>
                  <a:txBody>
                    <a:bodyPr/>
                    <a:lstStyle/>
                    <a:p>
                      <a:pPr algn="ctr">
                        <a:lnSpc>
                          <a:spcPct val="100000"/>
                        </a:lnSpc>
                      </a:pPr>
                      <a:endParaRPr sz="1600" b="1">
                        <a:latin typeface="Times New Roman"/>
                        <a:cs typeface="Times New Roman"/>
                      </a:endParaRPr>
                    </a:p>
                  </a:txBody>
                  <a:tcPr marL="0" marR="0" marT="0" marB="0">
                    <a:lnR w="9525">
                      <a:solidFill>
                        <a:srgbClr val="FF0000"/>
                      </a:solidFill>
                      <a:prstDash val="solid"/>
                    </a:lnR>
                  </a:tcPr>
                </a:tc>
                <a:tc>
                  <a:txBody>
                    <a:bodyPr/>
                    <a:lstStyle/>
                    <a:p>
                      <a:pPr marL="92075" algn="ctr">
                        <a:lnSpc>
                          <a:spcPct val="100000"/>
                        </a:lnSpc>
                        <a:spcBef>
                          <a:spcPts val="235"/>
                        </a:spcBef>
                      </a:pPr>
                      <a:r>
                        <a:rPr sz="1600" b="1" spc="-10" dirty="0">
                          <a:latin typeface="Calibri"/>
                          <a:cs typeface="Calibri"/>
                        </a:rPr>
                        <a:t>VEMS</a:t>
                      </a:r>
                      <a:r>
                        <a:rPr sz="1600" b="1" spc="15" dirty="0">
                          <a:latin typeface="Calibri"/>
                          <a:cs typeface="Calibri"/>
                        </a:rPr>
                        <a:t> </a:t>
                      </a:r>
                      <a:r>
                        <a:rPr sz="1600" b="1" spc="-10" dirty="0">
                          <a:latin typeface="Calibri"/>
                          <a:cs typeface="Calibri"/>
                        </a:rPr>
                        <a:t>(L)</a:t>
                      </a:r>
                      <a:endParaRPr sz="1600" b="1">
                        <a:latin typeface="Calibri"/>
                        <a:cs typeface="Calibri"/>
                      </a:endParaRPr>
                    </a:p>
                  </a:txBody>
                  <a:tcPr marL="0" marR="0" marT="22384" marB="0">
                    <a:lnL w="9525">
                      <a:solidFill>
                        <a:srgbClr val="FF0000"/>
                      </a:solidFill>
                      <a:prstDash val="solid"/>
                    </a:lnL>
                  </a:tcPr>
                </a:tc>
                <a:tc>
                  <a:txBody>
                    <a:bodyPr/>
                    <a:lstStyle/>
                    <a:p>
                      <a:pPr marL="266065" marR="3175" algn="ctr">
                        <a:lnSpc>
                          <a:spcPct val="100000"/>
                        </a:lnSpc>
                        <a:spcBef>
                          <a:spcPts val="235"/>
                        </a:spcBef>
                      </a:pPr>
                      <a:r>
                        <a:rPr sz="1600" b="1" spc="-10" dirty="0">
                          <a:latin typeface="Calibri"/>
                          <a:cs typeface="Calibri"/>
                        </a:rPr>
                        <a:t>3,88</a:t>
                      </a:r>
                      <a:endParaRPr sz="1600" b="1">
                        <a:latin typeface="Calibri"/>
                        <a:cs typeface="Calibri"/>
                      </a:endParaRPr>
                    </a:p>
                  </a:txBody>
                  <a:tcPr marL="0" marR="0" marT="22384" marB="0"/>
                </a:tc>
                <a:tc>
                  <a:txBody>
                    <a:bodyPr/>
                    <a:lstStyle/>
                    <a:p>
                      <a:pPr marL="390525" algn="ctr">
                        <a:lnSpc>
                          <a:spcPct val="100000"/>
                        </a:lnSpc>
                        <a:spcBef>
                          <a:spcPts val="235"/>
                        </a:spcBef>
                      </a:pPr>
                      <a:r>
                        <a:rPr sz="1600" b="1" spc="-10" dirty="0">
                          <a:latin typeface="Calibri"/>
                          <a:cs typeface="Calibri"/>
                        </a:rPr>
                        <a:t>4,02</a:t>
                      </a:r>
                      <a:endParaRPr sz="1600" b="1">
                        <a:latin typeface="Calibri"/>
                        <a:cs typeface="Calibri"/>
                      </a:endParaRPr>
                    </a:p>
                  </a:txBody>
                  <a:tcPr marL="0" marR="0" marT="22384" marB="0"/>
                </a:tc>
                <a:tc>
                  <a:txBody>
                    <a:bodyPr/>
                    <a:lstStyle/>
                    <a:p>
                      <a:pPr marL="255270" algn="l">
                        <a:lnSpc>
                          <a:spcPct val="100000"/>
                        </a:lnSpc>
                        <a:spcBef>
                          <a:spcPts val="235"/>
                        </a:spcBef>
                      </a:pPr>
                      <a:r>
                        <a:rPr sz="1600" b="1" spc="-10" dirty="0">
                          <a:latin typeface="Calibri"/>
                          <a:cs typeface="Calibri"/>
                        </a:rPr>
                        <a:t>96</a:t>
                      </a:r>
                      <a:endParaRPr sz="1600" b="1" dirty="0">
                        <a:latin typeface="Calibri"/>
                        <a:cs typeface="Calibri"/>
                      </a:endParaRPr>
                    </a:p>
                  </a:txBody>
                  <a:tcPr marL="0" marR="0" marT="22384" marB="0"/>
                </a:tc>
                <a:extLst>
                  <a:ext uri="{0D108BD9-81ED-4DB2-BD59-A6C34878D82A}">
                    <a16:rowId xmlns:a16="http://schemas.microsoft.com/office/drawing/2014/main" val="10003"/>
                  </a:ext>
                </a:extLst>
              </a:tr>
              <a:tr h="274329">
                <a:tc>
                  <a:txBody>
                    <a:bodyPr/>
                    <a:lstStyle/>
                    <a:p>
                      <a:pPr algn="ctr">
                        <a:lnSpc>
                          <a:spcPct val="100000"/>
                        </a:lnSpc>
                      </a:pPr>
                      <a:endParaRPr sz="1600" b="1">
                        <a:latin typeface="Times New Roman"/>
                        <a:cs typeface="Times New Roman"/>
                      </a:endParaRPr>
                    </a:p>
                  </a:txBody>
                  <a:tcPr marL="0" marR="0" marT="0" marB="0">
                    <a:lnR w="9525">
                      <a:solidFill>
                        <a:srgbClr val="FF0000"/>
                      </a:solidFill>
                      <a:prstDash val="solid"/>
                    </a:lnR>
                  </a:tcPr>
                </a:tc>
                <a:tc>
                  <a:txBody>
                    <a:bodyPr/>
                    <a:lstStyle/>
                    <a:p>
                      <a:pPr marL="92075" algn="ctr">
                        <a:lnSpc>
                          <a:spcPct val="100000"/>
                        </a:lnSpc>
                        <a:spcBef>
                          <a:spcPts val="235"/>
                        </a:spcBef>
                      </a:pPr>
                      <a:r>
                        <a:rPr sz="1600" b="1" spc="-10" dirty="0">
                          <a:latin typeface="Calibri"/>
                          <a:cs typeface="Calibri"/>
                        </a:rPr>
                        <a:t>VEMS/CVF</a:t>
                      </a:r>
                      <a:r>
                        <a:rPr sz="1600" b="1" spc="15" dirty="0">
                          <a:latin typeface="Calibri"/>
                          <a:cs typeface="Calibri"/>
                        </a:rPr>
                        <a:t> </a:t>
                      </a:r>
                      <a:r>
                        <a:rPr sz="1600" b="1" spc="-10" dirty="0">
                          <a:latin typeface="Calibri"/>
                          <a:cs typeface="Calibri"/>
                        </a:rPr>
                        <a:t>(%)</a:t>
                      </a:r>
                      <a:endParaRPr sz="1600" b="1">
                        <a:latin typeface="Calibri"/>
                        <a:cs typeface="Calibri"/>
                      </a:endParaRPr>
                    </a:p>
                  </a:txBody>
                  <a:tcPr marL="0" marR="0" marT="22384" marB="0">
                    <a:lnL w="9525">
                      <a:solidFill>
                        <a:srgbClr val="FF0000"/>
                      </a:solidFill>
                      <a:prstDash val="solid"/>
                    </a:lnL>
                  </a:tcPr>
                </a:tc>
                <a:tc>
                  <a:txBody>
                    <a:bodyPr/>
                    <a:lstStyle/>
                    <a:p>
                      <a:pPr marL="305435" marR="3175" algn="ctr">
                        <a:lnSpc>
                          <a:spcPct val="100000"/>
                        </a:lnSpc>
                        <a:spcBef>
                          <a:spcPts val="235"/>
                        </a:spcBef>
                      </a:pPr>
                      <a:r>
                        <a:rPr sz="1600" b="1" spc="-10" dirty="0">
                          <a:latin typeface="Calibri"/>
                          <a:cs typeface="Calibri"/>
                        </a:rPr>
                        <a:t>72</a:t>
                      </a:r>
                      <a:endParaRPr sz="1600" b="1">
                        <a:latin typeface="Calibri"/>
                        <a:cs typeface="Calibri"/>
                      </a:endParaRPr>
                    </a:p>
                  </a:txBody>
                  <a:tcPr marL="0" marR="0" marT="22384" marB="0"/>
                </a:tc>
                <a:tc>
                  <a:txBody>
                    <a:bodyPr/>
                    <a:lstStyle/>
                    <a:p>
                      <a:pPr marL="436245" algn="ctr">
                        <a:lnSpc>
                          <a:spcPct val="100000"/>
                        </a:lnSpc>
                        <a:spcBef>
                          <a:spcPts val="235"/>
                        </a:spcBef>
                      </a:pPr>
                      <a:r>
                        <a:rPr sz="1600" b="1" spc="-10" dirty="0">
                          <a:latin typeface="Calibri"/>
                          <a:cs typeface="Calibri"/>
                        </a:rPr>
                        <a:t>86</a:t>
                      </a:r>
                      <a:endParaRPr sz="1600" b="1">
                        <a:latin typeface="Calibri"/>
                        <a:cs typeface="Calibri"/>
                      </a:endParaRPr>
                    </a:p>
                  </a:txBody>
                  <a:tcPr marL="0" marR="0" marT="22384" marB="0"/>
                </a:tc>
                <a:tc>
                  <a:txBody>
                    <a:bodyPr/>
                    <a:lstStyle/>
                    <a:p>
                      <a:pPr algn="ctr">
                        <a:lnSpc>
                          <a:spcPct val="100000"/>
                        </a:lnSpc>
                      </a:pPr>
                      <a:endParaRPr sz="1600" b="1" dirty="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12" name="object 12"/>
          <p:cNvSpPr txBox="1"/>
          <p:nvPr/>
        </p:nvSpPr>
        <p:spPr>
          <a:xfrm>
            <a:off x="6260322" y="2073211"/>
            <a:ext cx="250031" cy="193803"/>
          </a:xfrm>
          <a:prstGeom prst="rect">
            <a:avLst/>
          </a:prstGeom>
        </p:spPr>
        <p:txBody>
          <a:bodyPr vert="horz" wrap="square" lIns="0" tIns="9049" rIns="0" bIns="0" rtlCol="0">
            <a:spAutoFit/>
          </a:bodyPr>
          <a:lstStyle/>
          <a:p>
            <a:pPr marL="9525" defTabSz="914400">
              <a:spcBef>
                <a:spcPts val="71"/>
              </a:spcBef>
            </a:pPr>
            <a:r>
              <a:rPr sz="1200" spc="-11" dirty="0" err="1">
                <a:solidFill>
                  <a:prstClr val="black"/>
                </a:solidFill>
                <a:cs typeface="Calibri"/>
              </a:rPr>
              <a:t>r</a:t>
            </a:r>
            <a:r>
              <a:rPr sz="1200" spc="-15" dirty="0" err="1">
                <a:solidFill>
                  <a:prstClr val="black"/>
                </a:solidFill>
                <a:cs typeface="Calibri"/>
              </a:rPr>
              <a:t>c</a:t>
            </a:r>
            <a:r>
              <a:rPr sz="1200" spc="-4" dirty="0" err="1">
                <a:solidFill>
                  <a:prstClr val="black"/>
                </a:solidFill>
                <a:cs typeface="Calibri"/>
              </a:rPr>
              <a:t>o</a:t>
            </a:r>
            <a:endParaRPr sz="1200" dirty="0">
              <a:solidFill>
                <a:prstClr val="black"/>
              </a:solidFill>
              <a:cs typeface="Calibri"/>
            </a:endParaRPr>
          </a:p>
        </p:txBody>
      </p:sp>
      <p:sp>
        <p:nvSpPr>
          <p:cNvPr id="13" name="object 13"/>
          <p:cNvSpPr/>
          <p:nvPr/>
        </p:nvSpPr>
        <p:spPr>
          <a:xfrm>
            <a:off x="1295400" y="2829983"/>
            <a:ext cx="2743200" cy="1456373"/>
          </a:xfrm>
          <a:custGeom>
            <a:avLst/>
            <a:gdLst/>
            <a:ahLst/>
            <a:cxnLst/>
            <a:rect l="l" t="t" r="r" b="b"/>
            <a:pathLst>
              <a:path w="3657600" h="1941829">
                <a:moveTo>
                  <a:pt x="0" y="1865488"/>
                </a:moveTo>
                <a:lnTo>
                  <a:pt x="3" y="1804777"/>
                </a:lnTo>
                <a:lnTo>
                  <a:pt x="24" y="1744128"/>
                </a:lnTo>
                <a:lnTo>
                  <a:pt x="83" y="1683605"/>
                </a:lnTo>
                <a:lnTo>
                  <a:pt x="198" y="1623271"/>
                </a:lnTo>
                <a:lnTo>
                  <a:pt x="387" y="1563187"/>
                </a:lnTo>
                <a:lnTo>
                  <a:pt x="669" y="1503417"/>
                </a:lnTo>
                <a:lnTo>
                  <a:pt x="1063" y="1444025"/>
                </a:lnTo>
                <a:lnTo>
                  <a:pt x="1587" y="1385071"/>
                </a:lnTo>
                <a:lnTo>
                  <a:pt x="2260" y="1326620"/>
                </a:lnTo>
                <a:lnTo>
                  <a:pt x="3100" y="1268734"/>
                </a:lnTo>
                <a:lnTo>
                  <a:pt x="4126" y="1211476"/>
                </a:lnTo>
                <a:lnTo>
                  <a:pt x="5357" y="1154909"/>
                </a:lnTo>
                <a:lnTo>
                  <a:pt x="6811" y="1099094"/>
                </a:lnTo>
                <a:lnTo>
                  <a:pt x="8508" y="1044097"/>
                </a:lnTo>
                <a:lnTo>
                  <a:pt x="10464" y="989978"/>
                </a:lnTo>
                <a:lnTo>
                  <a:pt x="12700" y="936801"/>
                </a:lnTo>
                <a:lnTo>
                  <a:pt x="15233" y="884628"/>
                </a:lnTo>
                <a:lnTo>
                  <a:pt x="18082" y="833523"/>
                </a:lnTo>
                <a:lnTo>
                  <a:pt x="21266" y="783549"/>
                </a:lnTo>
                <a:lnTo>
                  <a:pt x="24804" y="734767"/>
                </a:lnTo>
                <a:lnTo>
                  <a:pt x="28714" y="687241"/>
                </a:lnTo>
                <a:lnTo>
                  <a:pt x="33015" y="641033"/>
                </a:lnTo>
                <a:lnTo>
                  <a:pt x="37724" y="596207"/>
                </a:lnTo>
                <a:lnTo>
                  <a:pt x="42862" y="552824"/>
                </a:lnTo>
                <a:lnTo>
                  <a:pt x="48446" y="510949"/>
                </a:lnTo>
                <a:lnTo>
                  <a:pt x="54495" y="470643"/>
                </a:lnTo>
                <a:lnTo>
                  <a:pt x="61028" y="431970"/>
                </a:lnTo>
                <a:lnTo>
                  <a:pt x="75620" y="359772"/>
                </a:lnTo>
                <a:lnTo>
                  <a:pt x="92369" y="294858"/>
                </a:lnTo>
                <a:lnTo>
                  <a:pt x="123034" y="208483"/>
                </a:lnTo>
                <a:lnTo>
                  <a:pt x="146637" y="159670"/>
                </a:lnTo>
                <a:lnTo>
                  <a:pt x="172317" y="118375"/>
                </a:lnTo>
                <a:lnTo>
                  <a:pt x="199985" y="84124"/>
                </a:lnTo>
                <a:lnTo>
                  <a:pt x="229550" y="56444"/>
                </a:lnTo>
                <a:lnTo>
                  <a:pt x="294007" y="18897"/>
                </a:lnTo>
                <a:lnTo>
                  <a:pt x="364965" y="1941"/>
                </a:lnTo>
                <a:lnTo>
                  <a:pt x="402655" y="0"/>
                </a:lnTo>
                <a:lnTo>
                  <a:pt x="441699" y="1783"/>
                </a:lnTo>
                <a:lnTo>
                  <a:pt x="482006" y="6818"/>
                </a:lnTo>
                <a:lnTo>
                  <a:pt x="523486" y="14630"/>
                </a:lnTo>
                <a:lnTo>
                  <a:pt x="566047" y="24745"/>
                </a:lnTo>
                <a:lnTo>
                  <a:pt x="609600" y="36688"/>
                </a:lnTo>
                <a:lnTo>
                  <a:pt x="672618" y="60509"/>
                </a:lnTo>
                <a:lnTo>
                  <a:pt x="736431" y="94894"/>
                </a:lnTo>
                <a:lnTo>
                  <a:pt x="768883" y="115678"/>
                </a:lnTo>
                <a:lnTo>
                  <a:pt x="801829" y="138659"/>
                </a:lnTo>
                <a:lnTo>
                  <a:pt x="835368" y="163688"/>
                </a:lnTo>
                <a:lnTo>
                  <a:pt x="869599" y="190619"/>
                </a:lnTo>
                <a:lnTo>
                  <a:pt x="904620" y="219302"/>
                </a:lnTo>
                <a:lnTo>
                  <a:pt x="940530" y="249589"/>
                </a:lnTo>
                <a:lnTo>
                  <a:pt x="977428" y="281333"/>
                </a:lnTo>
                <a:lnTo>
                  <a:pt x="1015412" y="314385"/>
                </a:lnTo>
                <a:lnTo>
                  <a:pt x="1054580" y="348597"/>
                </a:lnTo>
                <a:lnTo>
                  <a:pt x="1095031" y="383822"/>
                </a:lnTo>
                <a:lnTo>
                  <a:pt x="1136864" y="419910"/>
                </a:lnTo>
                <a:lnTo>
                  <a:pt x="1180178" y="456714"/>
                </a:lnTo>
                <a:lnTo>
                  <a:pt x="1225070" y="494086"/>
                </a:lnTo>
                <a:lnTo>
                  <a:pt x="1271640" y="531877"/>
                </a:lnTo>
                <a:lnTo>
                  <a:pt x="1319986" y="569940"/>
                </a:lnTo>
                <a:lnTo>
                  <a:pt x="1370206" y="608127"/>
                </a:lnTo>
                <a:lnTo>
                  <a:pt x="1422400" y="646288"/>
                </a:lnTo>
                <a:lnTo>
                  <a:pt x="1456042" y="670433"/>
                </a:lnTo>
                <a:lnTo>
                  <a:pt x="1491174" y="695749"/>
                </a:lnTo>
                <a:lnTo>
                  <a:pt x="1527703" y="722155"/>
                </a:lnTo>
                <a:lnTo>
                  <a:pt x="1565535" y="749569"/>
                </a:lnTo>
                <a:lnTo>
                  <a:pt x="1604578" y="777909"/>
                </a:lnTo>
                <a:lnTo>
                  <a:pt x="1644737" y="807095"/>
                </a:lnTo>
                <a:lnTo>
                  <a:pt x="1685921" y="837044"/>
                </a:lnTo>
                <a:lnTo>
                  <a:pt x="1728035" y="867676"/>
                </a:lnTo>
                <a:lnTo>
                  <a:pt x="1770988" y="898909"/>
                </a:lnTo>
                <a:lnTo>
                  <a:pt x="1814685" y="930662"/>
                </a:lnTo>
                <a:lnTo>
                  <a:pt x="1859034" y="962853"/>
                </a:lnTo>
                <a:lnTo>
                  <a:pt x="1903941" y="995400"/>
                </a:lnTo>
                <a:lnTo>
                  <a:pt x="1949314" y="1028223"/>
                </a:lnTo>
                <a:lnTo>
                  <a:pt x="1995060" y="1061239"/>
                </a:lnTo>
                <a:lnTo>
                  <a:pt x="2041085" y="1094369"/>
                </a:lnTo>
                <a:lnTo>
                  <a:pt x="2087296" y="1127529"/>
                </a:lnTo>
                <a:lnTo>
                  <a:pt x="2133600" y="1160638"/>
                </a:lnTo>
                <a:lnTo>
                  <a:pt x="2179903" y="1193616"/>
                </a:lnTo>
                <a:lnTo>
                  <a:pt x="2226114" y="1226381"/>
                </a:lnTo>
                <a:lnTo>
                  <a:pt x="2272139" y="1258851"/>
                </a:lnTo>
                <a:lnTo>
                  <a:pt x="2317885" y="1290945"/>
                </a:lnTo>
                <a:lnTo>
                  <a:pt x="2363258" y="1322581"/>
                </a:lnTo>
                <a:lnTo>
                  <a:pt x="2408165" y="1353678"/>
                </a:lnTo>
                <a:lnTo>
                  <a:pt x="2452514" y="1384155"/>
                </a:lnTo>
                <a:lnTo>
                  <a:pt x="2496211" y="1413930"/>
                </a:lnTo>
                <a:lnTo>
                  <a:pt x="2539164" y="1442922"/>
                </a:lnTo>
                <a:lnTo>
                  <a:pt x="2581278" y="1471049"/>
                </a:lnTo>
                <a:lnTo>
                  <a:pt x="2622462" y="1498230"/>
                </a:lnTo>
                <a:lnTo>
                  <a:pt x="2662621" y="1524384"/>
                </a:lnTo>
                <a:lnTo>
                  <a:pt x="2701664" y="1549428"/>
                </a:lnTo>
                <a:lnTo>
                  <a:pt x="2739496" y="1573282"/>
                </a:lnTo>
                <a:lnTo>
                  <a:pt x="2776025" y="1595865"/>
                </a:lnTo>
                <a:lnTo>
                  <a:pt x="2811157" y="1617094"/>
                </a:lnTo>
                <a:lnTo>
                  <a:pt x="2844800" y="1636888"/>
                </a:lnTo>
                <a:lnTo>
                  <a:pt x="2909810" y="1673181"/>
                </a:lnTo>
                <a:lnTo>
                  <a:pt x="2973291" y="1706016"/>
                </a:lnTo>
                <a:lnTo>
                  <a:pt x="3035118" y="1735624"/>
                </a:lnTo>
                <a:lnTo>
                  <a:pt x="3095168" y="1762239"/>
                </a:lnTo>
                <a:lnTo>
                  <a:pt x="3153316" y="1786093"/>
                </a:lnTo>
                <a:lnTo>
                  <a:pt x="3209439" y="1807419"/>
                </a:lnTo>
                <a:lnTo>
                  <a:pt x="3263411" y="1826450"/>
                </a:lnTo>
                <a:lnTo>
                  <a:pt x="3315110" y="1843418"/>
                </a:lnTo>
                <a:lnTo>
                  <a:pt x="3364411" y="1858555"/>
                </a:lnTo>
                <a:lnTo>
                  <a:pt x="3411189" y="1872096"/>
                </a:lnTo>
                <a:lnTo>
                  <a:pt x="3455322" y="1884271"/>
                </a:lnTo>
                <a:lnTo>
                  <a:pt x="3496684" y="1895314"/>
                </a:lnTo>
                <a:lnTo>
                  <a:pt x="3535152" y="1905457"/>
                </a:lnTo>
                <a:lnTo>
                  <a:pt x="3570602" y="1914934"/>
                </a:lnTo>
                <a:lnTo>
                  <a:pt x="3602909" y="1923976"/>
                </a:lnTo>
                <a:lnTo>
                  <a:pt x="3631949" y="1932817"/>
                </a:lnTo>
                <a:lnTo>
                  <a:pt x="3657600" y="1941688"/>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5" name="object 9"/>
          <p:cNvSpPr txBox="1"/>
          <p:nvPr/>
        </p:nvSpPr>
        <p:spPr>
          <a:xfrm>
            <a:off x="723900" y="2295621"/>
            <a:ext cx="1981200" cy="242374"/>
          </a:xfrm>
          <a:prstGeom prst="rect">
            <a:avLst/>
          </a:prstGeom>
          <a:ln w="9525">
            <a:solidFill>
              <a:srgbClr val="FF0000"/>
            </a:solidFill>
          </a:ln>
        </p:spPr>
        <p:txBody>
          <a:bodyPr vert="horz" wrap="square" lIns="0" tIns="26670" rIns="0" bIns="0" rtlCol="0">
            <a:spAutoFit/>
          </a:bodyPr>
          <a:lstStyle/>
          <a:p>
            <a:pPr marL="69056" algn="ctr" defTabSz="914400">
              <a:spcBef>
                <a:spcPts val="210"/>
              </a:spcBef>
            </a:pPr>
            <a:r>
              <a:rPr lang="it-IT" sz="1400" b="1" dirty="0">
                <a:solidFill>
                  <a:prstClr val="black"/>
                </a:solidFill>
                <a:cs typeface="Calibri"/>
              </a:rPr>
              <a:t>Flusso</a:t>
            </a:r>
            <a:endParaRPr sz="1400" b="1" dirty="0">
              <a:solidFill>
                <a:prstClr val="black"/>
              </a:solidFill>
              <a:cs typeface="Calibri"/>
            </a:endParaRPr>
          </a:p>
        </p:txBody>
      </p:sp>
      <p:pic>
        <p:nvPicPr>
          <p:cNvPr id="16" name="Immagine 15">
            <a:extLst>
              <a:ext uri="{FF2B5EF4-FFF2-40B4-BE49-F238E27FC236}">
                <a16:creationId xmlns:a16="http://schemas.microsoft.com/office/drawing/2014/main" id="{F1531C6F-0428-46A8-853C-F4DDB53E4C19}"/>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488319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19057" y="629781"/>
            <a:ext cx="2318986" cy="284125"/>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2808350" y="1329309"/>
            <a:ext cx="532638"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613917" y="232029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2503170" y="2937509"/>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3739897" y="324612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2602611" y="355473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1" name="object 11"/>
          <p:cNvSpPr/>
          <p:nvPr/>
        </p:nvSpPr>
        <p:spPr>
          <a:xfrm>
            <a:off x="493777" y="386334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txBox="1"/>
          <p:nvPr/>
        </p:nvSpPr>
        <p:spPr>
          <a:xfrm>
            <a:off x="763524" y="2805956"/>
            <a:ext cx="7110455" cy="2421817"/>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Interpretazione:</a:t>
            </a:r>
            <a:endParaRPr sz="2400" b="1" dirty="0">
              <a:solidFill>
                <a:schemeClr val="bg1"/>
              </a:solidFill>
              <a:cs typeface="Calibri"/>
            </a:endParaRPr>
          </a:p>
          <a:p>
            <a:pPr marL="9525" marR="3810" defTabSz="914400">
              <a:lnSpc>
                <a:spcPct val="150000"/>
              </a:lnSpc>
            </a:pPr>
            <a:r>
              <a:rPr sz="2000" b="1" spc="-8" dirty="0">
                <a:solidFill>
                  <a:schemeClr val="bg1"/>
                </a:solidFill>
                <a:cs typeface="Calibri"/>
              </a:rPr>
              <a:t>Quadro </a:t>
            </a:r>
            <a:r>
              <a:rPr sz="2000" b="1" spc="-4" dirty="0">
                <a:solidFill>
                  <a:schemeClr val="bg1"/>
                </a:solidFill>
                <a:cs typeface="Calibri"/>
              </a:rPr>
              <a:t>funzionale </a:t>
            </a:r>
            <a:r>
              <a:rPr sz="2000" b="1" dirty="0">
                <a:solidFill>
                  <a:schemeClr val="bg1"/>
                </a:solidFill>
                <a:cs typeface="Calibri"/>
              </a:rPr>
              <a:t>a </a:t>
            </a:r>
            <a:r>
              <a:rPr sz="2000" b="1" spc="-4" dirty="0">
                <a:solidFill>
                  <a:schemeClr val="bg1"/>
                </a:solidFill>
                <a:cs typeface="Calibri"/>
              </a:rPr>
              <a:t>riposo nei limiti della norma.  </a:t>
            </a:r>
            <a:endParaRPr lang="it-IT" sz="2000" b="1" spc="-4" dirty="0">
              <a:solidFill>
                <a:schemeClr val="bg1"/>
              </a:solidFill>
              <a:cs typeface="Calibri"/>
            </a:endParaRPr>
          </a:p>
          <a:p>
            <a:pPr marL="9525" marR="3810" defTabSz="914400">
              <a:lnSpc>
                <a:spcPct val="150000"/>
              </a:lnSpc>
            </a:pPr>
            <a:r>
              <a:rPr sz="2400" b="1" spc="-8" dirty="0" err="1">
                <a:solidFill>
                  <a:schemeClr val="bg1"/>
                </a:solidFill>
                <a:cs typeface="Calibri"/>
              </a:rPr>
              <a:t>Completamento</a:t>
            </a:r>
            <a:r>
              <a:rPr sz="2400" b="1" dirty="0">
                <a:solidFill>
                  <a:schemeClr val="bg1"/>
                </a:solidFill>
                <a:cs typeface="Calibri"/>
              </a:rPr>
              <a:t> </a:t>
            </a:r>
            <a:r>
              <a:rPr sz="2400" b="1" spc="-8" dirty="0">
                <a:solidFill>
                  <a:schemeClr val="bg1"/>
                </a:solidFill>
                <a:cs typeface="Calibri"/>
              </a:rPr>
              <a:t>diagnostico:</a:t>
            </a:r>
            <a:endParaRPr sz="2400" b="1" dirty="0">
              <a:solidFill>
                <a:schemeClr val="bg1"/>
              </a:solidFill>
              <a:cs typeface="Calibri"/>
            </a:endParaRPr>
          </a:p>
          <a:p>
            <a:pPr marL="9525" marR="210026" defTabSz="914400">
              <a:lnSpc>
                <a:spcPct val="150000"/>
              </a:lnSpc>
            </a:pPr>
            <a:r>
              <a:rPr sz="2000" b="1" spc="-8" dirty="0">
                <a:solidFill>
                  <a:schemeClr val="bg1"/>
                </a:solidFill>
                <a:cs typeface="Calibri"/>
              </a:rPr>
              <a:t>Prick </a:t>
            </a:r>
            <a:r>
              <a:rPr sz="2000" b="1" spc="-11" dirty="0">
                <a:solidFill>
                  <a:schemeClr val="bg1"/>
                </a:solidFill>
                <a:cs typeface="Calibri"/>
              </a:rPr>
              <a:t>test </a:t>
            </a:r>
            <a:r>
              <a:rPr sz="2000" b="1" spc="-4" dirty="0">
                <a:solidFill>
                  <a:schemeClr val="bg1"/>
                </a:solidFill>
                <a:cs typeface="Calibri"/>
              </a:rPr>
              <a:t>per </a:t>
            </a:r>
            <a:r>
              <a:rPr sz="2000" b="1" spc="-4" dirty="0" err="1">
                <a:solidFill>
                  <a:schemeClr val="bg1"/>
                </a:solidFill>
                <a:cs typeface="Calibri"/>
              </a:rPr>
              <a:t>allergeni</a:t>
            </a:r>
            <a:r>
              <a:rPr sz="2000" b="1" spc="30" dirty="0">
                <a:solidFill>
                  <a:schemeClr val="bg1"/>
                </a:solidFill>
                <a:cs typeface="Calibri"/>
              </a:rPr>
              <a:t> </a:t>
            </a:r>
            <a:r>
              <a:rPr sz="2000" b="1" spc="-4" dirty="0" err="1">
                <a:solidFill>
                  <a:schemeClr val="bg1"/>
                </a:solidFill>
                <a:cs typeface="Calibri"/>
              </a:rPr>
              <a:t>inalanti</a:t>
            </a:r>
            <a:r>
              <a:rPr lang="it-IT" sz="2000" b="1" spc="-4" dirty="0">
                <a:solidFill>
                  <a:schemeClr val="bg1"/>
                </a:solidFill>
                <a:cs typeface="Calibri"/>
              </a:rPr>
              <a:t>, </a:t>
            </a:r>
            <a:r>
              <a:rPr lang="it-IT" sz="2000" b="1" spc="-34" dirty="0">
                <a:solidFill>
                  <a:schemeClr val="bg1"/>
                </a:solidFill>
                <a:cs typeface="Calibri"/>
              </a:rPr>
              <a:t>Test </a:t>
            </a:r>
            <a:r>
              <a:rPr lang="it-IT" sz="2000" b="1" dirty="0">
                <a:solidFill>
                  <a:schemeClr val="bg1"/>
                </a:solidFill>
                <a:cs typeface="Calibri"/>
              </a:rPr>
              <a:t>di </a:t>
            </a:r>
            <a:r>
              <a:rPr lang="it-IT" sz="2000" b="1" spc="-4" dirty="0">
                <a:solidFill>
                  <a:schemeClr val="bg1"/>
                </a:solidFill>
                <a:cs typeface="Calibri"/>
              </a:rPr>
              <a:t>stimolazione </a:t>
            </a:r>
            <a:r>
              <a:rPr lang="it-IT" sz="2000" b="1" spc="-8" dirty="0">
                <a:solidFill>
                  <a:schemeClr val="bg1"/>
                </a:solidFill>
                <a:cs typeface="Calibri"/>
              </a:rPr>
              <a:t>bronchiale con </a:t>
            </a:r>
            <a:r>
              <a:rPr lang="it-IT" sz="2000" b="1" spc="-8" dirty="0" err="1">
                <a:solidFill>
                  <a:schemeClr val="bg1"/>
                </a:solidFill>
                <a:cs typeface="Calibri"/>
              </a:rPr>
              <a:t>metacolina</a:t>
            </a:r>
            <a:r>
              <a:rPr lang="it-IT" sz="2000" b="1" spc="-8" dirty="0">
                <a:solidFill>
                  <a:schemeClr val="bg1"/>
                </a:solidFill>
                <a:cs typeface="Calibri"/>
              </a:rPr>
              <a:t> </a:t>
            </a:r>
            <a:endParaRPr sz="2000" b="1" dirty="0">
              <a:solidFill>
                <a:schemeClr val="bg1"/>
              </a:solidFill>
              <a:cs typeface="Calibri"/>
            </a:endParaRPr>
          </a:p>
        </p:txBody>
      </p:sp>
      <p:pic>
        <p:nvPicPr>
          <p:cNvPr id="14" name="Immagine 13">
            <a:extLst>
              <a:ext uri="{FF2B5EF4-FFF2-40B4-BE49-F238E27FC236}">
                <a16:creationId xmlns:a16="http://schemas.microsoft.com/office/drawing/2014/main" id="{8A46660B-18E8-4B36-9C38-44F70A7A5F71}"/>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918430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3577" y="310660"/>
            <a:ext cx="1910900" cy="239624"/>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5335523" y="146418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p:nvPr/>
        </p:nvSpPr>
        <p:spPr>
          <a:xfrm>
            <a:off x="3816476" y="2320290"/>
            <a:ext cx="276606"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3862198" y="2320290"/>
            <a:ext cx="269747" cy="385191"/>
          </a:xfrm>
          <a:prstGeom prst="rect">
            <a:avLst/>
          </a:prstGeom>
          <a:blipFill>
            <a:blip r:embed="rId5"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906399" y="3246120"/>
            <a:ext cx="270891" cy="385191"/>
          </a:xfrm>
          <a:prstGeom prst="rect">
            <a:avLst/>
          </a:prstGeom>
          <a:blipFill>
            <a:blip r:embed="rId5"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p:nvPr/>
        </p:nvSpPr>
        <p:spPr>
          <a:xfrm>
            <a:off x="2724912" y="3246120"/>
            <a:ext cx="269747" cy="385191"/>
          </a:xfrm>
          <a:prstGeom prst="rect">
            <a:avLst/>
          </a:prstGeom>
          <a:blipFill>
            <a:blip r:embed="rId5" cstate="print"/>
            <a:stretch>
              <a:fillRect/>
            </a:stretch>
          </a:blipFill>
        </p:spPr>
        <p:txBody>
          <a:bodyPr wrap="square" lIns="0" tIns="0" rIns="0" bIns="0" rtlCol="0"/>
          <a:lstStyle/>
          <a:p>
            <a:pPr defTabSz="914400"/>
            <a:endParaRPr sz="1350">
              <a:solidFill>
                <a:prstClr val="black"/>
              </a:solidFill>
            </a:endParaRPr>
          </a:p>
        </p:txBody>
      </p:sp>
      <p:sp>
        <p:nvSpPr>
          <p:cNvPr id="14" name="object 14"/>
          <p:cNvSpPr/>
          <p:nvPr/>
        </p:nvSpPr>
        <p:spPr>
          <a:xfrm>
            <a:off x="1913383" y="3863340"/>
            <a:ext cx="269747" cy="385191"/>
          </a:xfrm>
          <a:prstGeom prst="rect">
            <a:avLst/>
          </a:prstGeom>
          <a:blipFill>
            <a:blip r:embed="rId5" cstate="print"/>
            <a:stretch>
              <a:fillRect/>
            </a:stretch>
          </a:blipFill>
        </p:spPr>
        <p:txBody>
          <a:bodyPr wrap="square" lIns="0" tIns="0" rIns="0" bIns="0" rtlCol="0"/>
          <a:lstStyle/>
          <a:p>
            <a:pPr defTabSz="914400"/>
            <a:endParaRPr sz="1350">
              <a:solidFill>
                <a:prstClr val="black"/>
              </a:solidFill>
            </a:endParaRPr>
          </a:p>
        </p:txBody>
      </p:sp>
      <p:sp>
        <p:nvSpPr>
          <p:cNvPr id="15" name="object 15"/>
          <p:cNvSpPr txBox="1"/>
          <p:nvPr/>
        </p:nvSpPr>
        <p:spPr>
          <a:xfrm>
            <a:off x="320513" y="2556892"/>
            <a:ext cx="8823488" cy="3295133"/>
          </a:xfrm>
          <a:prstGeom prst="rect">
            <a:avLst/>
          </a:prstGeom>
          <a:solidFill>
            <a:schemeClr val="accent1">
              <a:lumMod val="50000"/>
            </a:schemeClr>
          </a:solidFill>
        </p:spPr>
        <p:txBody>
          <a:bodyPr vert="horz" wrap="square" lIns="0" tIns="9525" rIns="0" bIns="0" rtlCol="0">
            <a:spAutoFit/>
          </a:bodyPr>
          <a:lstStyle/>
          <a:p>
            <a:pPr marL="9525" marR="3810" defTabSz="914400">
              <a:lnSpc>
                <a:spcPts val="2430"/>
              </a:lnSpc>
              <a:spcBef>
                <a:spcPts val="214"/>
              </a:spcBef>
            </a:pPr>
            <a:r>
              <a:rPr lang="it-IT" sz="2400" b="1" spc="-8" dirty="0" err="1">
                <a:solidFill>
                  <a:schemeClr val="bg1"/>
                </a:solidFill>
                <a:cs typeface="Calibri"/>
              </a:rPr>
              <a:t>Prick</a:t>
            </a:r>
            <a:r>
              <a:rPr lang="it-IT" sz="2400" b="1" spc="-8" dirty="0">
                <a:solidFill>
                  <a:schemeClr val="bg1"/>
                </a:solidFill>
                <a:cs typeface="Calibri"/>
              </a:rPr>
              <a:t> </a:t>
            </a:r>
            <a:r>
              <a:rPr lang="it-IT" sz="2400" b="1" spc="-11" dirty="0">
                <a:solidFill>
                  <a:schemeClr val="bg1"/>
                </a:solidFill>
                <a:cs typeface="Calibri"/>
              </a:rPr>
              <a:t>test </a:t>
            </a:r>
            <a:r>
              <a:rPr lang="it-IT" sz="2400" b="1" spc="-4" dirty="0">
                <a:solidFill>
                  <a:schemeClr val="bg1"/>
                </a:solidFill>
                <a:cs typeface="Calibri"/>
              </a:rPr>
              <a:t>per allergeni</a:t>
            </a:r>
            <a:r>
              <a:rPr lang="it-IT" sz="2400" b="1" spc="34" dirty="0">
                <a:solidFill>
                  <a:schemeClr val="bg1"/>
                </a:solidFill>
                <a:cs typeface="Calibri"/>
              </a:rPr>
              <a:t> </a:t>
            </a:r>
            <a:r>
              <a:rPr lang="it-IT" sz="2400" b="1" spc="-4" dirty="0">
                <a:solidFill>
                  <a:schemeClr val="bg1"/>
                </a:solidFill>
                <a:cs typeface="Calibri"/>
              </a:rPr>
              <a:t>inalanti:</a:t>
            </a:r>
            <a:endParaRPr lang="it-IT" sz="2400" b="1" dirty="0">
              <a:solidFill>
                <a:schemeClr val="bg1"/>
              </a:solidFill>
              <a:cs typeface="Calibri"/>
            </a:endParaRPr>
          </a:p>
          <a:p>
            <a:pPr marL="9525" marR="1494948" defTabSz="914400">
              <a:lnSpc>
                <a:spcPts val="2430"/>
              </a:lnSpc>
              <a:spcBef>
                <a:spcPts val="4"/>
              </a:spcBef>
            </a:pPr>
            <a:r>
              <a:rPr lang="it-IT" sz="2000" spc="-11" dirty="0">
                <a:solidFill>
                  <a:schemeClr val="bg1"/>
                </a:solidFill>
                <a:cs typeface="Calibri"/>
              </a:rPr>
              <a:t>Positivo </a:t>
            </a:r>
            <a:r>
              <a:rPr lang="it-IT" sz="2000" spc="-4" dirty="0">
                <a:solidFill>
                  <a:schemeClr val="bg1"/>
                </a:solidFill>
                <a:cs typeface="Calibri"/>
              </a:rPr>
              <a:t>per </a:t>
            </a:r>
            <a:r>
              <a:rPr lang="it-IT" sz="2000" spc="-8" dirty="0">
                <a:solidFill>
                  <a:schemeClr val="bg1"/>
                </a:solidFill>
                <a:cs typeface="Calibri"/>
              </a:rPr>
              <a:t>Parietaria, </a:t>
            </a:r>
            <a:r>
              <a:rPr lang="it-IT" sz="2000" spc="-4" dirty="0">
                <a:solidFill>
                  <a:schemeClr val="bg1"/>
                </a:solidFill>
                <a:cs typeface="Calibri"/>
              </a:rPr>
              <a:t>graminacee </a:t>
            </a:r>
            <a:r>
              <a:rPr lang="it-IT" sz="2000" dirty="0">
                <a:solidFill>
                  <a:schemeClr val="bg1"/>
                </a:solidFill>
                <a:cs typeface="Calibri"/>
              </a:rPr>
              <a:t>ed </a:t>
            </a:r>
            <a:r>
              <a:rPr lang="it-IT" sz="2000" spc="-4" dirty="0">
                <a:solidFill>
                  <a:schemeClr val="bg1"/>
                </a:solidFill>
                <a:cs typeface="Calibri"/>
              </a:rPr>
              <a:t>acari</a:t>
            </a:r>
            <a:endParaRPr lang="it-IT" sz="2000" spc="-34" dirty="0">
              <a:solidFill>
                <a:schemeClr val="bg1"/>
              </a:solidFill>
              <a:cs typeface="Calibri"/>
            </a:endParaRPr>
          </a:p>
          <a:p>
            <a:pPr marL="9525" marR="1210628" defTabSz="914400">
              <a:lnSpc>
                <a:spcPct val="150000"/>
              </a:lnSpc>
              <a:spcBef>
                <a:spcPts val="75"/>
              </a:spcBef>
            </a:pPr>
            <a:r>
              <a:rPr sz="2400" b="1" spc="-34" dirty="0">
                <a:solidFill>
                  <a:schemeClr val="bg1"/>
                </a:solidFill>
                <a:cs typeface="Calibri"/>
              </a:rPr>
              <a:t>Test </a:t>
            </a:r>
            <a:r>
              <a:rPr sz="2400" b="1" spc="-4" dirty="0">
                <a:solidFill>
                  <a:schemeClr val="bg1"/>
                </a:solidFill>
                <a:cs typeface="Calibri"/>
              </a:rPr>
              <a:t>di stimolazione </a:t>
            </a:r>
            <a:r>
              <a:rPr sz="2400" b="1" spc="-8" dirty="0">
                <a:solidFill>
                  <a:schemeClr val="bg1"/>
                </a:solidFill>
                <a:cs typeface="Calibri"/>
              </a:rPr>
              <a:t>bronchiale con metacolina</a:t>
            </a:r>
            <a:r>
              <a:rPr sz="2400" spc="-8" dirty="0">
                <a:solidFill>
                  <a:schemeClr val="bg1"/>
                </a:solidFill>
                <a:cs typeface="Calibri"/>
              </a:rPr>
              <a:t>:  </a:t>
            </a:r>
            <a:br>
              <a:rPr lang="it-IT" sz="2400" spc="-8" dirty="0">
                <a:solidFill>
                  <a:schemeClr val="bg1"/>
                </a:solidFill>
                <a:cs typeface="Calibri"/>
              </a:rPr>
            </a:br>
            <a:r>
              <a:rPr sz="2000" spc="-4" dirty="0">
                <a:solidFill>
                  <a:schemeClr val="bg1"/>
                </a:solidFill>
                <a:cs typeface="Calibri"/>
              </a:rPr>
              <a:t>PD20: </a:t>
            </a:r>
            <a:r>
              <a:rPr sz="2000" dirty="0">
                <a:solidFill>
                  <a:schemeClr val="bg1"/>
                </a:solidFill>
                <a:cs typeface="Calibri"/>
              </a:rPr>
              <a:t>200 mcg </a:t>
            </a:r>
            <a:r>
              <a:rPr sz="2000" spc="-8" dirty="0">
                <a:solidFill>
                  <a:schemeClr val="bg1"/>
                </a:solidFill>
                <a:cs typeface="Calibri"/>
              </a:rPr>
              <a:t>con caduta </a:t>
            </a:r>
            <a:r>
              <a:rPr sz="2000" spc="-4" dirty="0">
                <a:solidFill>
                  <a:schemeClr val="bg1"/>
                </a:solidFill>
                <a:cs typeface="Calibri"/>
              </a:rPr>
              <a:t>del VEMS </a:t>
            </a:r>
            <a:r>
              <a:rPr sz="2000" dirty="0">
                <a:solidFill>
                  <a:schemeClr val="bg1"/>
                </a:solidFill>
                <a:cs typeface="Calibri"/>
              </a:rPr>
              <a:t>del</a:t>
            </a:r>
            <a:r>
              <a:rPr sz="2000" spc="34" dirty="0">
                <a:solidFill>
                  <a:schemeClr val="bg1"/>
                </a:solidFill>
                <a:cs typeface="Calibri"/>
              </a:rPr>
              <a:t> </a:t>
            </a:r>
            <a:r>
              <a:rPr sz="2000" dirty="0">
                <a:solidFill>
                  <a:schemeClr val="bg1"/>
                </a:solidFill>
                <a:cs typeface="Calibri"/>
              </a:rPr>
              <a:t>45%</a:t>
            </a:r>
            <a:r>
              <a:rPr lang="it-IT" sz="2000" dirty="0">
                <a:solidFill>
                  <a:schemeClr val="bg1"/>
                </a:solidFill>
                <a:cs typeface="Calibri"/>
              </a:rPr>
              <a:t> </a:t>
            </a:r>
            <a:r>
              <a:rPr sz="2000" spc="-34" dirty="0">
                <a:solidFill>
                  <a:schemeClr val="bg1"/>
                </a:solidFill>
                <a:cs typeface="Calibri"/>
              </a:rPr>
              <a:t>Test </a:t>
            </a:r>
            <a:r>
              <a:rPr sz="2000" spc="-8" dirty="0">
                <a:solidFill>
                  <a:schemeClr val="bg1"/>
                </a:solidFill>
                <a:cs typeface="Calibri"/>
              </a:rPr>
              <a:t>indicativo </a:t>
            </a:r>
            <a:r>
              <a:rPr sz="2000" spc="-4" dirty="0">
                <a:solidFill>
                  <a:schemeClr val="bg1"/>
                </a:solidFill>
                <a:cs typeface="Calibri"/>
              </a:rPr>
              <a:t>per </a:t>
            </a:r>
            <a:r>
              <a:rPr sz="2000" spc="-11" dirty="0">
                <a:solidFill>
                  <a:schemeClr val="bg1"/>
                </a:solidFill>
                <a:cs typeface="Calibri"/>
              </a:rPr>
              <a:t>grave </a:t>
            </a:r>
            <a:r>
              <a:rPr sz="2000" spc="-8" dirty="0">
                <a:solidFill>
                  <a:schemeClr val="bg1"/>
                </a:solidFill>
                <a:cs typeface="Calibri"/>
              </a:rPr>
              <a:t>iperreattività bronchiale aspecifica </a:t>
            </a:r>
            <a:r>
              <a:rPr sz="2000" spc="-4" dirty="0">
                <a:solidFill>
                  <a:schemeClr val="bg1"/>
                </a:solidFill>
                <a:cs typeface="Calibri"/>
              </a:rPr>
              <a:t>(IBA) </a:t>
            </a:r>
            <a:br>
              <a:rPr lang="it-IT" sz="2000" spc="-4" dirty="0">
                <a:solidFill>
                  <a:schemeClr val="bg1"/>
                </a:solidFill>
                <a:cs typeface="Calibri"/>
              </a:rPr>
            </a:br>
            <a:endParaRPr lang="it-IT" sz="2000" spc="-4" dirty="0">
              <a:solidFill>
                <a:schemeClr val="bg1"/>
              </a:solidFill>
              <a:cs typeface="Calibri"/>
            </a:endParaRPr>
          </a:p>
          <a:p>
            <a:pPr marL="9525" marR="3810" defTabSz="914400">
              <a:lnSpc>
                <a:spcPts val="2430"/>
              </a:lnSpc>
              <a:spcBef>
                <a:spcPts val="214"/>
              </a:spcBef>
            </a:pPr>
            <a:r>
              <a:rPr sz="2400" b="1" spc="-4" dirty="0" err="1">
                <a:solidFill>
                  <a:schemeClr val="bg1"/>
                </a:solidFill>
                <a:cs typeface="Calibri"/>
              </a:rPr>
              <a:t>Ipotesi</a:t>
            </a:r>
            <a:r>
              <a:rPr sz="2400" b="1" spc="-8" dirty="0">
                <a:solidFill>
                  <a:schemeClr val="bg1"/>
                </a:solidFill>
                <a:cs typeface="Calibri"/>
              </a:rPr>
              <a:t> diagnostica:</a:t>
            </a:r>
            <a:endParaRPr sz="2400" b="1" dirty="0">
              <a:solidFill>
                <a:schemeClr val="bg1"/>
              </a:solidFill>
              <a:cs typeface="Calibri"/>
            </a:endParaRPr>
          </a:p>
          <a:p>
            <a:pPr marL="9525" defTabSz="914400">
              <a:spcBef>
                <a:spcPts val="596"/>
              </a:spcBef>
            </a:pPr>
            <a:r>
              <a:rPr sz="2000" dirty="0">
                <a:solidFill>
                  <a:schemeClr val="bg1"/>
                </a:solidFill>
                <a:cs typeface="Calibri"/>
              </a:rPr>
              <a:t>Asma </a:t>
            </a:r>
            <a:r>
              <a:rPr sz="2000" spc="-8" dirty="0">
                <a:solidFill>
                  <a:schemeClr val="bg1"/>
                </a:solidFill>
                <a:cs typeface="Calibri"/>
              </a:rPr>
              <a:t>bronchiale </a:t>
            </a:r>
            <a:r>
              <a:rPr sz="2000" spc="-4" dirty="0">
                <a:solidFill>
                  <a:schemeClr val="bg1"/>
                </a:solidFill>
                <a:cs typeface="Calibri"/>
              </a:rPr>
              <a:t>in </a:t>
            </a:r>
            <a:r>
              <a:rPr sz="2000" spc="-8" dirty="0">
                <a:solidFill>
                  <a:schemeClr val="bg1"/>
                </a:solidFill>
                <a:cs typeface="Calibri"/>
              </a:rPr>
              <a:t>soggetto</a:t>
            </a:r>
            <a:r>
              <a:rPr sz="2000" spc="11" dirty="0">
                <a:solidFill>
                  <a:schemeClr val="bg1"/>
                </a:solidFill>
                <a:cs typeface="Calibri"/>
              </a:rPr>
              <a:t> </a:t>
            </a:r>
            <a:r>
              <a:rPr sz="2000" spc="-8" dirty="0">
                <a:solidFill>
                  <a:schemeClr val="bg1"/>
                </a:solidFill>
                <a:cs typeface="Calibri"/>
              </a:rPr>
              <a:t>atopico.</a:t>
            </a:r>
            <a:endParaRPr sz="2000" dirty="0">
              <a:solidFill>
                <a:schemeClr val="bg1"/>
              </a:solidFill>
              <a:cs typeface="Calibri"/>
            </a:endParaRPr>
          </a:p>
        </p:txBody>
      </p:sp>
      <p:pic>
        <p:nvPicPr>
          <p:cNvPr id="13" name="Immagine 12">
            <a:extLst>
              <a:ext uri="{FF2B5EF4-FFF2-40B4-BE49-F238E27FC236}">
                <a16:creationId xmlns:a16="http://schemas.microsoft.com/office/drawing/2014/main" id="{AC77C7DA-889B-49BA-A60A-B0ED99A5DAC6}"/>
              </a:ext>
            </a:extLst>
          </p:cNvPr>
          <p:cNvPicPr>
            <a:picLocks noChangeAspect="1"/>
          </p:cNvPicPr>
          <p:nvPr/>
        </p:nvPicPr>
        <p:blipFill>
          <a:blip r:embed="rId6">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502729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0114" y="436759"/>
            <a:ext cx="2312125" cy="284125"/>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2808350" y="1329309"/>
            <a:ext cx="532638"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416177" y="214884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7" name="object 7"/>
          <p:cNvSpPr txBox="1"/>
          <p:nvPr/>
        </p:nvSpPr>
        <p:spPr>
          <a:xfrm>
            <a:off x="554117" y="2003679"/>
            <a:ext cx="8235922" cy="2391039"/>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Storia</a:t>
            </a:r>
            <a:r>
              <a:rPr sz="2400" b="1" spc="-4" dirty="0">
                <a:solidFill>
                  <a:schemeClr val="bg1"/>
                </a:solidFill>
                <a:cs typeface="Calibri"/>
              </a:rPr>
              <a:t> </a:t>
            </a:r>
            <a:r>
              <a:rPr sz="2400" b="1" spc="-8" dirty="0">
                <a:solidFill>
                  <a:schemeClr val="bg1"/>
                </a:solidFill>
                <a:cs typeface="Calibri"/>
              </a:rPr>
              <a:t>clinica:</a:t>
            </a:r>
            <a:endParaRPr sz="2400" b="1" dirty="0">
              <a:solidFill>
                <a:schemeClr val="bg1"/>
              </a:solidFill>
              <a:cs typeface="Calibri"/>
            </a:endParaRPr>
          </a:p>
          <a:p>
            <a:pPr marL="9525" defTabSz="914400">
              <a:spcBef>
                <a:spcPts val="810"/>
              </a:spcBef>
            </a:pPr>
            <a:r>
              <a:rPr sz="2000" spc="-11" dirty="0">
                <a:solidFill>
                  <a:schemeClr val="bg1"/>
                </a:solidFill>
                <a:cs typeface="Calibri"/>
              </a:rPr>
              <a:t>Paziente </a:t>
            </a:r>
            <a:r>
              <a:rPr sz="2000" spc="-4" dirty="0">
                <a:solidFill>
                  <a:schemeClr val="bg1"/>
                </a:solidFill>
                <a:cs typeface="Calibri"/>
              </a:rPr>
              <a:t>di </a:t>
            </a:r>
            <a:r>
              <a:rPr sz="2000" dirty="0">
                <a:solidFill>
                  <a:schemeClr val="bg1"/>
                </a:solidFill>
                <a:cs typeface="Calibri"/>
              </a:rPr>
              <a:t>anni 55, sesso</a:t>
            </a:r>
            <a:r>
              <a:rPr sz="2000" spc="11" dirty="0">
                <a:solidFill>
                  <a:schemeClr val="bg1"/>
                </a:solidFill>
                <a:cs typeface="Calibri"/>
              </a:rPr>
              <a:t> </a:t>
            </a:r>
            <a:r>
              <a:rPr sz="2000" dirty="0">
                <a:solidFill>
                  <a:schemeClr val="bg1"/>
                </a:solidFill>
                <a:cs typeface="Calibri"/>
              </a:rPr>
              <a:t>M</a:t>
            </a:r>
          </a:p>
          <a:p>
            <a:pPr marL="9525" defTabSz="914400">
              <a:spcBef>
                <a:spcPts val="810"/>
              </a:spcBef>
            </a:pPr>
            <a:r>
              <a:rPr sz="2000" spc="-8" dirty="0">
                <a:solidFill>
                  <a:schemeClr val="bg1"/>
                </a:solidFill>
                <a:cs typeface="Calibri"/>
              </a:rPr>
              <a:t>Fumatore </a:t>
            </a:r>
            <a:r>
              <a:rPr sz="2000" spc="-4" dirty="0">
                <a:solidFill>
                  <a:schemeClr val="bg1"/>
                </a:solidFill>
                <a:cs typeface="Calibri"/>
              </a:rPr>
              <a:t>di </a:t>
            </a:r>
            <a:r>
              <a:rPr sz="2000" dirty="0">
                <a:solidFill>
                  <a:schemeClr val="bg1"/>
                </a:solidFill>
                <a:cs typeface="Calibri"/>
              </a:rPr>
              <a:t>30 </a:t>
            </a:r>
            <a:r>
              <a:rPr sz="2000" spc="4" dirty="0">
                <a:solidFill>
                  <a:schemeClr val="bg1"/>
                </a:solidFill>
                <a:cs typeface="Calibri"/>
              </a:rPr>
              <a:t>sig/die </a:t>
            </a:r>
            <a:r>
              <a:rPr sz="2000" spc="-4" dirty="0">
                <a:solidFill>
                  <a:schemeClr val="bg1"/>
                </a:solidFill>
                <a:cs typeface="Calibri"/>
              </a:rPr>
              <a:t>per </a:t>
            </a:r>
            <a:r>
              <a:rPr sz="2000" spc="-11" dirty="0">
                <a:solidFill>
                  <a:schemeClr val="bg1"/>
                </a:solidFill>
                <a:cs typeface="Calibri"/>
              </a:rPr>
              <a:t>circa </a:t>
            </a:r>
            <a:r>
              <a:rPr sz="2000" dirty="0">
                <a:solidFill>
                  <a:schemeClr val="bg1"/>
                </a:solidFill>
                <a:cs typeface="Calibri"/>
              </a:rPr>
              <a:t>35 anni </a:t>
            </a:r>
            <a:r>
              <a:rPr sz="2000" spc="-4" dirty="0">
                <a:solidFill>
                  <a:schemeClr val="bg1"/>
                </a:solidFill>
                <a:cs typeface="Calibri"/>
              </a:rPr>
              <a:t>fino </a:t>
            </a:r>
            <a:r>
              <a:rPr sz="2000" dirty="0">
                <a:solidFill>
                  <a:schemeClr val="bg1"/>
                </a:solidFill>
                <a:cs typeface="Calibri"/>
              </a:rPr>
              <a:t>a 2 aa</a:t>
            </a:r>
            <a:r>
              <a:rPr sz="2000" spc="79" dirty="0">
                <a:solidFill>
                  <a:schemeClr val="bg1"/>
                </a:solidFill>
                <a:cs typeface="Calibri"/>
              </a:rPr>
              <a:t> </a:t>
            </a:r>
            <a:r>
              <a:rPr sz="2000" spc="-26" dirty="0">
                <a:solidFill>
                  <a:schemeClr val="bg1"/>
                </a:solidFill>
                <a:cs typeface="Calibri"/>
              </a:rPr>
              <a:t>fa</a:t>
            </a:r>
            <a:endParaRPr sz="2000" dirty="0">
              <a:solidFill>
                <a:schemeClr val="bg1"/>
              </a:solidFill>
              <a:cs typeface="Calibri"/>
            </a:endParaRPr>
          </a:p>
          <a:p>
            <a:pPr marL="9525" marR="3810" algn="just" defTabSz="914400">
              <a:spcBef>
                <a:spcPts val="814"/>
              </a:spcBef>
            </a:pPr>
            <a:r>
              <a:rPr sz="2400" b="1" dirty="0">
                <a:solidFill>
                  <a:schemeClr val="bg1"/>
                </a:solidFill>
                <a:cs typeface="Calibri"/>
              </a:rPr>
              <a:t>Anamnesi: </a:t>
            </a:r>
            <a:r>
              <a:rPr sz="2000" dirty="0">
                <a:solidFill>
                  <a:schemeClr val="bg1"/>
                </a:solidFill>
                <a:cs typeface="Calibri"/>
              </a:rPr>
              <a:t>2 anni </a:t>
            </a:r>
            <a:r>
              <a:rPr sz="2000" spc="-15" dirty="0">
                <a:solidFill>
                  <a:schemeClr val="bg1"/>
                </a:solidFill>
                <a:cs typeface="Calibri"/>
              </a:rPr>
              <a:t>fa </a:t>
            </a:r>
            <a:r>
              <a:rPr sz="2000" spc="-8" dirty="0">
                <a:solidFill>
                  <a:schemeClr val="bg1"/>
                </a:solidFill>
                <a:cs typeface="Calibri"/>
              </a:rPr>
              <a:t>intervento </a:t>
            </a:r>
            <a:r>
              <a:rPr sz="2000" dirty="0">
                <a:solidFill>
                  <a:schemeClr val="bg1"/>
                </a:solidFill>
                <a:cs typeface="Calibri"/>
              </a:rPr>
              <a:t>di </a:t>
            </a:r>
            <a:r>
              <a:rPr sz="2000" spc="-8" dirty="0">
                <a:solidFill>
                  <a:schemeClr val="bg1"/>
                </a:solidFill>
                <a:cs typeface="Calibri"/>
              </a:rPr>
              <a:t>lobectomia </a:t>
            </a:r>
            <a:r>
              <a:rPr sz="2000" spc="-4" dirty="0">
                <a:solidFill>
                  <a:schemeClr val="bg1"/>
                </a:solidFill>
                <a:cs typeface="Calibri"/>
              </a:rPr>
              <a:t>polmonare </a:t>
            </a:r>
            <a:r>
              <a:rPr sz="2000" dirty="0">
                <a:solidFill>
                  <a:schemeClr val="bg1"/>
                </a:solidFill>
                <a:cs typeface="Calibri"/>
              </a:rPr>
              <a:t>per </a:t>
            </a:r>
            <a:r>
              <a:rPr sz="2000" spc="4" dirty="0">
                <a:solidFill>
                  <a:schemeClr val="bg1"/>
                </a:solidFill>
                <a:cs typeface="Calibri"/>
              </a:rPr>
              <a:t>Ca </a:t>
            </a:r>
            <a:r>
              <a:rPr lang="it-IT" sz="2000" spc="4" dirty="0">
                <a:solidFill>
                  <a:schemeClr val="bg1"/>
                </a:solidFill>
                <a:cs typeface="Calibri"/>
              </a:rPr>
              <a:t>squamoso</a:t>
            </a:r>
            <a:r>
              <a:rPr sz="2000" dirty="0">
                <a:solidFill>
                  <a:schemeClr val="bg1"/>
                </a:solidFill>
                <a:cs typeface="Calibri"/>
              </a:rPr>
              <a:t>, </a:t>
            </a:r>
            <a:r>
              <a:rPr sz="2000" spc="-8" dirty="0">
                <a:solidFill>
                  <a:schemeClr val="bg1"/>
                </a:solidFill>
                <a:cs typeface="Calibri"/>
              </a:rPr>
              <a:t>riferisce </a:t>
            </a:r>
            <a:r>
              <a:rPr sz="2000" spc="-4" dirty="0">
                <a:solidFill>
                  <a:schemeClr val="bg1"/>
                </a:solidFill>
                <a:cs typeface="Calibri"/>
              </a:rPr>
              <a:t>dispnea </a:t>
            </a:r>
            <a:r>
              <a:rPr sz="2000" dirty="0">
                <a:solidFill>
                  <a:schemeClr val="bg1"/>
                </a:solidFill>
                <a:cs typeface="Calibri"/>
              </a:rPr>
              <a:t>a riposo e per  </a:t>
            </a:r>
            <a:r>
              <a:rPr sz="2000" spc="-8" dirty="0">
                <a:solidFill>
                  <a:schemeClr val="bg1"/>
                </a:solidFill>
                <a:cs typeface="Calibri"/>
              </a:rPr>
              <a:t>piccoli sforzi, </a:t>
            </a:r>
            <a:r>
              <a:rPr sz="2000" spc="-4" dirty="0">
                <a:solidFill>
                  <a:schemeClr val="bg1"/>
                </a:solidFill>
                <a:cs typeface="Calibri"/>
              </a:rPr>
              <a:t>tosse </a:t>
            </a:r>
            <a:r>
              <a:rPr sz="2000" spc="-8" dirty="0">
                <a:solidFill>
                  <a:schemeClr val="bg1"/>
                </a:solidFill>
                <a:cs typeface="Calibri"/>
              </a:rPr>
              <a:t>con espettorazione </a:t>
            </a:r>
            <a:r>
              <a:rPr sz="2000" spc="-4" dirty="0">
                <a:solidFill>
                  <a:schemeClr val="bg1"/>
                </a:solidFill>
                <a:cs typeface="Calibri"/>
              </a:rPr>
              <a:t>mucosa </a:t>
            </a:r>
            <a:r>
              <a:rPr sz="2000" spc="-8" dirty="0">
                <a:solidFill>
                  <a:schemeClr val="bg1"/>
                </a:solidFill>
                <a:cs typeface="Calibri"/>
              </a:rPr>
              <a:t>prevalentemente mattutina, </a:t>
            </a:r>
            <a:r>
              <a:rPr sz="2000" spc="-4" dirty="0">
                <a:solidFill>
                  <a:schemeClr val="bg1"/>
                </a:solidFill>
                <a:cs typeface="Calibri"/>
              </a:rPr>
              <a:t>frequenti </a:t>
            </a:r>
            <a:r>
              <a:rPr sz="2000" dirty="0">
                <a:solidFill>
                  <a:schemeClr val="bg1"/>
                </a:solidFill>
                <a:cs typeface="Calibri"/>
              </a:rPr>
              <a:t>episodi di </a:t>
            </a:r>
            <a:r>
              <a:rPr sz="2000" spc="-4" dirty="0">
                <a:solidFill>
                  <a:schemeClr val="bg1"/>
                </a:solidFill>
                <a:cs typeface="Calibri"/>
              </a:rPr>
              <a:t>riacutizzazione  </a:t>
            </a:r>
            <a:r>
              <a:rPr sz="2000" spc="-8" dirty="0">
                <a:solidFill>
                  <a:schemeClr val="bg1"/>
                </a:solidFill>
                <a:cs typeface="Calibri"/>
              </a:rPr>
              <a:t>bronchitica.</a:t>
            </a:r>
            <a:endParaRPr sz="2000" dirty="0">
              <a:solidFill>
                <a:schemeClr val="bg1"/>
              </a:solidFill>
              <a:cs typeface="Calibri"/>
            </a:endParaRPr>
          </a:p>
        </p:txBody>
      </p:sp>
      <p:pic>
        <p:nvPicPr>
          <p:cNvPr id="9" name="Immagine 8">
            <a:extLst>
              <a:ext uri="{FF2B5EF4-FFF2-40B4-BE49-F238E27FC236}">
                <a16:creationId xmlns:a16="http://schemas.microsoft.com/office/drawing/2014/main" id="{2CF2320D-887E-4F24-8913-F7E0DDF3186E}"/>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3366371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6745" y="296009"/>
            <a:ext cx="2699766" cy="674369"/>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4" name="object 4"/>
          <p:cNvSpPr/>
          <p:nvPr/>
        </p:nvSpPr>
        <p:spPr>
          <a:xfrm>
            <a:off x="2788919" y="1101853"/>
            <a:ext cx="532638" cy="674369"/>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295400" y="2343150"/>
            <a:ext cx="0" cy="3257550"/>
          </a:xfrm>
          <a:custGeom>
            <a:avLst/>
            <a:gdLst/>
            <a:ahLst/>
            <a:cxnLst/>
            <a:rect l="l" t="t" r="r" b="b"/>
            <a:pathLst>
              <a:path h="4343400">
                <a:moveTo>
                  <a:pt x="0" y="0"/>
                </a:moveTo>
                <a:lnTo>
                  <a:pt x="0" y="434340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7" name="object 7"/>
          <p:cNvSpPr/>
          <p:nvPr/>
        </p:nvSpPr>
        <p:spPr>
          <a:xfrm>
            <a:off x="838200" y="4286250"/>
            <a:ext cx="3733800" cy="0"/>
          </a:xfrm>
          <a:custGeom>
            <a:avLst/>
            <a:gdLst/>
            <a:ahLst/>
            <a:cxnLst/>
            <a:rect l="l" t="t" r="r" b="b"/>
            <a:pathLst>
              <a:path w="4978400">
                <a:moveTo>
                  <a:pt x="0" y="0"/>
                </a:moveTo>
                <a:lnTo>
                  <a:pt x="4978400"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8" name="object 8"/>
          <p:cNvSpPr txBox="1"/>
          <p:nvPr/>
        </p:nvSpPr>
        <p:spPr>
          <a:xfrm>
            <a:off x="2971800" y="5429250"/>
            <a:ext cx="1981200" cy="242374"/>
          </a:xfrm>
          <a:prstGeom prst="rect">
            <a:avLst/>
          </a:prstGeom>
          <a:ln w="9525">
            <a:solidFill>
              <a:srgbClr val="FF0000"/>
            </a:solidFill>
          </a:ln>
        </p:spPr>
        <p:txBody>
          <a:bodyPr vert="horz" wrap="square" lIns="0" tIns="26670" rIns="0" bIns="0" rtlCol="0">
            <a:spAutoFit/>
          </a:bodyPr>
          <a:lstStyle/>
          <a:p>
            <a:pPr marL="69056" algn="ctr" defTabSz="914400">
              <a:spcBef>
                <a:spcPts val="210"/>
              </a:spcBef>
            </a:pPr>
            <a:r>
              <a:rPr sz="1400" b="1" i="1" spc="-11" dirty="0">
                <a:solidFill>
                  <a:prstClr val="black"/>
                </a:solidFill>
                <a:cs typeface="Calibri"/>
              </a:rPr>
              <a:t>Volume</a:t>
            </a:r>
            <a:endParaRPr sz="1400" b="1" dirty="0">
              <a:solidFill>
                <a:prstClr val="black"/>
              </a:solidFill>
              <a:cs typeface="Calibri"/>
            </a:endParaRPr>
          </a:p>
        </p:txBody>
      </p:sp>
      <p:graphicFrame>
        <p:nvGraphicFramePr>
          <p:cNvPr id="10" name="object 10"/>
          <p:cNvGraphicFramePr>
            <a:graphicFrameLocks noGrp="1"/>
          </p:cNvGraphicFramePr>
          <p:nvPr>
            <p:extLst>
              <p:ext uri="{D42A27DB-BD31-4B8C-83A1-F6EECF244321}">
                <p14:modId xmlns:p14="http://schemas.microsoft.com/office/powerpoint/2010/main" val="3363835177"/>
              </p:ext>
            </p:extLst>
          </p:nvPr>
        </p:nvGraphicFramePr>
        <p:xfrm>
          <a:off x="2946511" y="1891104"/>
          <a:ext cx="6048510" cy="1354709"/>
        </p:xfrm>
        <a:graphic>
          <a:graphicData uri="http://schemas.openxmlformats.org/drawingml/2006/table">
            <a:tbl>
              <a:tblPr firstRow="1" bandRow="1">
                <a:tableStyleId>{2D5ABB26-0587-4C30-8999-92F81FD0307C}</a:tableStyleId>
              </a:tblPr>
              <a:tblGrid>
                <a:gridCol w="280918">
                  <a:extLst>
                    <a:ext uri="{9D8B030D-6E8A-4147-A177-3AD203B41FA5}">
                      <a16:colId xmlns:a16="http://schemas.microsoft.com/office/drawing/2014/main" val="20000"/>
                    </a:ext>
                  </a:extLst>
                </a:gridCol>
                <a:gridCol w="2359708">
                  <a:extLst>
                    <a:ext uri="{9D8B030D-6E8A-4147-A177-3AD203B41FA5}">
                      <a16:colId xmlns:a16="http://schemas.microsoft.com/office/drawing/2014/main" val="20001"/>
                    </a:ext>
                  </a:extLst>
                </a:gridCol>
                <a:gridCol w="1430047">
                  <a:extLst>
                    <a:ext uri="{9D8B030D-6E8A-4147-A177-3AD203B41FA5}">
                      <a16:colId xmlns:a16="http://schemas.microsoft.com/office/drawing/2014/main" val="20002"/>
                    </a:ext>
                  </a:extLst>
                </a:gridCol>
                <a:gridCol w="976746">
                  <a:extLst>
                    <a:ext uri="{9D8B030D-6E8A-4147-A177-3AD203B41FA5}">
                      <a16:colId xmlns:a16="http://schemas.microsoft.com/office/drawing/2014/main" val="20003"/>
                    </a:ext>
                  </a:extLst>
                </a:gridCol>
                <a:gridCol w="1001091">
                  <a:extLst>
                    <a:ext uri="{9D8B030D-6E8A-4147-A177-3AD203B41FA5}">
                      <a16:colId xmlns:a16="http://schemas.microsoft.com/office/drawing/2014/main" val="20004"/>
                    </a:ext>
                  </a:extLst>
                </a:gridCol>
              </a:tblGrid>
              <a:tr h="57245">
                <a:tc>
                  <a:txBody>
                    <a:bodyPr/>
                    <a:lstStyle/>
                    <a:p>
                      <a:pPr>
                        <a:lnSpc>
                          <a:spcPct val="100000"/>
                        </a:lnSpc>
                      </a:pPr>
                      <a:endParaRPr sz="200" dirty="0">
                        <a:latin typeface="Times New Roman"/>
                        <a:cs typeface="Times New Roman"/>
                      </a:endParaRPr>
                    </a:p>
                  </a:txBody>
                  <a:tcPr marL="0" marR="0" marT="0" marB="0">
                    <a:lnR w="9525">
                      <a:solidFill>
                        <a:srgbClr val="FF0000"/>
                      </a:solidFill>
                      <a:prstDash val="solid"/>
                    </a:lnR>
                  </a:tcPr>
                </a:tc>
                <a:tc>
                  <a:txBody>
                    <a:bodyPr/>
                    <a:lstStyle/>
                    <a:p>
                      <a:pPr>
                        <a:lnSpc>
                          <a:spcPct val="100000"/>
                        </a:lnSpc>
                      </a:pPr>
                      <a:endParaRPr sz="200">
                        <a:latin typeface="Times New Roman"/>
                        <a:cs typeface="Times New Roman"/>
                      </a:endParaRPr>
                    </a:p>
                  </a:txBody>
                  <a:tcPr marL="0" marR="0" marT="0" marB="0">
                    <a:lnL w="9525">
                      <a:solidFill>
                        <a:srgbClr val="FF0000"/>
                      </a:solidFill>
                      <a:prstDash val="solid"/>
                    </a:lnL>
                  </a:tcPr>
                </a:tc>
                <a:tc gridSpan="3">
                  <a:txBody>
                    <a:bodyPr/>
                    <a:lstStyle/>
                    <a:p>
                      <a:pPr>
                        <a:lnSpc>
                          <a:spcPct val="100000"/>
                        </a:lnSpc>
                      </a:pPr>
                      <a:endParaRPr sz="200">
                        <a:latin typeface="Times New Roman"/>
                        <a:cs typeface="Times New Roman"/>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8600">
                <a:tc>
                  <a:txBody>
                    <a:bodyPr/>
                    <a:lstStyle/>
                    <a:p>
                      <a:pPr algn="ctr">
                        <a:lnSpc>
                          <a:spcPct val="100000"/>
                        </a:lnSpc>
                      </a:pPr>
                      <a:endParaRPr sz="1800" b="1">
                        <a:latin typeface="Times New Roman"/>
                        <a:cs typeface="Times New Roman"/>
                      </a:endParaRPr>
                    </a:p>
                  </a:txBody>
                  <a:tcPr marL="0" marR="0" marT="0" marB="0">
                    <a:lnL w="9525">
                      <a:solidFill>
                        <a:srgbClr val="FF0000"/>
                      </a:solidFill>
                      <a:prstDash val="solid"/>
                    </a:lnL>
                    <a:lnR w="9525">
                      <a:solidFill>
                        <a:srgbClr val="FF0000"/>
                      </a:solidFill>
                      <a:prstDash val="solid"/>
                    </a:lnR>
                  </a:tcPr>
                </a:tc>
                <a:tc gridSpan="2">
                  <a:txBody>
                    <a:bodyPr/>
                    <a:lstStyle/>
                    <a:p>
                      <a:pPr marL="1375410" algn="ctr">
                        <a:lnSpc>
                          <a:spcPts val="1580"/>
                        </a:lnSpc>
                      </a:pPr>
                      <a:r>
                        <a:rPr sz="1800" b="1" spc="-10" dirty="0">
                          <a:latin typeface="Calibri"/>
                          <a:cs typeface="Calibri"/>
                        </a:rPr>
                        <a:t>Misurazione</a:t>
                      </a:r>
                      <a:r>
                        <a:rPr sz="1800" b="1" spc="310" dirty="0">
                          <a:latin typeface="Calibri"/>
                          <a:cs typeface="Calibri"/>
                        </a:rPr>
                        <a:t> </a:t>
                      </a:r>
                      <a:r>
                        <a:rPr sz="1800" b="1" spc="-35" dirty="0">
                          <a:latin typeface="Calibri"/>
                          <a:cs typeface="Calibri"/>
                        </a:rPr>
                        <a:t>Val</a:t>
                      </a:r>
                      <a:endParaRPr sz="1800" b="1">
                        <a:latin typeface="Calibri"/>
                        <a:cs typeface="Calibri"/>
                      </a:endParaRPr>
                    </a:p>
                  </a:txBody>
                  <a:tcPr marL="0" marR="0" marT="0" marB="0">
                    <a:lnL w="9525">
                      <a:solidFill>
                        <a:srgbClr val="FF0000"/>
                      </a:solidFill>
                      <a:prstDash val="solid"/>
                    </a:lnL>
                  </a:tcPr>
                </a:tc>
                <a:tc hMerge="1">
                  <a:txBody>
                    <a:bodyPr/>
                    <a:lstStyle/>
                    <a:p>
                      <a:endParaRPr/>
                    </a:p>
                  </a:txBody>
                  <a:tcPr marL="0" marR="0" marT="0" marB="0"/>
                </a:tc>
                <a:tc>
                  <a:txBody>
                    <a:bodyPr/>
                    <a:lstStyle/>
                    <a:p>
                      <a:pPr algn="ctr">
                        <a:lnSpc>
                          <a:spcPts val="1580"/>
                        </a:lnSpc>
                      </a:pPr>
                      <a:r>
                        <a:rPr lang="it-IT" sz="1800" b="1" spc="-20" dirty="0">
                          <a:latin typeface="Calibri"/>
                          <a:cs typeface="Calibri"/>
                        </a:rPr>
                        <a:t>val</a:t>
                      </a:r>
                      <a:r>
                        <a:rPr sz="1800" b="1" spc="-20" dirty="0">
                          <a:latin typeface="Calibri"/>
                          <a:cs typeface="Calibri"/>
                        </a:rPr>
                        <a:t>ore</a:t>
                      </a:r>
                      <a:r>
                        <a:rPr sz="1800" b="1" spc="-10" dirty="0">
                          <a:latin typeface="Calibri"/>
                          <a:cs typeface="Calibri"/>
                        </a:rPr>
                        <a:t> teorico</a:t>
                      </a:r>
                      <a:endParaRPr sz="1800" b="1" dirty="0">
                        <a:latin typeface="Calibri"/>
                        <a:cs typeface="Calibri"/>
                      </a:endParaRPr>
                    </a:p>
                  </a:txBody>
                  <a:tcPr marL="0" marR="0" marT="0" marB="0"/>
                </a:tc>
                <a:tc>
                  <a:txBody>
                    <a:bodyPr/>
                    <a:lstStyle/>
                    <a:p>
                      <a:pPr marL="49530" algn="ctr">
                        <a:lnSpc>
                          <a:spcPts val="1580"/>
                        </a:lnSpc>
                      </a:pPr>
                      <a:r>
                        <a:rPr sz="1800" b="1" spc="-10" dirty="0">
                          <a:latin typeface="Calibri"/>
                          <a:cs typeface="Calibri"/>
                        </a:rPr>
                        <a:t>%</a:t>
                      </a:r>
                      <a:r>
                        <a:rPr sz="1800" b="1" spc="-10" dirty="0" err="1">
                          <a:latin typeface="Calibri"/>
                          <a:cs typeface="Calibri"/>
                        </a:rPr>
                        <a:t>te</a:t>
                      </a:r>
                      <a:r>
                        <a:rPr lang="it-IT" sz="1800" b="1" spc="-10" dirty="0" err="1">
                          <a:latin typeface="Calibri"/>
                          <a:cs typeface="Calibri"/>
                        </a:rPr>
                        <a:t>orico</a:t>
                      </a:r>
                      <a:endParaRPr sz="1800" b="1" dirty="0">
                        <a:latin typeface="Calibri"/>
                        <a:cs typeface="Calibri"/>
                      </a:endParaRPr>
                    </a:p>
                  </a:txBody>
                  <a:tcPr marL="0" marR="0" marT="0" marB="0"/>
                </a:tc>
                <a:extLst>
                  <a:ext uri="{0D108BD9-81ED-4DB2-BD59-A6C34878D82A}">
                    <a16:rowId xmlns:a16="http://schemas.microsoft.com/office/drawing/2014/main" val="10001"/>
                  </a:ext>
                </a:extLst>
              </a:tr>
              <a:tr h="265367">
                <a:tc>
                  <a:txBody>
                    <a:bodyPr/>
                    <a:lstStyle/>
                    <a:p>
                      <a:pPr algn="ctr">
                        <a:lnSpc>
                          <a:spcPct val="100000"/>
                        </a:lnSpc>
                      </a:pPr>
                      <a:endParaRPr sz="1800" b="1">
                        <a:latin typeface="Times New Roman"/>
                        <a:cs typeface="Times New Roman"/>
                      </a:endParaRPr>
                    </a:p>
                  </a:txBody>
                  <a:tcPr marL="0" marR="0" marT="0" marB="0">
                    <a:lnR w="9525">
                      <a:solidFill>
                        <a:srgbClr val="FF0000"/>
                      </a:solidFill>
                      <a:prstDash val="solid"/>
                    </a:lnR>
                  </a:tcPr>
                </a:tc>
                <a:tc>
                  <a:txBody>
                    <a:bodyPr/>
                    <a:lstStyle/>
                    <a:p>
                      <a:pPr marL="92075" algn="ctr">
                        <a:lnSpc>
                          <a:spcPct val="100000"/>
                        </a:lnSpc>
                        <a:spcBef>
                          <a:spcPts val="145"/>
                        </a:spcBef>
                      </a:pPr>
                      <a:r>
                        <a:rPr sz="1800" b="1" spc="-10" dirty="0">
                          <a:latin typeface="Calibri"/>
                          <a:cs typeface="Calibri"/>
                        </a:rPr>
                        <a:t>CVF</a:t>
                      </a:r>
                      <a:r>
                        <a:rPr sz="1800" b="1" spc="10" dirty="0">
                          <a:latin typeface="Calibri"/>
                          <a:cs typeface="Calibri"/>
                        </a:rPr>
                        <a:t> </a:t>
                      </a:r>
                      <a:r>
                        <a:rPr sz="1800" b="1" spc="-10" dirty="0">
                          <a:latin typeface="Calibri"/>
                          <a:cs typeface="Calibri"/>
                        </a:rPr>
                        <a:t>(L)</a:t>
                      </a:r>
                      <a:endParaRPr sz="1800" b="1">
                        <a:latin typeface="Calibri"/>
                        <a:cs typeface="Calibri"/>
                      </a:endParaRPr>
                    </a:p>
                  </a:txBody>
                  <a:tcPr marL="0" marR="0" marT="13811" marB="0">
                    <a:lnL w="9525">
                      <a:solidFill>
                        <a:srgbClr val="FF0000"/>
                      </a:solidFill>
                      <a:prstDash val="solid"/>
                    </a:lnL>
                  </a:tcPr>
                </a:tc>
                <a:tc>
                  <a:txBody>
                    <a:bodyPr/>
                    <a:lstStyle/>
                    <a:p>
                      <a:pPr marL="259715" algn="ctr">
                        <a:lnSpc>
                          <a:spcPct val="100000"/>
                        </a:lnSpc>
                        <a:spcBef>
                          <a:spcPts val="145"/>
                        </a:spcBef>
                      </a:pPr>
                      <a:r>
                        <a:rPr sz="1800" b="1" spc="-10" dirty="0">
                          <a:latin typeface="Calibri"/>
                          <a:cs typeface="Calibri"/>
                        </a:rPr>
                        <a:t>1,85</a:t>
                      </a:r>
                      <a:endParaRPr sz="1800" b="1">
                        <a:latin typeface="Calibri"/>
                        <a:cs typeface="Calibri"/>
                      </a:endParaRPr>
                    </a:p>
                  </a:txBody>
                  <a:tcPr marL="0" marR="0" marT="13811" marB="0"/>
                </a:tc>
                <a:tc>
                  <a:txBody>
                    <a:bodyPr/>
                    <a:lstStyle/>
                    <a:p>
                      <a:pPr marL="370205" algn="l">
                        <a:lnSpc>
                          <a:spcPct val="100000"/>
                        </a:lnSpc>
                        <a:spcBef>
                          <a:spcPts val="145"/>
                        </a:spcBef>
                      </a:pPr>
                      <a:r>
                        <a:rPr sz="1800" b="1" spc="-10" dirty="0">
                          <a:latin typeface="Calibri"/>
                          <a:cs typeface="Calibri"/>
                        </a:rPr>
                        <a:t>4,60</a:t>
                      </a:r>
                      <a:endParaRPr sz="1800" b="1" dirty="0">
                        <a:latin typeface="Calibri"/>
                        <a:cs typeface="Calibri"/>
                      </a:endParaRPr>
                    </a:p>
                  </a:txBody>
                  <a:tcPr marL="0" marR="0" marT="13811" marB="0"/>
                </a:tc>
                <a:tc>
                  <a:txBody>
                    <a:bodyPr/>
                    <a:lstStyle/>
                    <a:p>
                      <a:pPr marR="24130" algn="ctr">
                        <a:lnSpc>
                          <a:spcPct val="100000"/>
                        </a:lnSpc>
                        <a:spcBef>
                          <a:spcPts val="145"/>
                        </a:spcBef>
                      </a:pPr>
                      <a:r>
                        <a:rPr sz="1800" b="1" spc="-5" dirty="0">
                          <a:latin typeface="Calibri"/>
                          <a:cs typeface="Calibri"/>
                        </a:rPr>
                        <a:t>40</a:t>
                      </a:r>
                      <a:endParaRPr sz="1800" b="1" dirty="0">
                        <a:latin typeface="Calibri"/>
                        <a:cs typeface="Calibri"/>
                      </a:endParaRPr>
                    </a:p>
                  </a:txBody>
                  <a:tcPr marL="0" marR="0" marT="13811" marB="0"/>
                </a:tc>
                <a:extLst>
                  <a:ext uri="{0D108BD9-81ED-4DB2-BD59-A6C34878D82A}">
                    <a16:rowId xmlns:a16="http://schemas.microsoft.com/office/drawing/2014/main" val="10002"/>
                  </a:ext>
                </a:extLst>
              </a:tr>
              <a:tr h="274319">
                <a:tc>
                  <a:txBody>
                    <a:bodyPr/>
                    <a:lstStyle/>
                    <a:p>
                      <a:pPr algn="ctr">
                        <a:lnSpc>
                          <a:spcPct val="100000"/>
                        </a:lnSpc>
                      </a:pPr>
                      <a:endParaRPr sz="1800" b="1">
                        <a:latin typeface="Times New Roman"/>
                        <a:cs typeface="Times New Roman"/>
                      </a:endParaRPr>
                    </a:p>
                  </a:txBody>
                  <a:tcPr marL="0" marR="0" marT="0" marB="0">
                    <a:lnR w="9525">
                      <a:solidFill>
                        <a:srgbClr val="FF0000"/>
                      </a:solidFill>
                      <a:prstDash val="solid"/>
                    </a:lnR>
                  </a:tcPr>
                </a:tc>
                <a:tc>
                  <a:txBody>
                    <a:bodyPr/>
                    <a:lstStyle/>
                    <a:p>
                      <a:pPr marL="92075" algn="ctr">
                        <a:lnSpc>
                          <a:spcPct val="100000"/>
                        </a:lnSpc>
                        <a:spcBef>
                          <a:spcPts val="235"/>
                        </a:spcBef>
                      </a:pPr>
                      <a:r>
                        <a:rPr sz="1800" b="1" spc="-10" dirty="0">
                          <a:latin typeface="Calibri"/>
                          <a:cs typeface="Calibri"/>
                        </a:rPr>
                        <a:t>VEMS</a:t>
                      </a:r>
                      <a:r>
                        <a:rPr sz="1800" b="1" spc="15" dirty="0">
                          <a:latin typeface="Calibri"/>
                          <a:cs typeface="Calibri"/>
                        </a:rPr>
                        <a:t> </a:t>
                      </a:r>
                      <a:r>
                        <a:rPr sz="1800" b="1" spc="-10" dirty="0">
                          <a:latin typeface="Calibri"/>
                          <a:cs typeface="Calibri"/>
                        </a:rPr>
                        <a:t>(L)</a:t>
                      </a:r>
                      <a:endParaRPr sz="1800" b="1">
                        <a:latin typeface="Calibri"/>
                        <a:cs typeface="Calibri"/>
                      </a:endParaRPr>
                    </a:p>
                  </a:txBody>
                  <a:tcPr marL="0" marR="0" marT="22384" marB="0">
                    <a:lnL w="9525">
                      <a:solidFill>
                        <a:srgbClr val="FF0000"/>
                      </a:solidFill>
                      <a:prstDash val="solid"/>
                    </a:lnL>
                  </a:tcPr>
                </a:tc>
                <a:tc>
                  <a:txBody>
                    <a:bodyPr/>
                    <a:lstStyle/>
                    <a:p>
                      <a:pPr marL="266065" algn="ctr">
                        <a:lnSpc>
                          <a:spcPct val="100000"/>
                        </a:lnSpc>
                        <a:spcBef>
                          <a:spcPts val="235"/>
                        </a:spcBef>
                      </a:pPr>
                      <a:r>
                        <a:rPr sz="1800" b="1" spc="-10" dirty="0">
                          <a:latin typeface="Calibri"/>
                          <a:cs typeface="Calibri"/>
                        </a:rPr>
                        <a:t>0,92</a:t>
                      </a:r>
                      <a:endParaRPr sz="1800" b="1">
                        <a:latin typeface="Calibri"/>
                        <a:cs typeface="Calibri"/>
                      </a:endParaRPr>
                    </a:p>
                  </a:txBody>
                  <a:tcPr marL="0" marR="0" marT="22384" marB="0"/>
                </a:tc>
                <a:tc>
                  <a:txBody>
                    <a:bodyPr/>
                    <a:lstStyle/>
                    <a:p>
                      <a:pPr marL="370205" algn="l">
                        <a:lnSpc>
                          <a:spcPct val="100000"/>
                        </a:lnSpc>
                        <a:spcBef>
                          <a:spcPts val="235"/>
                        </a:spcBef>
                      </a:pPr>
                      <a:r>
                        <a:rPr sz="1800" b="1" spc="-10" dirty="0">
                          <a:latin typeface="Calibri"/>
                          <a:cs typeface="Calibri"/>
                        </a:rPr>
                        <a:t>3,33</a:t>
                      </a:r>
                      <a:endParaRPr sz="1800" b="1" dirty="0">
                        <a:latin typeface="Calibri"/>
                        <a:cs typeface="Calibri"/>
                      </a:endParaRPr>
                    </a:p>
                  </a:txBody>
                  <a:tcPr marL="0" marR="0" marT="22384" marB="0"/>
                </a:tc>
                <a:tc>
                  <a:txBody>
                    <a:bodyPr/>
                    <a:lstStyle/>
                    <a:p>
                      <a:pPr marR="24130" algn="ctr">
                        <a:lnSpc>
                          <a:spcPct val="100000"/>
                        </a:lnSpc>
                        <a:spcBef>
                          <a:spcPts val="235"/>
                        </a:spcBef>
                      </a:pPr>
                      <a:r>
                        <a:rPr sz="1800" b="1" spc="-5" dirty="0">
                          <a:latin typeface="Calibri"/>
                          <a:cs typeface="Calibri"/>
                        </a:rPr>
                        <a:t>28</a:t>
                      </a:r>
                      <a:endParaRPr sz="1800" b="1" dirty="0">
                        <a:latin typeface="Calibri"/>
                        <a:cs typeface="Calibri"/>
                      </a:endParaRPr>
                    </a:p>
                  </a:txBody>
                  <a:tcPr marL="0" marR="0" marT="22384" marB="0"/>
                </a:tc>
                <a:extLst>
                  <a:ext uri="{0D108BD9-81ED-4DB2-BD59-A6C34878D82A}">
                    <a16:rowId xmlns:a16="http://schemas.microsoft.com/office/drawing/2014/main" val="10003"/>
                  </a:ext>
                </a:extLst>
              </a:tr>
              <a:tr h="274329">
                <a:tc>
                  <a:txBody>
                    <a:bodyPr/>
                    <a:lstStyle/>
                    <a:p>
                      <a:pPr algn="ctr">
                        <a:lnSpc>
                          <a:spcPct val="100000"/>
                        </a:lnSpc>
                      </a:pPr>
                      <a:endParaRPr sz="1800" b="1">
                        <a:latin typeface="Times New Roman"/>
                        <a:cs typeface="Times New Roman"/>
                      </a:endParaRPr>
                    </a:p>
                  </a:txBody>
                  <a:tcPr marL="0" marR="0" marT="0" marB="0">
                    <a:lnR w="9525">
                      <a:solidFill>
                        <a:srgbClr val="FF0000"/>
                      </a:solidFill>
                      <a:prstDash val="solid"/>
                    </a:lnR>
                  </a:tcPr>
                </a:tc>
                <a:tc>
                  <a:txBody>
                    <a:bodyPr/>
                    <a:lstStyle/>
                    <a:p>
                      <a:pPr marL="92075" algn="ctr">
                        <a:lnSpc>
                          <a:spcPct val="100000"/>
                        </a:lnSpc>
                        <a:spcBef>
                          <a:spcPts val="235"/>
                        </a:spcBef>
                      </a:pPr>
                      <a:r>
                        <a:rPr sz="1800" b="1" spc="-10" dirty="0">
                          <a:latin typeface="Calibri"/>
                          <a:cs typeface="Calibri"/>
                        </a:rPr>
                        <a:t>VEMS/CVF</a:t>
                      </a:r>
                      <a:r>
                        <a:rPr sz="1800" b="1" spc="15" dirty="0">
                          <a:latin typeface="Calibri"/>
                          <a:cs typeface="Calibri"/>
                        </a:rPr>
                        <a:t> </a:t>
                      </a:r>
                      <a:r>
                        <a:rPr sz="1800" b="1" spc="-10" dirty="0">
                          <a:latin typeface="Calibri"/>
                          <a:cs typeface="Calibri"/>
                        </a:rPr>
                        <a:t>(%)</a:t>
                      </a:r>
                      <a:endParaRPr sz="1800" b="1">
                        <a:latin typeface="Calibri"/>
                        <a:cs typeface="Calibri"/>
                      </a:endParaRPr>
                    </a:p>
                  </a:txBody>
                  <a:tcPr marL="0" marR="0" marT="22384" marB="0">
                    <a:lnL w="9525">
                      <a:solidFill>
                        <a:srgbClr val="FF0000"/>
                      </a:solidFill>
                      <a:prstDash val="solid"/>
                    </a:lnL>
                  </a:tcPr>
                </a:tc>
                <a:tc>
                  <a:txBody>
                    <a:bodyPr/>
                    <a:lstStyle/>
                    <a:p>
                      <a:pPr marL="305435" algn="ctr">
                        <a:lnSpc>
                          <a:spcPct val="100000"/>
                        </a:lnSpc>
                        <a:spcBef>
                          <a:spcPts val="235"/>
                        </a:spcBef>
                      </a:pPr>
                      <a:r>
                        <a:rPr sz="1800" b="1" spc="-10" dirty="0">
                          <a:latin typeface="Calibri"/>
                          <a:cs typeface="Calibri"/>
                        </a:rPr>
                        <a:t>50</a:t>
                      </a:r>
                      <a:endParaRPr sz="1800" b="1">
                        <a:latin typeface="Calibri"/>
                        <a:cs typeface="Calibri"/>
                      </a:endParaRPr>
                    </a:p>
                  </a:txBody>
                  <a:tcPr marL="0" marR="0" marT="22384" marB="0"/>
                </a:tc>
                <a:tc>
                  <a:txBody>
                    <a:bodyPr/>
                    <a:lstStyle/>
                    <a:p>
                      <a:pPr marL="52705" algn="ctr">
                        <a:lnSpc>
                          <a:spcPct val="100000"/>
                        </a:lnSpc>
                        <a:spcBef>
                          <a:spcPts val="235"/>
                        </a:spcBef>
                      </a:pPr>
                      <a:r>
                        <a:rPr sz="1800" b="1" spc="-10" dirty="0">
                          <a:latin typeface="Calibri"/>
                          <a:cs typeface="Calibri"/>
                        </a:rPr>
                        <a:t>72</a:t>
                      </a:r>
                      <a:endParaRPr sz="1800" b="1">
                        <a:latin typeface="Calibri"/>
                        <a:cs typeface="Calibri"/>
                      </a:endParaRPr>
                    </a:p>
                  </a:txBody>
                  <a:tcPr marL="0" marR="0" marT="22384" marB="0"/>
                </a:tc>
                <a:tc>
                  <a:txBody>
                    <a:bodyPr/>
                    <a:lstStyle/>
                    <a:p>
                      <a:pPr algn="ctr">
                        <a:lnSpc>
                          <a:spcPct val="100000"/>
                        </a:lnSpc>
                      </a:pPr>
                      <a:endParaRPr sz="1800" b="1" dirty="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12" name="object 12"/>
          <p:cNvSpPr/>
          <p:nvPr/>
        </p:nvSpPr>
        <p:spPr>
          <a:xfrm>
            <a:off x="1274680" y="3196943"/>
            <a:ext cx="2306955" cy="1089660"/>
          </a:xfrm>
          <a:custGeom>
            <a:avLst/>
            <a:gdLst/>
            <a:ahLst/>
            <a:cxnLst/>
            <a:rect l="l" t="t" r="r" b="b"/>
            <a:pathLst>
              <a:path w="3075940" h="1452879">
                <a:moveTo>
                  <a:pt x="27626" y="1452409"/>
                </a:moveTo>
                <a:lnTo>
                  <a:pt x="24351" y="1386061"/>
                </a:lnTo>
                <a:lnTo>
                  <a:pt x="21119" y="1319837"/>
                </a:lnTo>
                <a:lnTo>
                  <a:pt x="17968" y="1253858"/>
                </a:lnTo>
                <a:lnTo>
                  <a:pt x="14942" y="1188247"/>
                </a:lnTo>
                <a:lnTo>
                  <a:pt x="12079" y="1123128"/>
                </a:lnTo>
                <a:lnTo>
                  <a:pt x="9422" y="1058622"/>
                </a:lnTo>
                <a:lnTo>
                  <a:pt x="7011" y="994853"/>
                </a:lnTo>
                <a:lnTo>
                  <a:pt x="4887" y="931944"/>
                </a:lnTo>
                <a:lnTo>
                  <a:pt x="3090" y="870016"/>
                </a:lnTo>
                <a:lnTo>
                  <a:pt x="1662" y="809194"/>
                </a:lnTo>
                <a:lnTo>
                  <a:pt x="644" y="749599"/>
                </a:lnTo>
                <a:lnTo>
                  <a:pt x="76" y="691355"/>
                </a:lnTo>
                <a:lnTo>
                  <a:pt x="0" y="634584"/>
                </a:lnTo>
                <a:lnTo>
                  <a:pt x="455" y="579410"/>
                </a:lnTo>
                <a:lnTo>
                  <a:pt x="1484" y="525954"/>
                </a:lnTo>
                <a:lnTo>
                  <a:pt x="3126" y="474339"/>
                </a:lnTo>
                <a:lnTo>
                  <a:pt x="5423" y="424690"/>
                </a:lnTo>
                <a:lnTo>
                  <a:pt x="8416" y="377127"/>
                </a:lnTo>
                <a:lnTo>
                  <a:pt x="12146" y="331774"/>
                </a:lnTo>
                <a:lnTo>
                  <a:pt x="16652" y="288754"/>
                </a:lnTo>
                <a:lnTo>
                  <a:pt x="21977" y="248190"/>
                </a:lnTo>
                <a:lnTo>
                  <a:pt x="28162" y="210204"/>
                </a:lnTo>
                <a:lnTo>
                  <a:pt x="43271" y="142457"/>
                </a:lnTo>
                <a:lnTo>
                  <a:pt x="62308" y="86497"/>
                </a:lnTo>
                <a:lnTo>
                  <a:pt x="85598" y="43306"/>
                </a:lnTo>
                <a:lnTo>
                  <a:pt x="113470" y="13865"/>
                </a:lnTo>
                <a:lnTo>
                  <a:pt x="145878" y="0"/>
                </a:lnTo>
                <a:lnTo>
                  <a:pt x="163090" y="721"/>
                </a:lnTo>
                <a:lnTo>
                  <a:pt x="199316" y="16958"/>
                </a:lnTo>
                <a:lnTo>
                  <a:pt x="238148" y="50926"/>
                </a:lnTo>
                <a:lnTo>
                  <a:pt x="279833" y="100230"/>
                </a:lnTo>
                <a:lnTo>
                  <a:pt x="324615" y="162477"/>
                </a:lnTo>
                <a:lnTo>
                  <a:pt x="348245" y="197706"/>
                </a:lnTo>
                <a:lnTo>
                  <a:pt x="372741" y="235273"/>
                </a:lnTo>
                <a:lnTo>
                  <a:pt x="398134" y="274878"/>
                </a:lnTo>
                <a:lnTo>
                  <a:pt x="424455" y="316223"/>
                </a:lnTo>
                <a:lnTo>
                  <a:pt x="451735" y="359007"/>
                </a:lnTo>
                <a:lnTo>
                  <a:pt x="480004" y="402933"/>
                </a:lnTo>
                <a:lnTo>
                  <a:pt x="509293" y="447700"/>
                </a:lnTo>
                <a:lnTo>
                  <a:pt x="539633" y="493009"/>
                </a:lnTo>
                <a:lnTo>
                  <a:pt x="571054" y="538561"/>
                </a:lnTo>
                <a:lnTo>
                  <a:pt x="603587" y="584057"/>
                </a:lnTo>
                <a:lnTo>
                  <a:pt x="637263" y="629198"/>
                </a:lnTo>
                <a:lnTo>
                  <a:pt x="672112" y="673683"/>
                </a:lnTo>
                <a:lnTo>
                  <a:pt x="708165" y="717215"/>
                </a:lnTo>
                <a:lnTo>
                  <a:pt x="745454" y="759493"/>
                </a:lnTo>
                <a:lnTo>
                  <a:pt x="784007" y="800218"/>
                </a:lnTo>
                <a:lnTo>
                  <a:pt x="823858" y="839092"/>
                </a:lnTo>
                <a:lnTo>
                  <a:pt x="865035" y="875815"/>
                </a:lnTo>
                <a:lnTo>
                  <a:pt x="907569" y="910087"/>
                </a:lnTo>
                <a:lnTo>
                  <a:pt x="951492" y="941610"/>
                </a:lnTo>
                <a:lnTo>
                  <a:pt x="996834" y="970083"/>
                </a:lnTo>
                <a:lnTo>
                  <a:pt x="1043626" y="995209"/>
                </a:lnTo>
                <a:lnTo>
                  <a:pt x="1080807" y="1012684"/>
                </a:lnTo>
                <a:lnTo>
                  <a:pt x="1120388" y="1029800"/>
                </a:lnTo>
                <a:lnTo>
                  <a:pt x="1162234" y="1046560"/>
                </a:lnTo>
                <a:lnTo>
                  <a:pt x="1206207" y="1062967"/>
                </a:lnTo>
                <a:lnTo>
                  <a:pt x="1252169" y="1079025"/>
                </a:lnTo>
                <a:lnTo>
                  <a:pt x="1299984" y="1094737"/>
                </a:lnTo>
                <a:lnTo>
                  <a:pt x="1349515" y="1110106"/>
                </a:lnTo>
                <a:lnTo>
                  <a:pt x="1400624" y="1125136"/>
                </a:lnTo>
                <a:lnTo>
                  <a:pt x="1453175" y="1139830"/>
                </a:lnTo>
                <a:lnTo>
                  <a:pt x="1507030" y="1154190"/>
                </a:lnTo>
                <a:lnTo>
                  <a:pt x="1562052" y="1168222"/>
                </a:lnTo>
                <a:lnTo>
                  <a:pt x="1618104" y="1181927"/>
                </a:lnTo>
                <a:lnTo>
                  <a:pt x="1675050" y="1195309"/>
                </a:lnTo>
                <a:lnTo>
                  <a:pt x="1732752" y="1208372"/>
                </a:lnTo>
                <a:lnTo>
                  <a:pt x="1791073" y="1221119"/>
                </a:lnTo>
                <a:lnTo>
                  <a:pt x="1849875" y="1233552"/>
                </a:lnTo>
                <a:lnTo>
                  <a:pt x="1909023" y="1245677"/>
                </a:lnTo>
                <a:lnTo>
                  <a:pt x="1968378" y="1257495"/>
                </a:lnTo>
                <a:lnTo>
                  <a:pt x="2027804" y="1269009"/>
                </a:lnTo>
                <a:lnTo>
                  <a:pt x="2087163" y="1280225"/>
                </a:lnTo>
                <a:lnTo>
                  <a:pt x="2146320" y="1291144"/>
                </a:lnTo>
                <a:lnTo>
                  <a:pt x="2205135" y="1301770"/>
                </a:lnTo>
                <a:lnTo>
                  <a:pt x="2263473" y="1312106"/>
                </a:lnTo>
                <a:lnTo>
                  <a:pt x="2321197" y="1322156"/>
                </a:lnTo>
                <a:lnTo>
                  <a:pt x="2378168" y="1331923"/>
                </a:lnTo>
                <a:lnTo>
                  <a:pt x="2434251" y="1341411"/>
                </a:lnTo>
                <a:lnTo>
                  <a:pt x="2489308" y="1350621"/>
                </a:lnTo>
                <a:lnTo>
                  <a:pt x="2543202" y="1359559"/>
                </a:lnTo>
                <a:lnTo>
                  <a:pt x="2595796" y="1368227"/>
                </a:lnTo>
                <a:lnTo>
                  <a:pt x="2646953" y="1376629"/>
                </a:lnTo>
                <a:lnTo>
                  <a:pt x="2696535" y="1384767"/>
                </a:lnTo>
                <a:lnTo>
                  <a:pt x="2744407" y="1392646"/>
                </a:lnTo>
                <a:lnTo>
                  <a:pt x="2790430" y="1400268"/>
                </a:lnTo>
                <a:lnTo>
                  <a:pt x="2834468" y="1407637"/>
                </a:lnTo>
                <a:lnTo>
                  <a:pt x="2876383" y="1414756"/>
                </a:lnTo>
                <a:lnTo>
                  <a:pt x="2916038" y="1421628"/>
                </a:lnTo>
                <a:lnTo>
                  <a:pt x="2988023" y="1434647"/>
                </a:lnTo>
                <a:lnTo>
                  <a:pt x="3049324" y="1446719"/>
                </a:lnTo>
                <a:lnTo>
                  <a:pt x="3075626" y="1452409"/>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3" name="object 13"/>
          <p:cNvSpPr/>
          <p:nvPr/>
        </p:nvSpPr>
        <p:spPr>
          <a:xfrm>
            <a:off x="1295401" y="4286250"/>
            <a:ext cx="2296001" cy="1087279"/>
          </a:xfrm>
          <a:custGeom>
            <a:avLst/>
            <a:gdLst/>
            <a:ahLst/>
            <a:cxnLst/>
            <a:rect l="l" t="t" r="r" b="b"/>
            <a:pathLst>
              <a:path w="3061335" h="1449704">
                <a:moveTo>
                  <a:pt x="3048000" y="0"/>
                </a:moveTo>
                <a:lnTo>
                  <a:pt x="3050909" y="52009"/>
                </a:lnTo>
                <a:lnTo>
                  <a:pt x="3053688" y="103946"/>
                </a:lnTo>
                <a:lnTo>
                  <a:pt x="3056207" y="155741"/>
                </a:lnTo>
                <a:lnTo>
                  <a:pt x="3058335" y="207321"/>
                </a:lnTo>
                <a:lnTo>
                  <a:pt x="3059944" y="258615"/>
                </a:lnTo>
                <a:lnTo>
                  <a:pt x="3060902" y="309551"/>
                </a:lnTo>
                <a:lnTo>
                  <a:pt x="3061080" y="360058"/>
                </a:lnTo>
                <a:lnTo>
                  <a:pt x="3060347" y="410064"/>
                </a:lnTo>
                <a:lnTo>
                  <a:pt x="3058574" y="459498"/>
                </a:lnTo>
                <a:lnTo>
                  <a:pt x="3055630" y="508289"/>
                </a:lnTo>
                <a:lnTo>
                  <a:pt x="3051385" y="556363"/>
                </a:lnTo>
                <a:lnTo>
                  <a:pt x="3045710" y="603651"/>
                </a:lnTo>
                <a:lnTo>
                  <a:pt x="3038475" y="650081"/>
                </a:lnTo>
                <a:lnTo>
                  <a:pt x="3029548" y="695580"/>
                </a:lnTo>
                <a:lnTo>
                  <a:pt x="3018800" y="740078"/>
                </a:lnTo>
                <a:lnTo>
                  <a:pt x="3006102" y="783503"/>
                </a:lnTo>
                <a:lnTo>
                  <a:pt x="2991322" y="825784"/>
                </a:lnTo>
                <a:lnTo>
                  <a:pt x="2974331" y="866848"/>
                </a:lnTo>
                <a:lnTo>
                  <a:pt x="2955000" y="906625"/>
                </a:lnTo>
                <a:lnTo>
                  <a:pt x="2933197" y="945043"/>
                </a:lnTo>
                <a:lnTo>
                  <a:pt x="2908792" y="982029"/>
                </a:lnTo>
                <a:lnTo>
                  <a:pt x="2881657" y="1017514"/>
                </a:lnTo>
                <a:lnTo>
                  <a:pt x="2851660" y="1051425"/>
                </a:lnTo>
                <a:lnTo>
                  <a:pt x="2818671" y="1083690"/>
                </a:lnTo>
                <a:lnTo>
                  <a:pt x="2782561" y="1114239"/>
                </a:lnTo>
                <a:lnTo>
                  <a:pt x="2743200" y="1143000"/>
                </a:lnTo>
                <a:lnTo>
                  <a:pt x="2681475" y="1179739"/>
                </a:lnTo>
                <a:lnTo>
                  <a:pt x="2646646" y="1197100"/>
                </a:lnTo>
                <a:lnTo>
                  <a:pt x="2609366" y="1213800"/>
                </a:lnTo>
                <a:lnTo>
                  <a:pt x="2569778" y="1229848"/>
                </a:lnTo>
                <a:lnTo>
                  <a:pt x="2528028" y="1245251"/>
                </a:lnTo>
                <a:lnTo>
                  <a:pt x="2484260" y="1260019"/>
                </a:lnTo>
                <a:lnTo>
                  <a:pt x="2438617" y="1274158"/>
                </a:lnTo>
                <a:lnTo>
                  <a:pt x="2391245" y="1287678"/>
                </a:lnTo>
                <a:lnTo>
                  <a:pt x="2342289" y="1300588"/>
                </a:lnTo>
                <a:lnTo>
                  <a:pt x="2291891" y="1312894"/>
                </a:lnTo>
                <a:lnTo>
                  <a:pt x="2240198" y="1324606"/>
                </a:lnTo>
                <a:lnTo>
                  <a:pt x="2187352" y="1335733"/>
                </a:lnTo>
                <a:lnTo>
                  <a:pt x="2133500" y="1346281"/>
                </a:lnTo>
                <a:lnTo>
                  <a:pt x="2078784" y="1356260"/>
                </a:lnTo>
                <a:lnTo>
                  <a:pt x="2023351" y="1365678"/>
                </a:lnTo>
                <a:lnTo>
                  <a:pt x="1967343" y="1374544"/>
                </a:lnTo>
                <a:lnTo>
                  <a:pt x="1910906" y="1382865"/>
                </a:lnTo>
                <a:lnTo>
                  <a:pt x="1854184" y="1390650"/>
                </a:lnTo>
                <a:lnTo>
                  <a:pt x="1797321" y="1397907"/>
                </a:lnTo>
                <a:lnTo>
                  <a:pt x="1740462" y="1404645"/>
                </a:lnTo>
                <a:lnTo>
                  <a:pt x="1683751" y="1410872"/>
                </a:lnTo>
                <a:lnTo>
                  <a:pt x="1627333" y="1416596"/>
                </a:lnTo>
                <a:lnTo>
                  <a:pt x="1571352" y="1421826"/>
                </a:lnTo>
                <a:lnTo>
                  <a:pt x="1515952" y="1426569"/>
                </a:lnTo>
                <a:lnTo>
                  <a:pt x="1461279" y="1430835"/>
                </a:lnTo>
                <a:lnTo>
                  <a:pt x="1407476" y="1434632"/>
                </a:lnTo>
                <a:lnTo>
                  <a:pt x="1354688" y="1437968"/>
                </a:lnTo>
                <a:lnTo>
                  <a:pt x="1303059" y="1440851"/>
                </a:lnTo>
                <a:lnTo>
                  <a:pt x="1252733" y="1443289"/>
                </a:lnTo>
                <a:lnTo>
                  <a:pt x="1203857" y="1445292"/>
                </a:lnTo>
                <a:lnTo>
                  <a:pt x="1156572" y="1446866"/>
                </a:lnTo>
                <a:lnTo>
                  <a:pt x="1111025" y="1448022"/>
                </a:lnTo>
                <a:lnTo>
                  <a:pt x="1067359" y="1448766"/>
                </a:lnTo>
                <a:lnTo>
                  <a:pt x="1025719" y="1449108"/>
                </a:lnTo>
                <a:lnTo>
                  <a:pt x="986250" y="1449055"/>
                </a:lnTo>
                <a:lnTo>
                  <a:pt x="914400" y="1447800"/>
                </a:lnTo>
                <a:lnTo>
                  <a:pt x="846463" y="1444625"/>
                </a:lnTo>
                <a:lnTo>
                  <a:pt x="783543" y="1439333"/>
                </a:lnTo>
                <a:lnTo>
                  <a:pt x="725325" y="1431925"/>
                </a:lnTo>
                <a:lnTo>
                  <a:pt x="671496" y="1422400"/>
                </a:lnTo>
                <a:lnTo>
                  <a:pt x="621743" y="1410758"/>
                </a:lnTo>
                <a:lnTo>
                  <a:pt x="575752" y="1397000"/>
                </a:lnTo>
                <a:lnTo>
                  <a:pt x="533209" y="1381125"/>
                </a:lnTo>
                <a:lnTo>
                  <a:pt x="493801" y="1363133"/>
                </a:lnTo>
                <a:lnTo>
                  <a:pt x="457215" y="1343025"/>
                </a:lnTo>
                <a:lnTo>
                  <a:pt x="423138" y="1320800"/>
                </a:lnTo>
                <a:lnTo>
                  <a:pt x="391255" y="1296458"/>
                </a:lnTo>
                <a:lnTo>
                  <a:pt x="361253" y="1270000"/>
                </a:lnTo>
                <a:lnTo>
                  <a:pt x="332820" y="1241425"/>
                </a:lnTo>
                <a:lnTo>
                  <a:pt x="305641" y="1210733"/>
                </a:lnTo>
                <a:lnTo>
                  <a:pt x="279402" y="1177925"/>
                </a:lnTo>
                <a:lnTo>
                  <a:pt x="253792" y="1143000"/>
                </a:lnTo>
                <a:lnTo>
                  <a:pt x="228495" y="1105958"/>
                </a:lnTo>
                <a:lnTo>
                  <a:pt x="203200" y="1066800"/>
                </a:lnTo>
                <a:lnTo>
                  <a:pt x="183243" y="1031458"/>
                </a:lnTo>
                <a:lnTo>
                  <a:pt x="164881" y="991573"/>
                </a:lnTo>
                <a:lnTo>
                  <a:pt x="148027" y="947637"/>
                </a:lnTo>
                <a:lnTo>
                  <a:pt x="132594" y="900144"/>
                </a:lnTo>
                <a:lnTo>
                  <a:pt x="118498" y="849589"/>
                </a:lnTo>
                <a:lnTo>
                  <a:pt x="105652" y="796464"/>
                </a:lnTo>
                <a:lnTo>
                  <a:pt x="93970" y="741264"/>
                </a:lnTo>
                <a:lnTo>
                  <a:pt x="83366" y="684483"/>
                </a:lnTo>
                <a:lnTo>
                  <a:pt x="73755" y="626614"/>
                </a:lnTo>
                <a:lnTo>
                  <a:pt x="65050" y="568150"/>
                </a:lnTo>
                <a:lnTo>
                  <a:pt x="57165" y="509587"/>
                </a:lnTo>
                <a:lnTo>
                  <a:pt x="50015" y="451417"/>
                </a:lnTo>
                <a:lnTo>
                  <a:pt x="43513" y="394135"/>
                </a:lnTo>
                <a:lnTo>
                  <a:pt x="37574" y="338234"/>
                </a:lnTo>
                <a:lnTo>
                  <a:pt x="32112" y="284207"/>
                </a:lnTo>
                <a:lnTo>
                  <a:pt x="27040" y="232550"/>
                </a:lnTo>
                <a:lnTo>
                  <a:pt x="22273" y="183755"/>
                </a:lnTo>
                <a:lnTo>
                  <a:pt x="17724" y="138316"/>
                </a:lnTo>
                <a:lnTo>
                  <a:pt x="13309" y="96727"/>
                </a:lnTo>
                <a:lnTo>
                  <a:pt x="8940" y="59482"/>
                </a:lnTo>
                <a:lnTo>
                  <a:pt x="4532" y="27075"/>
                </a:lnTo>
                <a:lnTo>
                  <a:pt x="0"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5" name="object 8"/>
          <p:cNvSpPr txBox="1"/>
          <p:nvPr/>
        </p:nvSpPr>
        <p:spPr>
          <a:xfrm>
            <a:off x="462201" y="1962473"/>
            <a:ext cx="1981200" cy="242374"/>
          </a:xfrm>
          <a:prstGeom prst="rect">
            <a:avLst/>
          </a:prstGeom>
          <a:ln w="9525">
            <a:solidFill>
              <a:srgbClr val="FF0000"/>
            </a:solidFill>
          </a:ln>
        </p:spPr>
        <p:txBody>
          <a:bodyPr vert="horz" wrap="square" lIns="0" tIns="26670" rIns="0" bIns="0" rtlCol="0">
            <a:spAutoFit/>
          </a:bodyPr>
          <a:lstStyle/>
          <a:p>
            <a:pPr marL="69056" algn="ctr" defTabSz="914400">
              <a:spcBef>
                <a:spcPts val="210"/>
              </a:spcBef>
            </a:pPr>
            <a:r>
              <a:rPr lang="it-IT" sz="1400" b="1" dirty="0">
                <a:solidFill>
                  <a:prstClr val="black"/>
                </a:solidFill>
                <a:cs typeface="Calibri"/>
              </a:rPr>
              <a:t>Flusso</a:t>
            </a:r>
            <a:endParaRPr sz="1400" b="1" dirty="0">
              <a:solidFill>
                <a:prstClr val="black"/>
              </a:solidFill>
              <a:cs typeface="Calibri"/>
            </a:endParaRPr>
          </a:p>
        </p:txBody>
      </p:sp>
      <p:pic>
        <p:nvPicPr>
          <p:cNvPr id="14" name="Immagine 13">
            <a:extLst>
              <a:ext uri="{FF2B5EF4-FFF2-40B4-BE49-F238E27FC236}">
                <a16:creationId xmlns:a16="http://schemas.microsoft.com/office/drawing/2014/main" id="{13BBEDBD-75BC-4F0F-A28A-841D6A04197B}"/>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7208102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3053" y="294734"/>
            <a:ext cx="2312125" cy="284125"/>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2808350" y="1329309"/>
            <a:ext cx="532638"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461897" y="2244851"/>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2305430" y="2862071"/>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9" name="object 9"/>
          <p:cNvSpPr/>
          <p:nvPr/>
        </p:nvSpPr>
        <p:spPr>
          <a:xfrm>
            <a:off x="341757" y="4405123"/>
            <a:ext cx="269748" cy="385190"/>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341757" y="4713732"/>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1" name="object 11"/>
          <p:cNvSpPr/>
          <p:nvPr/>
        </p:nvSpPr>
        <p:spPr>
          <a:xfrm>
            <a:off x="341757" y="5022341"/>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2" name="object 12"/>
          <p:cNvSpPr txBox="1"/>
          <p:nvPr/>
        </p:nvSpPr>
        <p:spPr>
          <a:xfrm>
            <a:off x="881871" y="2201717"/>
            <a:ext cx="6980084" cy="2560316"/>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spc="-8" dirty="0">
                <a:solidFill>
                  <a:schemeClr val="bg1"/>
                </a:solidFill>
                <a:cs typeface="Calibri"/>
              </a:rPr>
              <a:t>Interpretazione:</a:t>
            </a:r>
            <a:endParaRPr sz="2400" b="1" dirty="0">
              <a:solidFill>
                <a:schemeClr val="bg1"/>
              </a:solidFill>
              <a:cs typeface="Calibri"/>
            </a:endParaRPr>
          </a:p>
          <a:p>
            <a:pPr marL="9525" defTabSz="914400">
              <a:spcBef>
                <a:spcPts val="810"/>
              </a:spcBef>
            </a:pPr>
            <a:r>
              <a:rPr lang="it-IT" sz="2000" b="1" spc="-8" dirty="0">
                <a:solidFill>
                  <a:schemeClr val="bg1"/>
                </a:solidFill>
                <a:cs typeface="Calibri"/>
              </a:rPr>
              <a:t>Sospetto q</a:t>
            </a:r>
            <a:r>
              <a:rPr sz="2000" b="1" spc="-8" dirty="0" err="1">
                <a:solidFill>
                  <a:schemeClr val="bg1"/>
                </a:solidFill>
                <a:cs typeface="Calibri"/>
              </a:rPr>
              <a:t>uadro</a:t>
            </a:r>
            <a:r>
              <a:rPr sz="2000" b="1" spc="-8" dirty="0">
                <a:solidFill>
                  <a:schemeClr val="bg1"/>
                </a:solidFill>
                <a:cs typeface="Calibri"/>
              </a:rPr>
              <a:t> </a:t>
            </a:r>
            <a:r>
              <a:rPr sz="2000" b="1" spc="-4" dirty="0">
                <a:solidFill>
                  <a:schemeClr val="bg1"/>
                </a:solidFill>
                <a:cs typeface="Calibri"/>
              </a:rPr>
              <a:t>funzionale </a:t>
            </a:r>
            <a:r>
              <a:rPr sz="2000" b="1" dirty="0">
                <a:solidFill>
                  <a:schemeClr val="bg1"/>
                </a:solidFill>
                <a:cs typeface="Calibri"/>
              </a:rPr>
              <a:t>a </a:t>
            </a:r>
            <a:r>
              <a:rPr sz="2000" b="1" spc="-4" dirty="0">
                <a:solidFill>
                  <a:schemeClr val="bg1"/>
                </a:solidFill>
                <a:cs typeface="Calibri"/>
              </a:rPr>
              <a:t>riposo di tipo </a:t>
            </a:r>
            <a:r>
              <a:rPr sz="2000" b="1" spc="-11" dirty="0">
                <a:solidFill>
                  <a:schemeClr val="bg1"/>
                </a:solidFill>
                <a:cs typeface="Calibri"/>
              </a:rPr>
              <a:t>misto, </a:t>
            </a:r>
            <a:r>
              <a:rPr sz="2000" b="1" spc="-4" dirty="0">
                <a:solidFill>
                  <a:schemeClr val="bg1"/>
                </a:solidFill>
                <a:cs typeface="Calibri"/>
              </a:rPr>
              <a:t>di </a:t>
            </a:r>
            <a:r>
              <a:rPr sz="2000" b="1" spc="-11" dirty="0">
                <a:solidFill>
                  <a:schemeClr val="bg1"/>
                </a:solidFill>
                <a:cs typeface="Calibri"/>
              </a:rPr>
              <a:t>grave</a:t>
            </a:r>
            <a:r>
              <a:rPr sz="2000" b="1" spc="60" dirty="0">
                <a:solidFill>
                  <a:schemeClr val="bg1"/>
                </a:solidFill>
                <a:cs typeface="Calibri"/>
              </a:rPr>
              <a:t> </a:t>
            </a:r>
            <a:r>
              <a:rPr sz="2000" b="1" spc="-8" dirty="0" err="1">
                <a:solidFill>
                  <a:schemeClr val="bg1"/>
                </a:solidFill>
                <a:cs typeface="Calibri"/>
              </a:rPr>
              <a:t>entità</a:t>
            </a:r>
            <a:r>
              <a:rPr sz="2000" b="1" spc="-8" dirty="0">
                <a:solidFill>
                  <a:schemeClr val="bg1"/>
                </a:solidFill>
                <a:cs typeface="Calibri"/>
              </a:rPr>
              <a:t>.</a:t>
            </a:r>
            <a:endParaRPr lang="it-IT" sz="2000" b="1" spc="-8" dirty="0">
              <a:solidFill>
                <a:schemeClr val="bg1"/>
              </a:solidFill>
              <a:cs typeface="Calibri"/>
            </a:endParaRPr>
          </a:p>
          <a:p>
            <a:pPr marL="9525" defTabSz="914400">
              <a:spcBef>
                <a:spcPts val="810"/>
              </a:spcBef>
            </a:pPr>
            <a:endParaRPr sz="2000" b="1" dirty="0">
              <a:solidFill>
                <a:schemeClr val="bg1"/>
              </a:solidFill>
              <a:cs typeface="Calibri"/>
            </a:endParaRPr>
          </a:p>
          <a:p>
            <a:pPr marL="9525" marR="2939891" defTabSz="914400">
              <a:lnSpc>
                <a:spcPts val="2430"/>
              </a:lnSpc>
              <a:spcBef>
                <a:spcPts val="217"/>
              </a:spcBef>
            </a:pPr>
            <a:r>
              <a:rPr sz="2400" b="1" spc="-8" dirty="0">
                <a:solidFill>
                  <a:schemeClr val="bg1"/>
                </a:solidFill>
                <a:cs typeface="Calibri"/>
              </a:rPr>
              <a:t>Completamento diagnostico  </a:t>
            </a:r>
            <a:r>
              <a:rPr sz="2000" b="1" spc="-11" dirty="0">
                <a:solidFill>
                  <a:schemeClr val="bg1"/>
                </a:solidFill>
                <a:cs typeface="Calibri"/>
              </a:rPr>
              <a:t>test </a:t>
            </a:r>
            <a:r>
              <a:rPr sz="2000" b="1" spc="-4" dirty="0">
                <a:solidFill>
                  <a:schemeClr val="bg1"/>
                </a:solidFill>
                <a:cs typeface="Calibri"/>
              </a:rPr>
              <a:t>di</a:t>
            </a:r>
            <a:r>
              <a:rPr sz="2000" b="1" spc="8" dirty="0">
                <a:solidFill>
                  <a:schemeClr val="bg1"/>
                </a:solidFill>
                <a:cs typeface="Calibri"/>
              </a:rPr>
              <a:t> </a:t>
            </a:r>
            <a:r>
              <a:rPr sz="2000" b="1" spc="-11" dirty="0">
                <a:solidFill>
                  <a:schemeClr val="bg1"/>
                </a:solidFill>
                <a:cs typeface="Calibri"/>
              </a:rPr>
              <a:t>reversibilità</a:t>
            </a:r>
            <a:endParaRPr sz="2000" b="1" dirty="0">
              <a:solidFill>
                <a:schemeClr val="bg1"/>
              </a:solidFill>
              <a:cs typeface="Calibri"/>
            </a:endParaRPr>
          </a:p>
          <a:p>
            <a:pPr marL="9525" marR="3810" defTabSz="914400">
              <a:lnSpc>
                <a:spcPts val="2430"/>
              </a:lnSpc>
            </a:pPr>
            <a:r>
              <a:rPr sz="2000" b="1" spc="-8" dirty="0">
                <a:solidFill>
                  <a:schemeClr val="bg1"/>
                </a:solidFill>
                <a:cs typeface="Calibri"/>
              </a:rPr>
              <a:t>pletismografia (misura </a:t>
            </a:r>
            <a:r>
              <a:rPr sz="2000" b="1" spc="-4" dirty="0">
                <a:solidFill>
                  <a:schemeClr val="bg1"/>
                </a:solidFill>
                <a:cs typeface="Calibri"/>
              </a:rPr>
              <a:t>della </a:t>
            </a:r>
            <a:r>
              <a:rPr sz="2000" b="1" spc="-8" dirty="0">
                <a:solidFill>
                  <a:schemeClr val="bg1"/>
                </a:solidFill>
                <a:cs typeface="Calibri"/>
              </a:rPr>
              <a:t>capacità polmonare </a:t>
            </a:r>
            <a:r>
              <a:rPr sz="2000" b="1" dirty="0">
                <a:solidFill>
                  <a:schemeClr val="bg1"/>
                </a:solidFill>
                <a:cs typeface="Calibri"/>
              </a:rPr>
              <a:t>e </a:t>
            </a:r>
            <a:r>
              <a:rPr sz="2000" b="1" spc="-4" dirty="0">
                <a:solidFill>
                  <a:schemeClr val="bg1"/>
                </a:solidFill>
                <a:cs typeface="Calibri"/>
              </a:rPr>
              <a:t>del </a:t>
            </a:r>
            <a:r>
              <a:rPr sz="2000" b="1" spc="-8" dirty="0">
                <a:solidFill>
                  <a:schemeClr val="bg1"/>
                </a:solidFill>
                <a:cs typeface="Calibri"/>
              </a:rPr>
              <a:t>volume residuo)  </a:t>
            </a:r>
            <a:r>
              <a:rPr sz="2000" b="1" spc="-4" dirty="0">
                <a:solidFill>
                  <a:schemeClr val="bg1"/>
                </a:solidFill>
                <a:cs typeface="Calibri"/>
              </a:rPr>
              <a:t>Emogasanalisi </a:t>
            </a:r>
            <a:r>
              <a:rPr sz="2000" b="1" spc="-8" dirty="0">
                <a:solidFill>
                  <a:schemeClr val="bg1"/>
                </a:solidFill>
                <a:cs typeface="Calibri"/>
              </a:rPr>
              <a:t>arteriosa</a:t>
            </a:r>
            <a:endParaRPr sz="2000" b="1" dirty="0">
              <a:solidFill>
                <a:schemeClr val="bg1"/>
              </a:solidFill>
              <a:cs typeface="Calibri"/>
            </a:endParaRPr>
          </a:p>
        </p:txBody>
      </p:sp>
      <p:pic>
        <p:nvPicPr>
          <p:cNvPr id="14" name="Immagine 13">
            <a:extLst>
              <a:ext uri="{FF2B5EF4-FFF2-40B4-BE49-F238E27FC236}">
                <a16:creationId xmlns:a16="http://schemas.microsoft.com/office/drawing/2014/main" id="{745C2C82-A588-4508-B392-A171991F0D03}"/>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065094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8327" y="181848"/>
            <a:ext cx="1904039" cy="239624"/>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5412105" y="129273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5" name="object 5"/>
          <p:cNvSpPr/>
          <p:nvPr/>
        </p:nvSpPr>
        <p:spPr>
          <a:xfrm>
            <a:off x="685800" y="2343150"/>
            <a:ext cx="0" cy="3257550"/>
          </a:xfrm>
          <a:custGeom>
            <a:avLst/>
            <a:gdLst/>
            <a:ahLst/>
            <a:cxnLst/>
            <a:rect l="l" t="t" r="r" b="b"/>
            <a:pathLst>
              <a:path h="4343400">
                <a:moveTo>
                  <a:pt x="0" y="0"/>
                </a:moveTo>
                <a:lnTo>
                  <a:pt x="0" y="434340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6" name="object 6"/>
          <p:cNvSpPr/>
          <p:nvPr/>
        </p:nvSpPr>
        <p:spPr>
          <a:xfrm>
            <a:off x="228600" y="4286250"/>
            <a:ext cx="3733800" cy="0"/>
          </a:xfrm>
          <a:custGeom>
            <a:avLst/>
            <a:gdLst/>
            <a:ahLst/>
            <a:cxnLst/>
            <a:rect l="l" t="t" r="r" b="b"/>
            <a:pathLst>
              <a:path w="4978400">
                <a:moveTo>
                  <a:pt x="0" y="0"/>
                </a:moveTo>
                <a:lnTo>
                  <a:pt x="4978400" y="0"/>
                </a:lnTo>
              </a:path>
            </a:pathLst>
          </a:custGeom>
          <a:ln w="38100">
            <a:solidFill>
              <a:srgbClr val="FFFF00"/>
            </a:solidFill>
          </a:ln>
        </p:spPr>
        <p:txBody>
          <a:bodyPr wrap="square" lIns="0" tIns="0" rIns="0" bIns="0" rtlCol="0"/>
          <a:lstStyle/>
          <a:p>
            <a:pPr defTabSz="914400"/>
            <a:endParaRPr sz="1350">
              <a:solidFill>
                <a:prstClr val="black"/>
              </a:solidFill>
            </a:endParaRPr>
          </a:p>
        </p:txBody>
      </p:sp>
      <p:sp>
        <p:nvSpPr>
          <p:cNvPr id="7" name="object 7"/>
          <p:cNvSpPr txBox="1"/>
          <p:nvPr/>
        </p:nvSpPr>
        <p:spPr>
          <a:xfrm>
            <a:off x="415118" y="2119487"/>
            <a:ext cx="601531" cy="256320"/>
          </a:xfrm>
          <a:prstGeom prst="rect">
            <a:avLst/>
          </a:prstGeom>
        </p:spPr>
        <p:txBody>
          <a:bodyPr vert="horz" wrap="square" lIns="0" tIns="10001" rIns="0" bIns="0" rtlCol="0">
            <a:spAutoFit/>
          </a:bodyPr>
          <a:lstStyle/>
          <a:p>
            <a:pPr marL="9525" defTabSz="914400">
              <a:spcBef>
                <a:spcPts val="79"/>
              </a:spcBef>
            </a:pPr>
            <a:r>
              <a:rPr sz="1600" b="1" i="1" spc="-4" dirty="0">
                <a:solidFill>
                  <a:prstClr val="black"/>
                </a:solidFill>
                <a:cs typeface="Calibri"/>
              </a:rPr>
              <a:t>F</a:t>
            </a:r>
            <a:r>
              <a:rPr sz="1600" b="1" i="1" dirty="0">
                <a:solidFill>
                  <a:prstClr val="black"/>
                </a:solidFill>
                <a:cs typeface="Calibri"/>
              </a:rPr>
              <a:t>l</a:t>
            </a:r>
            <a:r>
              <a:rPr sz="1600" b="1" i="1" spc="-4" dirty="0">
                <a:solidFill>
                  <a:prstClr val="black"/>
                </a:solidFill>
                <a:cs typeface="Calibri"/>
              </a:rPr>
              <a:t>us</a:t>
            </a:r>
            <a:r>
              <a:rPr sz="1600" b="1" i="1" spc="4" dirty="0">
                <a:solidFill>
                  <a:prstClr val="black"/>
                </a:solidFill>
                <a:cs typeface="Calibri"/>
              </a:rPr>
              <a:t>s</a:t>
            </a:r>
            <a:r>
              <a:rPr sz="1600" b="1" i="1" dirty="0">
                <a:solidFill>
                  <a:prstClr val="black"/>
                </a:solidFill>
                <a:cs typeface="Calibri"/>
              </a:rPr>
              <a:t>o</a:t>
            </a:r>
            <a:endParaRPr sz="1600" b="1" dirty="0">
              <a:solidFill>
                <a:prstClr val="black"/>
              </a:solidFill>
              <a:cs typeface="Calibri"/>
            </a:endParaRPr>
          </a:p>
        </p:txBody>
      </p:sp>
      <p:sp>
        <p:nvSpPr>
          <p:cNvPr id="8" name="object 8"/>
          <p:cNvSpPr txBox="1"/>
          <p:nvPr/>
        </p:nvSpPr>
        <p:spPr>
          <a:xfrm>
            <a:off x="1735645" y="5617465"/>
            <a:ext cx="790739" cy="255839"/>
          </a:xfrm>
          <a:prstGeom prst="rect">
            <a:avLst/>
          </a:prstGeom>
        </p:spPr>
        <p:txBody>
          <a:bodyPr vert="horz" wrap="square" lIns="0" tIns="9525" rIns="0" bIns="0" rtlCol="0">
            <a:spAutoFit/>
          </a:bodyPr>
          <a:lstStyle/>
          <a:p>
            <a:pPr marL="9525" defTabSz="914400">
              <a:spcBef>
                <a:spcPts val="75"/>
              </a:spcBef>
            </a:pPr>
            <a:r>
              <a:rPr sz="1600" b="1" i="1" spc="-53" dirty="0" err="1">
                <a:solidFill>
                  <a:prstClr val="black"/>
                </a:solidFill>
                <a:cs typeface="Calibri"/>
              </a:rPr>
              <a:t>V</a:t>
            </a:r>
            <a:r>
              <a:rPr sz="1600" b="1" i="1" spc="-4" dirty="0" err="1">
                <a:solidFill>
                  <a:prstClr val="black"/>
                </a:solidFill>
                <a:cs typeface="Calibri"/>
              </a:rPr>
              <a:t>olu</a:t>
            </a:r>
            <a:r>
              <a:rPr sz="1600" b="1" i="1" dirty="0" err="1">
                <a:solidFill>
                  <a:prstClr val="black"/>
                </a:solidFill>
                <a:cs typeface="Calibri"/>
              </a:rPr>
              <a:t>m</a:t>
            </a:r>
            <a:r>
              <a:rPr lang="it-IT" sz="1600" b="1" i="1" dirty="0">
                <a:solidFill>
                  <a:prstClr val="black"/>
                </a:solidFill>
                <a:cs typeface="Calibri"/>
              </a:rPr>
              <a:t>e</a:t>
            </a:r>
            <a:endParaRPr sz="1400" dirty="0">
              <a:solidFill>
                <a:prstClr val="black"/>
              </a:solidFill>
              <a:cs typeface="Calibri"/>
            </a:endParaRPr>
          </a:p>
        </p:txBody>
      </p:sp>
      <p:sp>
        <p:nvSpPr>
          <p:cNvPr id="9" name="object 9"/>
          <p:cNvSpPr txBox="1"/>
          <p:nvPr/>
        </p:nvSpPr>
        <p:spPr>
          <a:xfrm>
            <a:off x="4634292" y="2015621"/>
            <a:ext cx="882968" cy="286136"/>
          </a:xfrm>
          <a:prstGeom prst="rect">
            <a:avLst/>
          </a:prstGeom>
        </p:spPr>
        <p:txBody>
          <a:bodyPr vert="horz" wrap="square" lIns="0" tIns="9049" rIns="0" bIns="0" rtlCol="0">
            <a:spAutoFit/>
          </a:bodyPr>
          <a:lstStyle/>
          <a:p>
            <a:pPr marL="9525" algn="ctr" defTabSz="914400">
              <a:spcBef>
                <a:spcPts val="71"/>
              </a:spcBef>
            </a:pPr>
            <a:r>
              <a:rPr b="1" spc="-4" dirty="0">
                <a:solidFill>
                  <a:prstClr val="black"/>
                </a:solidFill>
                <a:cs typeface="Calibri"/>
              </a:rPr>
              <a:t>M</a:t>
            </a:r>
            <a:r>
              <a:rPr b="1" dirty="0">
                <a:solidFill>
                  <a:prstClr val="black"/>
                </a:solidFill>
                <a:cs typeface="Calibri"/>
              </a:rPr>
              <a:t>i</a:t>
            </a:r>
            <a:r>
              <a:rPr b="1" spc="-8" dirty="0">
                <a:solidFill>
                  <a:prstClr val="black"/>
                </a:solidFill>
                <a:cs typeface="Calibri"/>
              </a:rPr>
              <a:t>su</a:t>
            </a:r>
            <a:r>
              <a:rPr b="1" spc="-34" dirty="0">
                <a:solidFill>
                  <a:prstClr val="black"/>
                </a:solidFill>
                <a:cs typeface="Calibri"/>
              </a:rPr>
              <a:t>r</a:t>
            </a:r>
            <a:r>
              <a:rPr b="1" spc="-4" dirty="0">
                <a:solidFill>
                  <a:prstClr val="black"/>
                </a:solidFill>
                <a:cs typeface="Calibri"/>
              </a:rPr>
              <a:t>a</a:t>
            </a:r>
            <a:endParaRPr b="1" dirty="0">
              <a:solidFill>
                <a:prstClr val="black"/>
              </a:solidFill>
              <a:cs typeface="Calibri"/>
            </a:endParaRPr>
          </a:p>
        </p:txBody>
      </p:sp>
      <p:sp>
        <p:nvSpPr>
          <p:cNvPr id="10" name="object 10"/>
          <p:cNvSpPr txBox="1"/>
          <p:nvPr/>
        </p:nvSpPr>
        <p:spPr>
          <a:xfrm>
            <a:off x="5294039" y="2015621"/>
            <a:ext cx="4245886" cy="286136"/>
          </a:xfrm>
          <a:prstGeom prst="rect">
            <a:avLst/>
          </a:prstGeom>
        </p:spPr>
        <p:txBody>
          <a:bodyPr vert="horz" wrap="square" lIns="0" tIns="9049" rIns="0" bIns="0" rtlCol="0">
            <a:spAutoFit/>
          </a:bodyPr>
          <a:lstStyle/>
          <a:p>
            <a:pPr marL="9525" defTabSz="914400">
              <a:spcBef>
                <a:spcPts val="71"/>
              </a:spcBef>
              <a:tabLst>
                <a:tab pos="825818" algn="l"/>
                <a:tab pos="1321594" algn="l"/>
              </a:tabLst>
            </a:pPr>
            <a:r>
              <a:rPr lang="it-IT" b="1" spc="-19" dirty="0">
                <a:solidFill>
                  <a:prstClr val="black"/>
                </a:solidFill>
                <a:cs typeface="Calibri"/>
              </a:rPr>
              <a:t>        </a:t>
            </a:r>
            <a:r>
              <a:rPr b="1" spc="-19" dirty="0" err="1">
                <a:solidFill>
                  <a:prstClr val="black"/>
                </a:solidFill>
                <a:cs typeface="Calibri"/>
              </a:rPr>
              <a:t>Valore</a:t>
            </a:r>
            <a:r>
              <a:rPr b="1" spc="23" dirty="0">
                <a:solidFill>
                  <a:prstClr val="black"/>
                </a:solidFill>
                <a:cs typeface="Calibri"/>
              </a:rPr>
              <a:t> </a:t>
            </a:r>
            <a:r>
              <a:rPr lang="it-IT" b="1" spc="-30" dirty="0" err="1">
                <a:solidFill>
                  <a:prstClr val="black"/>
                </a:solidFill>
                <a:cs typeface="Calibri"/>
              </a:rPr>
              <a:t>pred</a:t>
            </a:r>
            <a:r>
              <a:rPr lang="it-IT" b="1" spc="-30" dirty="0">
                <a:solidFill>
                  <a:prstClr val="black"/>
                </a:solidFill>
                <a:cs typeface="Calibri"/>
              </a:rPr>
              <a:t>        </a:t>
            </a:r>
            <a:r>
              <a:rPr b="1" spc="-26" dirty="0">
                <a:solidFill>
                  <a:prstClr val="black"/>
                </a:solidFill>
                <a:cs typeface="Calibri"/>
              </a:rPr>
              <a:t>%</a:t>
            </a:r>
            <a:r>
              <a:rPr lang="it-IT" b="1" spc="-26" dirty="0" err="1">
                <a:solidFill>
                  <a:prstClr val="black"/>
                </a:solidFill>
                <a:cs typeface="Calibri"/>
              </a:rPr>
              <a:t>pred</a:t>
            </a:r>
            <a:r>
              <a:rPr lang="it-IT" b="1" spc="-26" dirty="0">
                <a:solidFill>
                  <a:prstClr val="black"/>
                </a:solidFill>
                <a:cs typeface="Calibri"/>
              </a:rPr>
              <a:t>       </a:t>
            </a:r>
            <a:r>
              <a:rPr b="1" spc="-15" dirty="0">
                <a:solidFill>
                  <a:prstClr val="black"/>
                </a:solidFill>
                <a:cs typeface="Calibri"/>
              </a:rPr>
              <a:t>Post</a:t>
            </a:r>
            <a:r>
              <a:rPr b="1" spc="-41" dirty="0">
                <a:solidFill>
                  <a:prstClr val="black"/>
                </a:solidFill>
                <a:cs typeface="Calibri"/>
              </a:rPr>
              <a:t> </a:t>
            </a:r>
            <a:r>
              <a:rPr b="1" spc="-4" dirty="0">
                <a:solidFill>
                  <a:prstClr val="black"/>
                </a:solidFill>
                <a:cs typeface="Calibri"/>
              </a:rPr>
              <a:t>BD%</a:t>
            </a:r>
            <a:endParaRPr b="1" dirty="0">
              <a:solidFill>
                <a:prstClr val="black"/>
              </a:solidFill>
              <a:cs typeface="Calibri"/>
            </a:endParaRPr>
          </a:p>
        </p:txBody>
      </p:sp>
      <p:graphicFrame>
        <p:nvGraphicFramePr>
          <p:cNvPr id="11" name="object 11"/>
          <p:cNvGraphicFramePr>
            <a:graphicFrameLocks noGrp="1"/>
          </p:cNvGraphicFramePr>
          <p:nvPr>
            <p:extLst>
              <p:ext uri="{D42A27DB-BD31-4B8C-83A1-F6EECF244321}">
                <p14:modId xmlns:p14="http://schemas.microsoft.com/office/powerpoint/2010/main" val="3765217850"/>
              </p:ext>
            </p:extLst>
          </p:nvPr>
        </p:nvGraphicFramePr>
        <p:xfrm>
          <a:off x="1904211" y="2395346"/>
          <a:ext cx="6985265" cy="1591152"/>
        </p:xfrm>
        <a:graphic>
          <a:graphicData uri="http://schemas.openxmlformats.org/drawingml/2006/table">
            <a:tbl>
              <a:tblPr firstRow="1" bandRow="1">
                <a:tableStyleId>{2D5ABB26-0587-4C30-8999-92F81FD0307C}</a:tableStyleId>
              </a:tblPr>
              <a:tblGrid>
                <a:gridCol w="2852478">
                  <a:extLst>
                    <a:ext uri="{9D8B030D-6E8A-4147-A177-3AD203B41FA5}">
                      <a16:colId xmlns:a16="http://schemas.microsoft.com/office/drawing/2014/main" val="20000"/>
                    </a:ext>
                  </a:extLst>
                </a:gridCol>
                <a:gridCol w="904127">
                  <a:extLst>
                    <a:ext uri="{9D8B030D-6E8A-4147-A177-3AD203B41FA5}">
                      <a16:colId xmlns:a16="http://schemas.microsoft.com/office/drawing/2014/main" val="20001"/>
                    </a:ext>
                  </a:extLst>
                </a:gridCol>
                <a:gridCol w="1294577">
                  <a:extLst>
                    <a:ext uri="{9D8B030D-6E8A-4147-A177-3AD203B41FA5}">
                      <a16:colId xmlns:a16="http://schemas.microsoft.com/office/drawing/2014/main" val="20002"/>
                    </a:ext>
                  </a:extLst>
                </a:gridCol>
                <a:gridCol w="1168750">
                  <a:extLst>
                    <a:ext uri="{9D8B030D-6E8A-4147-A177-3AD203B41FA5}">
                      <a16:colId xmlns:a16="http://schemas.microsoft.com/office/drawing/2014/main" val="20003"/>
                    </a:ext>
                  </a:extLst>
                </a:gridCol>
                <a:gridCol w="765333">
                  <a:extLst>
                    <a:ext uri="{9D8B030D-6E8A-4147-A177-3AD203B41FA5}">
                      <a16:colId xmlns:a16="http://schemas.microsoft.com/office/drawing/2014/main" val="20004"/>
                    </a:ext>
                  </a:extLst>
                </a:gridCol>
              </a:tblGrid>
              <a:tr h="213170">
                <a:tc>
                  <a:txBody>
                    <a:bodyPr/>
                    <a:lstStyle/>
                    <a:p>
                      <a:pPr marL="31750" algn="ctr">
                        <a:lnSpc>
                          <a:spcPts val="1515"/>
                        </a:lnSpc>
                      </a:pPr>
                      <a:r>
                        <a:rPr sz="2000" b="1" spc="-10" dirty="0">
                          <a:latin typeface="Calibri"/>
                          <a:cs typeface="Calibri"/>
                        </a:rPr>
                        <a:t>CVF</a:t>
                      </a:r>
                      <a:r>
                        <a:rPr sz="2000" b="1" spc="10" dirty="0">
                          <a:latin typeface="Calibri"/>
                          <a:cs typeface="Calibri"/>
                        </a:rPr>
                        <a:t> </a:t>
                      </a:r>
                      <a:r>
                        <a:rPr sz="2000" b="1" spc="-10" dirty="0">
                          <a:latin typeface="Calibri"/>
                          <a:cs typeface="Calibri"/>
                        </a:rPr>
                        <a:t>(L)</a:t>
                      </a:r>
                      <a:endParaRPr sz="2000" b="1" dirty="0">
                        <a:latin typeface="Calibri"/>
                        <a:cs typeface="Calibri"/>
                      </a:endParaRPr>
                    </a:p>
                  </a:txBody>
                  <a:tcPr marL="0" marR="0" marT="0" marB="0"/>
                </a:tc>
                <a:tc>
                  <a:txBody>
                    <a:bodyPr/>
                    <a:lstStyle/>
                    <a:p>
                      <a:pPr marL="9525" algn="ctr">
                        <a:lnSpc>
                          <a:spcPts val="1515"/>
                        </a:lnSpc>
                      </a:pPr>
                      <a:r>
                        <a:rPr sz="2000" b="1" spc="-10" dirty="0">
                          <a:latin typeface="Calibri"/>
                          <a:cs typeface="Calibri"/>
                        </a:rPr>
                        <a:t>1,85</a:t>
                      </a:r>
                      <a:endParaRPr sz="2000" b="1">
                        <a:latin typeface="Calibri"/>
                        <a:cs typeface="Calibri"/>
                      </a:endParaRPr>
                    </a:p>
                  </a:txBody>
                  <a:tcPr marL="0" marR="0" marT="0" marB="0"/>
                </a:tc>
                <a:tc>
                  <a:txBody>
                    <a:bodyPr/>
                    <a:lstStyle/>
                    <a:p>
                      <a:pPr marR="109220" algn="ctr">
                        <a:lnSpc>
                          <a:spcPts val="1515"/>
                        </a:lnSpc>
                      </a:pPr>
                      <a:r>
                        <a:rPr sz="2000" b="1" spc="-5" dirty="0">
                          <a:latin typeface="Calibri"/>
                          <a:cs typeface="Calibri"/>
                        </a:rPr>
                        <a:t>4</a:t>
                      </a:r>
                      <a:r>
                        <a:rPr sz="2000" b="1" dirty="0">
                          <a:latin typeface="Calibri"/>
                          <a:cs typeface="Calibri"/>
                        </a:rPr>
                        <a:t>,</a:t>
                      </a:r>
                      <a:r>
                        <a:rPr sz="2000" b="1" spc="-10" dirty="0">
                          <a:latin typeface="Calibri"/>
                          <a:cs typeface="Calibri"/>
                        </a:rPr>
                        <a:t>6</a:t>
                      </a:r>
                      <a:r>
                        <a:rPr sz="2000" b="1" dirty="0">
                          <a:latin typeface="Calibri"/>
                          <a:cs typeface="Calibri"/>
                        </a:rPr>
                        <a:t>0</a:t>
                      </a:r>
                      <a:endParaRPr sz="2000" b="1">
                        <a:latin typeface="Calibri"/>
                        <a:cs typeface="Calibri"/>
                      </a:endParaRPr>
                    </a:p>
                  </a:txBody>
                  <a:tcPr marL="0" marR="0" marT="0" marB="0"/>
                </a:tc>
                <a:tc>
                  <a:txBody>
                    <a:bodyPr/>
                    <a:lstStyle/>
                    <a:p>
                      <a:pPr algn="ctr">
                        <a:lnSpc>
                          <a:spcPct val="100000"/>
                        </a:lnSpc>
                      </a:pPr>
                      <a:r>
                        <a:rPr lang="it-IT" sz="2000" b="1" dirty="0">
                          <a:latin typeface="Times New Roman"/>
                          <a:cs typeface="Times New Roman"/>
                        </a:rPr>
                        <a:t>40</a:t>
                      </a:r>
                      <a:endParaRPr sz="2000" b="1" dirty="0">
                        <a:latin typeface="Times New Roman"/>
                        <a:cs typeface="Times New Roman"/>
                      </a:endParaRPr>
                    </a:p>
                  </a:txBody>
                  <a:tcPr marL="0" marR="0" marT="0" marB="0"/>
                </a:tc>
                <a:tc>
                  <a:txBody>
                    <a:bodyPr/>
                    <a:lstStyle/>
                    <a:p>
                      <a:pPr marR="24130" algn="ctr">
                        <a:lnSpc>
                          <a:spcPts val="1515"/>
                        </a:lnSpc>
                      </a:pPr>
                      <a:r>
                        <a:rPr sz="2000" b="1" spc="-5" dirty="0">
                          <a:latin typeface="Calibri"/>
                          <a:cs typeface="Calibri"/>
                        </a:rPr>
                        <a:t>+</a:t>
                      </a:r>
                      <a:r>
                        <a:rPr sz="2000" b="1" spc="-10" dirty="0">
                          <a:latin typeface="Calibri"/>
                          <a:cs typeface="Calibri"/>
                        </a:rPr>
                        <a:t>1</a:t>
                      </a:r>
                      <a:r>
                        <a:rPr sz="2000" b="1" dirty="0">
                          <a:latin typeface="Calibri"/>
                          <a:cs typeface="Calibri"/>
                        </a:rPr>
                        <a:t>2</a:t>
                      </a:r>
                    </a:p>
                  </a:txBody>
                  <a:tcPr marL="0" marR="0" marT="0" marB="0"/>
                </a:tc>
                <a:extLst>
                  <a:ext uri="{0D108BD9-81ED-4DB2-BD59-A6C34878D82A}">
                    <a16:rowId xmlns:a16="http://schemas.microsoft.com/office/drawing/2014/main" val="10000"/>
                  </a:ext>
                </a:extLst>
              </a:tr>
              <a:tr h="274319">
                <a:tc>
                  <a:txBody>
                    <a:bodyPr/>
                    <a:lstStyle/>
                    <a:p>
                      <a:pPr marL="31750" algn="ctr">
                        <a:lnSpc>
                          <a:spcPct val="100000"/>
                        </a:lnSpc>
                        <a:spcBef>
                          <a:spcPts val="235"/>
                        </a:spcBef>
                      </a:pPr>
                      <a:r>
                        <a:rPr sz="2000" b="1" spc="-10" dirty="0">
                          <a:latin typeface="Calibri"/>
                          <a:cs typeface="Calibri"/>
                        </a:rPr>
                        <a:t>VEMS</a:t>
                      </a:r>
                      <a:r>
                        <a:rPr sz="2000" b="1" spc="10" dirty="0">
                          <a:latin typeface="Calibri"/>
                          <a:cs typeface="Calibri"/>
                        </a:rPr>
                        <a:t> </a:t>
                      </a:r>
                      <a:r>
                        <a:rPr sz="2000" b="1" spc="-10" dirty="0">
                          <a:latin typeface="Calibri"/>
                          <a:cs typeface="Calibri"/>
                        </a:rPr>
                        <a:t>(L)</a:t>
                      </a:r>
                      <a:endParaRPr sz="2000" b="1">
                        <a:latin typeface="Calibri"/>
                        <a:cs typeface="Calibri"/>
                      </a:endParaRPr>
                    </a:p>
                  </a:txBody>
                  <a:tcPr marL="0" marR="0" marT="22384" marB="0"/>
                </a:tc>
                <a:tc>
                  <a:txBody>
                    <a:bodyPr/>
                    <a:lstStyle/>
                    <a:p>
                      <a:pPr marL="62865" algn="ctr">
                        <a:lnSpc>
                          <a:spcPct val="100000"/>
                        </a:lnSpc>
                        <a:spcBef>
                          <a:spcPts val="235"/>
                        </a:spcBef>
                      </a:pPr>
                      <a:r>
                        <a:rPr sz="2000" b="1" spc="-10" dirty="0">
                          <a:latin typeface="Calibri"/>
                          <a:cs typeface="Calibri"/>
                        </a:rPr>
                        <a:t>0,92</a:t>
                      </a:r>
                      <a:endParaRPr sz="2000" b="1">
                        <a:latin typeface="Calibri"/>
                        <a:cs typeface="Calibri"/>
                      </a:endParaRPr>
                    </a:p>
                  </a:txBody>
                  <a:tcPr marL="0" marR="0" marT="22384" marB="0"/>
                </a:tc>
                <a:tc>
                  <a:txBody>
                    <a:bodyPr/>
                    <a:lstStyle/>
                    <a:p>
                      <a:pPr marR="109220" algn="ctr">
                        <a:lnSpc>
                          <a:spcPct val="100000"/>
                        </a:lnSpc>
                        <a:spcBef>
                          <a:spcPts val="235"/>
                        </a:spcBef>
                      </a:pPr>
                      <a:r>
                        <a:rPr sz="2000" b="1" spc="-5" dirty="0">
                          <a:latin typeface="Calibri"/>
                          <a:cs typeface="Calibri"/>
                        </a:rPr>
                        <a:t>3</a:t>
                      </a:r>
                      <a:r>
                        <a:rPr sz="2000" b="1" dirty="0">
                          <a:latin typeface="Calibri"/>
                          <a:cs typeface="Calibri"/>
                        </a:rPr>
                        <a:t>,</a:t>
                      </a:r>
                      <a:r>
                        <a:rPr sz="2000" b="1" spc="-10" dirty="0">
                          <a:latin typeface="Calibri"/>
                          <a:cs typeface="Calibri"/>
                        </a:rPr>
                        <a:t>3</a:t>
                      </a:r>
                      <a:r>
                        <a:rPr sz="2000" b="1" dirty="0">
                          <a:latin typeface="Calibri"/>
                          <a:cs typeface="Calibri"/>
                        </a:rPr>
                        <a:t>3</a:t>
                      </a:r>
                      <a:endParaRPr sz="2000" b="1">
                        <a:latin typeface="Calibri"/>
                        <a:cs typeface="Calibri"/>
                      </a:endParaRPr>
                    </a:p>
                  </a:txBody>
                  <a:tcPr marL="0" marR="0" marT="22384" marB="0"/>
                </a:tc>
                <a:tc>
                  <a:txBody>
                    <a:bodyPr/>
                    <a:lstStyle/>
                    <a:p>
                      <a:pPr algn="ctr">
                        <a:lnSpc>
                          <a:spcPct val="100000"/>
                        </a:lnSpc>
                      </a:pPr>
                      <a:r>
                        <a:rPr lang="it-IT" sz="2000" b="1" dirty="0">
                          <a:latin typeface="Times New Roman"/>
                          <a:cs typeface="Times New Roman"/>
                        </a:rPr>
                        <a:t>28</a:t>
                      </a:r>
                      <a:endParaRPr sz="2000" b="1" dirty="0">
                        <a:latin typeface="Times New Roman"/>
                        <a:cs typeface="Times New Roman"/>
                      </a:endParaRPr>
                    </a:p>
                  </a:txBody>
                  <a:tcPr marL="0" marR="0" marT="0" marB="0"/>
                </a:tc>
                <a:tc>
                  <a:txBody>
                    <a:bodyPr/>
                    <a:lstStyle/>
                    <a:p>
                      <a:pPr marR="24130" algn="ctr">
                        <a:lnSpc>
                          <a:spcPct val="100000"/>
                        </a:lnSpc>
                        <a:spcBef>
                          <a:spcPts val="235"/>
                        </a:spcBef>
                      </a:pPr>
                      <a:r>
                        <a:rPr sz="2000" b="1" spc="-5" dirty="0">
                          <a:latin typeface="Calibri"/>
                          <a:cs typeface="Calibri"/>
                        </a:rPr>
                        <a:t>+</a:t>
                      </a:r>
                      <a:r>
                        <a:rPr sz="2000" b="1" spc="-10" dirty="0">
                          <a:latin typeface="Calibri"/>
                          <a:cs typeface="Calibri"/>
                        </a:rPr>
                        <a:t>1</a:t>
                      </a:r>
                      <a:r>
                        <a:rPr sz="2000" b="1" dirty="0">
                          <a:latin typeface="Calibri"/>
                          <a:cs typeface="Calibri"/>
                        </a:rPr>
                        <a:t>0</a:t>
                      </a:r>
                    </a:p>
                  </a:txBody>
                  <a:tcPr marL="0" marR="0" marT="22384" marB="0"/>
                </a:tc>
                <a:extLst>
                  <a:ext uri="{0D108BD9-81ED-4DB2-BD59-A6C34878D82A}">
                    <a16:rowId xmlns:a16="http://schemas.microsoft.com/office/drawing/2014/main" val="10001"/>
                  </a:ext>
                </a:extLst>
              </a:tr>
              <a:tr h="274329">
                <a:tc>
                  <a:txBody>
                    <a:bodyPr/>
                    <a:lstStyle/>
                    <a:p>
                      <a:pPr marL="31750" algn="ctr">
                        <a:lnSpc>
                          <a:spcPct val="100000"/>
                        </a:lnSpc>
                        <a:spcBef>
                          <a:spcPts val="235"/>
                        </a:spcBef>
                      </a:pPr>
                      <a:r>
                        <a:rPr sz="2000" b="1" spc="-10" dirty="0">
                          <a:latin typeface="Calibri"/>
                          <a:cs typeface="Calibri"/>
                        </a:rPr>
                        <a:t>VEMS/CVF</a:t>
                      </a:r>
                      <a:r>
                        <a:rPr sz="2000" b="1" spc="20" dirty="0">
                          <a:latin typeface="Calibri"/>
                          <a:cs typeface="Calibri"/>
                        </a:rPr>
                        <a:t> </a:t>
                      </a:r>
                      <a:r>
                        <a:rPr sz="2000" b="1" spc="-10" dirty="0">
                          <a:latin typeface="Calibri"/>
                          <a:cs typeface="Calibri"/>
                        </a:rPr>
                        <a:t>(%)</a:t>
                      </a:r>
                      <a:endParaRPr sz="2000" b="1" dirty="0">
                        <a:latin typeface="Calibri"/>
                        <a:cs typeface="Calibri"/>
                      </a:endParaRPr>
                    </a:p>
                  </a:txBody>
                  <a:tcPr marL="0" marR="0" marT="22384" marB="0"/>
                </a:tc>
                <a:tc>
                  <a:txBody>
                    <a:bodyPr/>
                    <a:lstStyle/>
                    <a:p>
                      <a:pPr marL="105410" algn="ctr">
                        <a:lnSpc>
                          <a:spcPct val="100000"/>
                        </a:lnSpc>
                        <a:spcBef>
                          <a:spcPts val="235"/>
                        </a:spcBef>
                      </a:pPr>
                      <a:r>
                        <a:rPr sz="2000" b="1" spc="-5" dirty="0">
                          <a:latin typeface="Calibri"/>
                          <a:cs typeface="Calibri"/>
                        </a:rPr>
                        <a:t>50</a:t>
                      </a:r>
                      <a:endParaRPr sz="2000" b="1">
                        <a:latin typeface="Calibri"/>
                        <a:cs typeface="Calibri"/>
                      </a:endParaRPr>
                    </a:p>
                  </a:txBody>
                  <a:tcPr marL="0" marR="0" marT="22384" marB="0"/>
                </a:tc>
                <a:tc>
                  <a:txBody>
                    <a:bodyPr/>
                    <a:lstStyle/>
                    <a:p>
                      <a:pPr marL="205740" algn="ctr">
                        <a:lnSpc>
                          <a:spcPct val="100000"/>
                        </a:lnSpc>
                        <a:spcBef>
                          <a:spcPts val="235"/>
                        </a:spcBef>
                      </a:pPr>
                      <a:r>
                        <a:rPr sz="2000" b="1" spc="-10" dirty="0">
                          <a:latin typeface="Calibri"/>
                          <a:cs typeface="Calibri"/>
                        </a:rPr>
                        <a:t>72</a:t>
                      </a:r>
                      <a:endParaRPr sz="2000" b="1">
                        <a:latin typeface="Calibri"/>
                        <a:cs typeface="Calibri"/>
                      </a:endParaRPr>
                    </a:p>
                  </a:txBody>
                  <a:tcPr marL="0" marR="0" marT="22384" marB="0"/>
                </a:tc>
                <a:tc>
                  <a:txBody>
                    <a:bodyPr/>
                    <a:lstStyle/>
                    <a:p>
                      <a:pPr algn="ctr">
                        <a:lnSpc>
                          <a:spcPct val="100000"/>
                        </a:lnSpc>
                      </a:pPr>
                      <a:endParaRPr sz="2000" b="1">
                        <a:latin typeface="Times New Roman"/>
                        <a:cs typeface="Times New Roman"/>
                      </a:endParaRPr>
                    </a:p>
                  </a:txBody>
                  <a:tcPr marL="0" marR="0" marT="0" marB="0"/>
                </a:tc>
                <a:tc>
                  <a:txBody>
                    <a:bodyPr/>
                    <a:lstStyle/>
                    <a:p>
                      <a:pPr marR="25400" algn="ctr">
                        <a:lnSpc>
                          <a:spcPct val="100000"/>
                        </a:lnSpc>
                        <a:spcBef>
                          <a:spcPts val="235"/>
                        </a:spcBef>
                      </a:pPr>
                      <a:r>
                        <a:rPr sz="2000" b="1" spc="-5" dirty="0">
                          <a:latin typeface="Calibri"/>
                          <a:cs typeface="Calibri"/>
                        </a:rPr>
                        <a:t>+15</a:t>
                      </a:r>
                      <a:endParaRPr sz="2000" b="1" dirty="0">
                        <a:latin typeface="Calibri"/>
                        <a:cs typeface="Calibri"/>
                      </a:endParaRPr>
                    </a:p>
                  </a:txBody>
                  <a:tcPr marL="0" marR="0" marT="22384" marB="0"/>
                </a:tc>
                <a:extLst>
                  <a:ext uri="{0D108BD9-81ED-4DB2-BD59-A6C34878D82A}">
                    <a16:rowId xmlns:a16="http://schemas.microsoft.com/office/drawing/2014/main" val="10002"/>
                  </a:ext>
                </a:extLst>
              </a:tr>
              <a:tr h="274291">
                <a:tc>
                  <a:txBody>
                    <a:bodyPr/>
                    <a:lstStyle/>
                    <a:p>
                      <a:pPr marL="31750" algn="ctr">
                        <a:lnSpc>
                          <a:spcPct val="100000"/>
                        </a:lnSpc>
                        <a:spcBef>
                          <a:spcPts val="235"/>
                        </a:spcBef>
                      </a:pPr>
                      <a:r>
                        <a:rPr sz="2000" b="1" spc="-10" dirty="0">
                          <a:latin typeface="Calibri"/>
                          <a:cs typeface="Calibri"/>
                        </a:rPr>
                        <a:t>CPT (L)</a:t>
                      </a:r>
                      <a:endParaRPr sz="2000" b="1" dirty="0">
                        <a:latin typeface="Calibri"/>
                        <a:cs typeface="Calibri"/>
                      </a:endParaRPr>
                    </a:p>
                  </a:txBody>
                  <a:tcPr marL="0" marR="0" marT="22384" marB="0"/>
                </a:tc>
                <a:tc>
                  <a:txBody>
                    <a:bodyPr/>
                    <a:lstStyle/>
                    <a:p>
                      <a:pPr algn="ctr">
                        <a:lnSpc>
                          <a:spcPct val="100000"/>
                        </a:lnSpc>
                      </a:pPr>
                      <a:r>
                        <a:rPr lang="it-IT" sz="2000" b="1" dirty="0">
                          <a:latin typeface="Times New Roman"/>
                          <a:cs typeface="Times New Roman"/>
                        </a:rPr>
                        <a:t>3.82</a:t>
                      </a:r>
                      <a:endParaRPr sz="2000" b="1" dirty="0">
                        <a:latin typeface="Times New Roman"/>
                        <a:cs typeface="Times New Roman"/>
                      </a:endParaRPr>
                    </a:p>
                  </a:txBody>
                  <a:tcPr marL="0" marR="0" marT="0" marB="0"/>
                </a:tc>
                <a:tc>
                  <a:txBody>
                    <a:bodyPr/>
                    <a:lstStyle/>
                    <a:p>
                      <a:pPr marL="21590" algn="ctr">
                        <a:lnSpc>
                          <a:spcPct val="100000"/>
                        </a:lnSpc>
                        <a:spcBef>
                          <a:spcPts val="235"/>
                        </a:spcBef>
                      </a:pPr>
                      <a:r>
                        <a:rPr lang="it-IT" sz="2000" b="1" dirty="0">
                          <a:latin typeface="Calibri"/>
                          <a:cs typeface="Calibri"/>
                        </a:rPr>
                        <a:t>6,75</a:t>
                      </a:r>
                      <a:endParaRPr sz="2000" b="1" dirty="0">
                        <a:latin typeface="Calibri"/>
                        <a:cs typeface="Calibri"/>
                      </a:endParaRPr>
                    </a:p>
                  </a:txBody>
                  <a:tcPr marL="0" marR="0" marT="22384" marB="0"/>
                </a:tc>
                <a:tc>
                  <a:txBody>
                    <a:bodyPr/>
                    <a:lstStyle/>
                    <a:p>
                      <a:pPr marL="17145" algn="ctr">
                        <a:lnSpc>
                          <a:spcPct val="100000"/>
                        </a:lnSpc>
                        <a:spcBef>
                          <a:spcPts val="235"/>
                        </a:spcBef>
                      </a:pPr>
                      <a:r>
                        <a:rPr lang="it-IT" sz="2000" b="1" dirty="0">
                          <a:latin typeface="Calibri"/>
                          <a:cs typeface="Calibri"/>
                        </a:rPr>
                        <a:t>58</a:t>
                      </a:r>
                      <a:endParaRPr sz="2000" b="1" dirty="0">
                        <a:latin typeface="Calibri"/>
                        <a:cs typeface="Calibri"/>
                      </a:endParaRPr>
                    </a:p>
                  </a:txBody>
                  <a:tcPr marL="0" marR="0" marT="22384" marB="0"/>
                </a:tc>
                <a:tc>
                  <a:txBody>
                    <a:bodyPr/>
                    <a:lstStyle/>
                    <a:p>
                      <a:pPr algn="ctr">
                        <a:lnSpc>
                          <a:spcPct val="100000"/>
                        </a:lnSpc>
                      </a:pPr>
                      <a:endParaRPr sz="2000" b="1" dirty="0">
                        <a:latin typeface="Times New Roman"/>
                        <a:cs typeface="Times New Roman"/>
                      </a:endParaRPr>
                    </a:p>
                  </a:txBody>
                  <a:tcPr marL="0" marR="0" marT="0" marB="0"/>
                </a:tc>
                <a:extLst>
                  <a:ext uri="{0D108BD9-81ED-4DB2-BD59-A6C34878D82A}">
                    <a16:rowId xmlns:a16="http://schemas.microsoft.com/office/drawing/2014/main" val="10003"/>
                  </a:ext>
                </a:extLst>
              </a:tr>
              <a:tr h="213170">
                <a:tc>
                  <a:txBody>
                    <a:bodyPr/>
                    <a:lstStyle/>
                    <a:p>
                      <a:pPr marL="31750" algn="ctr">
                        <a:lnSpc>
                          <a:spcPts val="1900"/>
                        </a:lnSpc>
                        <a:spcBef>
                          <a:spcPts val="240"/>
                        </a:spcBef>
                      </a:pPr>
                      <a:r>
                        <a:rPr sz="2000" b="1" spc="-10" dirty="0">
                          <a:latin typeface="Calibri"/>
                          <a:cs typeface="Calibri"/>
                        </a:rPr>
                        <a:t>VR</a:t>
                      </a:r>
                      <a:r>
                        <a:rPr sz="2000" b="1" spc="10" dirty="0">
                          <a:latin typeface="Calibri"/>
                          <a:cs typeface="Calibri"/>
                        </a:rPr>
                        <a:t> </a:t>
                      </a:r>
                      <a:r>
                        <a:rPr sz="2000" b="1" spc="-10" dirty="0">
                          <a:latin typeface="Calibri"/>
                          <a:cs typeface="Calibri"/>
                        </a:rPr>
                        <a:t>(L)</a:t>
                      </a:r>
                      <a:endParaRPr sz="2000" b="1">
                        <a:latin typeface="Calibri"/>
                        <a:cs typeface="Calibri"/>
                      </a:endParaRPr>
                    </a:p>
                  </a:txBody>
                  <a:tcPr marL="0" marR="0" marT="22860" marB="0"/>
                </a:tc>
                <a:tc>
                  <a:txBody>
                    <a:bodyPr/>
                    <a:lstStyle/>
                    <a:p>
                      <a:pPr algn="ctr">
                        <a:lnSpc>
                          <a:spcPct val="100000"/>
                        </a:lnSpc>
                      </a:pPr>
                      <a:r>
                        <a:rPr lang="it-IT" sz="2000" b="1" dirty="0">
                          <a:latin typeface="Times New Roman"/>
                          <a:cs typeface="Times New Roman"/>
                        </a:rPr>
                        <a:t>1.97</a:t>
                      </a:r>
                      <a:endParaRPr sz="2000" b="1" dirty="0">
                        <a:latin typeface="Times New Roman"/>
                        <a:cs typeface="Times New Roman"/>
                      </a:endParaRPr>
                    </a:p>
                  </a:txBody>
                  <a:tcPr marL="0" marR="0" marT="0" marB="0"/>
                </a:tc>
                <a:tc>
                  <a:txBody>
                    <a:bodyPr/>
                    <a:lstStyle/>
                    <a:p>
                      <a:pPr marL="21590" algn="ctr">
                        <a:lnSpc>
                          <a:spcPts val="1900"/>
                        </a:lnSpc>
                        <a:spcBef>
                          <a:spcPts val="240"/>
                        </a:spcBef>
                      </a:pPr>
                      <a:r>
                        <a:rPr lang="it-IT" sz="2000" b="1" dirty="0">
                          <a:latin typeface="Calibri"/>
                          <a:cs typeface="Calibri"/>
                        </a:rPr>
                        <a:t>2.15</a:t>
                      </a:r>
                      <a:endParaRPr sz="2000" b="1" dirty="0">
                        <a:latin typeface="Calibri"/>
                        <a:cs typeface="Calibri"/>
                      </a:endParaRPr>
                    </a:p>
                  </a:txBody>
                  <a:tcPr marL="0" marR="0" marT="22860" marB="0"/>
                </a:tc>
                <a:tc>
                  <a:txBody>
                    <a:bodyPr/>
                    <a:lstStyle/>
                    <a:p>
                      <a:pPr marL="17145" algn="ctr">
                        <a:lnSpc>
                          <a:spcPts val="1900"/>
                        </a:lnSpc>
                        <a:spcBef>
                          <a:spcPts val="240"/>
                        </a:spcBef>
                      </a:pPr>
                      <a:r>
                        <a:rPr lang="it-IT" sz="2000" b="1" dirty="0">
                          <a:latin typeface="Calibri"/>
                          <a:cs typeface="Calibri"/>
                        </a:rPr>
                        <a:t>91</a:t>
                      </a:r>
                      <a:endParaRPr sz="2000" b="1" dirty="0">
                        <a:latin typeface="Calibri"/>
                        <a:cs typeface="Calibri"/>
                      </a:endParaRPr>
                    </a:p>
                  </a:txBody>
                  <a:tcPr marL="0" marR="0" marT="22860" marB="0"/>
                </a:tc>
                <a:tc>
                  <a:txBody>
                    <a:bodyPr/>
                    <a:lstStyle/>
                    <a:p>
                      <a:pPr algn="ctr">
                        <a:lnSpc>
                          <a:spcPct val="100000"/>
                        </a:lnSpc>
                      </a:pPr>
                      <a:endParaRPr sz="2000" b="1" dirty="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sp>
        <p:nvSpPr>
          <p:cNvPr id="12" name="object 12"/>
          <p:cNvSpPr/>
          <p:nvPr/>
        </p:nvSpPr>
        <p:spPr>
          <a:xfrm>
            <a:off x="5517260" y="5602985"/>
            <a:ext cx="210312" cy="300609"/>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3" name="object 13"/>
          <p:cNvSpPr txBox="1"/>
          <p:nvPr/>
        </p:nvSpPr>
        <p:spPr>
          <a:xfrm>
            <a:off x="4784215" y="5309311"/>
            <a:ext cx="1418621" cy="563616"/>
          </a:xfrm>
          <a:prstGeom prst="rect">
            <a:avLst/>
          </a:prstGeom>
        </p:spPr>
        <p:txBody>
          <a:bodyPr vert="horz" wrap="square" lIns="0" tIns="9525" rIns="0" bIns="0" rtlCol="0">
            <a:spAutoFit/>
          </a:bodyPr>
          <a:lstStyle/>
          <a:p>
            <a:pPr marL="9525" marR="3810" defTabSz="914400">
              <a:lnSpc>
                <a:spcPct val="150000"/>
              </a:lnSpc>
              <a:spcBef>
                <a:spcPts val="75"/>
              </a:spcBef>
            </a:pPr>
            <a:r>
              <a:rPr sz="1200" b="1" spc="-4" dirty="0">
                <a:solidFill>
                  <a:prstClr val="black"/>
                </a:solidFill>
                <a:cs typeface="Calibri"/>
              </a:rPr>
              <a:t>Curva di base  </a:t>
            </a:r>
            <a:endParaRPr lang="it-IT" sz="1200" b="1" spc="-4" dirty="0">
              <a:solidFill>
                <a:prstClr val="black"/>
              </a:solidFill>
              <a:cs typeface="Calibri"/>
            </a:endParaRPr>
          </a:p>
          <a:p>
            <a:pPr marL="9525" marR="3810" defTabSz="914400">
              <a:lnSpc>
                <a:spcPct val="150000"/>
              </a:lnSpc>
              <a:spcBef>
                <a:spcPts val="75"/>
              </a:spcBef>
            </a:pPr>
            <a:r>
              <a:rPr sz="1200" b="1" spc="-4" dirty="0" err="1">
                <a:solidFill>
                  <a:prstClr val="black"/>
                </a:solidFill>
                <a:cs typeface="Calibri"/>
              </a:rPr>
              <a:t>Curva</a:t>
            </a:r>
            <a:r>
              <a:rPr sz="1200" b="1" spc="-4" dirty="0">
                <a:solidFill>
                  <a:prstClr val="black"/>
                </a:solidFill>
                <a:cs typeface="Calibri"/>
              </a:rPr>
              <a:t> dopo</a:t>
            </a:r>
            <a:r>
              <a:rPr sz="1200" b="1" spc="-56" dirty="0">
                <a:solidFill>
                  <a:prstClr val="black"/>
                </a:solidFill>
                <a:cs typeface="Calibri"/>
              </a:rPr>
              <a:t> </a:t>
            </a:r>
            <a:r>
              <a:rPr sz="1200" b="1" dirty="0">
                <a:solidFill>
                  <a:prstClr val="black"/>
                </a:solidFill>
                <a:cs typeface="Calibri"/>
              </a:rPr>
              <a:t>BD</a:t>
            </a:r>
          </a:p>
        </p:txBody>
      </p:sp>
      <p:sp>
        <p:nvSpPr>
          <p:cNvPr id="14" name="object 14"/>
          <p:cNvSpPr/>
          <p:nvPr/>
        </p:nvSpPr>
        <p:spPr>
          <a:xfrm>
            <a:off x="3657600" y="5486400"/>
            <a:ext cx="685800" cy="0"/>
          </a:xfrm>
          <a:custGeom>
            <a:avLst/>
            <a:gdLst/>
            <a:ahLst/>
            <a:cxnLst/>
            <a:rect l="l" t="t" r="r" b="b"/>
            <a:pathLst>
              <a:path w="914400">
                <a:moveTo>
                  <a:pt x="0" y="0"/>
                </a:moveTo>
                <a:lnTo>
                  <a:pt x="914400" y="0"/>
                </a:lnTo>
              </a:path>
            </a:pathLst>
          </a:custGeom>
          <a:ln w="38100">
            <a:solidFill>
              <a:srgbClr val="000000"/>
            </a:solidFill>
          </a:ln>
        </p:spPr>
        <p:txBody>
          <a:bodyPr wrap="square" lIns="0" tIns="0" rIns="0" bIns="0" rtlCol="0"/>
          <a:lstStyle/>
          <a:p>
            <a:pPr defTabSz="914400"/>
            <a:endParaRPr sz="1350">
              <a:solidFill>
                <a:prstClr val="black"/>
              </a:solidFill>
            </a:endParaRPr>
          </a:p>
        </p:txBody>
      </p:sp>
      <p:sp>
        <p:nvSpPr>
          <p:cNvPr id="15" name="object 15"/>
          <p:cNvSpPr/>
          <p:nvPr/>
        </p:nvSpPr>
        <p:spPr>
          <a:xfrm>
            <a:off x="3657600" y="5715000"/>
            <a:ext cx="685800" cy="0"/>
          </a:xfrm>
          <a:custGeom>
            <a:avLst/>
            <a:gdLst/>
            <a:ahLst/>
            <a:cxnLst/>
            <a:rect l="l" t="t" r="r" b="b"/>
            <a:pathLst>
              <a:path w="914400">
                <a:moveTo>
                  <a:pt x="0" y="0"/>
                </a:moveTo>
                <a:lnTo>
                  <a:pt x="914400" y="0"/>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6" name="object 16"/>
          <p:cNvSpPr/>
          <p:nvPr/>
        </p:nvSpPr>
        <p:spPr>
          <a:xfrm>
            <a:off x="715884" y="3196943"/>
            <a:ext cx="2306955" cy="1089660"/>
          </a:xfrm>
          <a:custGeom>
            <a:avLst/>
            <a:gdLst/>
            <a:ahLst/>
            <a:cxnLst/>
            <a:rect l="l" t="t" r="r" b="b"/>
            <a:pathLst>
              <a:path w="3075940" h="1452879">
                <a:moveTo>
                  <a:pt x="27616" y="1452409"/>
                </a:moveTo>
                <a:lnTo>
                  <a:pt x="24346" y="1386061"/>
                </a:lnTo>
                <a:lnTo>
                  <a:pt x="21117" y="1319837"/>
                </a:lnTo>
                <a:lnTo>
                  <a:pt x="17970" y="1253858"/>
                </a:lnTo>
                <a:lnTo>
                  <a:pt x="14945" y="1188247"/>
                </a:lnTo>
                <a:lnTo>
                  <a:pt x="12084" y="1123128"/>
                </a:lnTo>
                <a:lnTo>
                  <a:pt x="9428" y="1058622"/>
                </a:lnTo>
                <a:lnTo>
                  <a:pt x="7017" y="994853"/>
                </a:lnTo>
                <a:lnTo>
                  <a:pt x="4893" y="931944"/>
                </a:lnTo>
                <a:lnTo>
                  <a:pt x="3096" y="870016"/>
                </a:lnTo>
                <a:lnTo>
                  <a:pt x="1667" y="809194"/>
                </a:lnTo>
                <a:lnTo>
                  <a:pt x="647" y="749599"/>
                </a:lnTo>
                <a:lnTo>
                  <a:pt x="78" y="691355"/>
                </a:lnTo>
                <a:lnTo>
                  <a:pt x="0" y="634584"/>
                </a:lnTo>
                <a:lnTo>
                  <a:pt x="453" y="579410"/>
                </a:lnTo>
                <a:lnTo>
                  <a:pt x="1480" y="525954"/>
                </a:lnTo>
                <a:lnTo>
                  <a:pt x="3120" y="474339"/>
                </a:lnTo>
                <a:lnTo>
                  <a:pt x="5415" y="424690"/>
                </a:lnTo>
                <a:lnTo>
                  <a:pt x="8406" y="377127"/>
                </a:lnTo>
                <a:lnTo>
                  <a:pt x="12133" y="331774"/>
                </a:lnTo>
                <a:lnTo>
                  <a:pt x="16638" y="288754"/>
                </a:lnTo>
                <a:lnTo>
                  <a:pt x="21961" y="248190"/>
                </a:lnTo>
                <a:lnTo>
                  <a:pt x="28144" y="210204"/>
                </a:lnTo>
                <a:lnTo>
                  <a:pt x="43252" y="142457"/>
                </a:lnTo>
                <a:lnTo>
                  <a:pt x="62288" y="86497"/>
                </a:lnTo>
                <a:lnTo>
                  <a:pt x="85580" y="43306"/>
                </a:lnTo>
                <a:lnTo>
                  <a:pt x="113456" y="13865"/>
                </a:lnTo>
                <a:lnTo>
                  <a:pt x="145873" y="0"/>
                </a:lnTo>
                <a:lnTo>
                  <a:pt x="163090" y="721"/>
                </a:lnTo>
                <a:lnTo>
                  <a:pt x="199325" y="16958"/>
                </a:lnTo>
                <a:lnTo>
                  <a:pt x="238165" y="50926"/>
                </a:lnTo>
                <a:lnTo>
                  <a:pt x="279857" y="100230"/>
                </a:lnTo>
                <a:lnTo>
                  <a:pt x="324645" y="162477"/>
                </a:lnTo>
                <a:lnTo>
                  <a:pt x="348277" y="197706"/>
                </a:lnTo>
                <a:lnTo>
                  <a:pt x="372775" y="235273"/>
                </a:lnTo>
                <a:lnTo>
                  <a:pt x="398170" y="274878"/>
                </a:lnTo>
                <a:lnTo>
                  <a:pt x="424492" y="316223"/>
                </a:lnTo>
                <a:lnTo>
                  <a:pt x="451773" y="359007"/>
                </a:lnTo>
                <a:lnTo>
                  <a:pt x="480042" y="402933"/>
                </a:lnTo>
                <a:lnTo>
                  <a:pt x="509330" y="447700"/>
                </a:lnTo>
                <a:lnTo>
                  <a:pt x="539668" y="493009"/>
                </a:lnTo>
                <a:lnTo>
                  <a:pt x="571088" y="538561"/>
                </a:lnTo>
                <a:lnTo>
                  <a:pt x="603618" y="584057"/>
                </a:lnTo>
                <a:lnTo>
                  <a:pt x="637291" y="629198"/>
                </a:lnTo>
                <a:lnTo>
                  <a:pt x="672137" y="673683"/>
                </a:lnTo>
                <a:lnTo>
                  <a:pt x="708185" y="717215"/>
                </a:lnTo>
                <a:lnTo>
                  <a:pt x="745468" y="759493"/>
                </a:lnTo>
                <a:lnTo>
                  <a:pt x="784016" y="800218"/>
                </a:lnTo>
                <a:lnTo>
                  <a:pt x="823859" y="839092"/>
                </a:lnTo>
                <a:lnTo>
                  <a:pt x="865028" y="875815"/>
                </a:lnTo>
                <a:lnTo>
                  <a:pt x="907554" y="910087"/>
                </a:lnTo>
                <a:lnTo>
                  <a:pt x="951467" y="941610"/>
                </a:lnTo>
                <a:lnTo>
                  <a:pt x="996798" y="970083"/>
                </a:lnTo>
                <a:lnTo>
                  <a:pt x="1043578" y="995209"/>
                </a:lnTo>
                <a:lnTo>
                  <a:pt x="1080759" y="1012684"/>
                </a:lnTo>
                <a:lnTo>
                  <a:pt x="1120341" y="1029800"/>
                </a:lnTo>
                <a:lnTo>
                  <a:pt x="1162188" y="1046560"/>
                </a:lnTo>
                <a:lnTo>
                  <a:pt x="1206162" y="1062967"/>
                </a:lnTo>
                <a:lnTo>
                  <a:pt x="1252126" y="1079025"/>
                </a:lnTo>
                <a:lnTo>
                  <a:pt x="1299943" y="1094737"/>
                </a:lnTo>
                <a:lnTo>
                  <a:pt x="1349476" y="1110106"/>
                </a:lnTo>
                <a:lnTo>
                  <a:pt x="1400588" y="1125136"/>
                </a:lnTo>
                <a:lnTo>
                  <a:pt x="1453141" y="1139830"/>
                </a:lnTo>
                <a:lnTo>
                  <a:pt x="1506999" y="1154190"/>
                </a:lnTo>
                <a:lnTo>
                  <a:pt x="1562024" y="1168222"/>
                </a:lnTo>
                <a:lnTo>
                  <a:pt x="1618080" y="1181927"/>
                </a:lnTo>
                <a:lnTo>
                  <a:pt x="1675028" y="1195309"/>
                </a:lnTo>
                <a:lnTo>
                  <a:pt x="1732733" y="1208372"/>
                </a:lnTo>
                <a:lnTo>
                  <a:pt x="1791057" y="1221119"/>
                </a:lnTo>
                <a:lnTo>
                  <a:pt x="1849863" y="1233552"/>
                </a:lnTo>
                <a:lnTo>
                  <a:pt x="1909013" y="1245677"/>
                </a:lnTo>
                <a:lnTo>
                  <a:pt x="1968371" y="1257495"/>
                </a:lnTo>
                <a:lnTo>
                  <a:pt x="2027800" y="1269009"/>
                </a:lnTo>
                <a:lnTo>
                  <a:pt x="2087162" y="1280225"/>
                </a:lnTo>
                <a:lnTo>
                  <a:pt x="2146320" y="1291144"/>
                </a:lnTo>
                <a:lnTo>
                  <a:pt x="2205138" y="1301770"/>
                </a:lnTo>
                <a:lnTo>
                  <a:pt x="2263478" y="1312106"/>
                </a:lnTo>
                <a:lnTo>
                  <a:pt x="2321203" y="1322156"/>
                </a:lnTo>
                <a:lnTo>
                  <a:pt x="2378176" y="1331923"/>
                </a:lnTo>
                <a:lnTo>
                  <a:pt x="2434259" y="1341411"/>
                </a:lnTo>
                <a:lnTo>
                  <a:pt x="2489317" y="1350621"/>
                </a:lnTo>
                <a:lnTo>
                  <a:pt x="2543210" y="1359559"/>
                </a:lnTo>
                <a:lnTo>
                  <a:pt x="2595804" y="1368227"/>
                </a:lnTo>
                <a:lnTo>
                  <a:pt x="2646960" y="1376629"/>
                </a:lnTo>
                <a:lnTo>
                  <a:pt x="2696541" y="1384767"/>
                </a:lnTo>
                <a:lnTo>
                  <a:pt x="2744410" y="1392646"/>
                </a:lnTo>
                <a:lnTo>
                  <a:pt x="2790430" y="1400268"/>
                </a:lnTo>
                <a:lnTo>
                  <a:pt x="2834464" y="1407637"/>
                </a:lnTo>
                <a:lnTo>
                  <a:pt x="2876375" y="1414756"/>
                </a:lnTo>
                <a:lnTo>
                  <a:pt x="2916026" y="1421628"/>
                </a:lnTo>
                <a:lnTo>
                  <a:pt x="2987999" y="1434647"/>
                </a:lnTo>
                <a:lnTo>
                  <a:pt x="3049285" y="1446719"/>
                </a:lnTo>
                <a:lnTo>
                  <a:pt x="3075578" y="1452409"/>
                </a:lnTo>
              </a:path>
            </a:pathLst>
          </a:custGeom>
          <a:ln w="38099">
            <a:solidFill>
              <a:srgbClr val="000000"/>
            </a:solidFill>
          </a:ln>
        </p:spPr>
        <p:txBody>
          <a:bodyPr wrap="square" lIns="0" tIns="0" rIns="0" bIns="0" rtlCol="0"/>
          <a:lstStyle/>
          <a:p>
            <a:pPr defTabSz="914400"/>
            <a:endParaRPr sz="1350">
              <a:solidFill>
                <a:prstClr val="black"/>
              </a:solidFill>
            </a:endParaRPr>
          </a:p>
        </p:txBody>
      </p:sp>
      <p:sp>
        <p:nvSpPr>
          <p:cNvPr id="17" name="object 17"/>
          <p:cNvSpPr/>
          <p:nvPr/>
        </p:nvSpPr>
        <p:spPr>
          <a:xfrm>
            <a:off x="685801" y="4286250"/>
            <a:ext cx="2296001" cy="1087279"/>
          </a:xfrm>
          <a:custGeom>
            <a:avLst/>
            <a:gdLst/>
            <a:ahLst/>
            <a:cxnLst/>
            <a:rect l="l" t="t" r="r" b="b"/>
            <a:pathLst>
              <a:path w="3061335" h="1449704">
                <a:moveTo>
                  <a:pt x="3048000" y="0"/>
                </a:moveTo>
                <a:lnTo>
                  <a:pt x="3050909" y="52009"/>
                </a:lnTo>
                <a:lnTo>
                  <a:pt x="3053688" y="103946"/>
                </a:lnTo>
                <a:lnTo>
                  <a:pt x="3056207" y="155741"/>
                </a:lnTo>
                <a:lnTo>
                  <a:pt x="3058335" y="207321"/>
                </a:lnTo>
                <a:lnTo>
                  <a:pt x="3059944" y="258615"/>
                </a:lnTo>
                <a:lnTo>
                  <a:pt x="3060902" y="309551"/>
                </a:lnTo>
                <a:lnTo>
                  <a:pt x="3061080" y="360058"/>
                </a:lnTo>
                <a:lnTo>
                  <a:pt x="3060347" y="410064"/>
                </a:lnTo>
                <a:lnTo>
                  <a:pt x="3058574" y="459498"/>
                </a:lnTo>
                <a:lnTo>
                  <a:pt x="3055630" y="508289"/>
                </a:lnTo>
                <a:lnTo>
                  <a:pt x="3051385" y="556363"/>
                </a:lnTo>
                <a:lnTo>
                  <a:pt x="3045710" y="603651"/>
                </a:lnTo>
                <a:lnTo>
                  <a:pt x="3038475" y="650081"/>
                </a:lnTo>
                <a:lnTo>
                  <a:pt x="3029548" y="695580"/>
                </a:lnTo>
                <a:lnTo>
                  <a:pt x="3018800" y="740078"/>
                </a:lnTo>
                <a:lnTo>
                  <a:pt x="3006102" y="783503"/>
                </a:lnTo>
                <a:lnTo>
                  <a:pt x="2991322" y="825784"/>
                </a:lnTo>
                <a:lnTo>
                  <a:pt x="2974331" y="866848"/>
                </a:lnTo>
                <a:lnTo>
                  <a:pt x="2955000" y="906625"/>
                </a:lnTo>
                <a:lnTo>
                  <a:pt x="2933197" y="945043"/>
                </a:lnTo>
                <a:lnTo>
                  <a:pt x="2908792" y="982029"/>
                </a:lnTo>
                <a:lnTo>
                  <a:pt x="2881657" y="1017514"/>
                </a:lnTo>
                <a:lnTo>
                  <a:pt x="2851660" y="1051425"/>
                </a:lnTo>
                <a:lnTo>
                  <a:pt x="2818671" y="1083690"/>
                </a:lnTo>
                <a:lnTo>
                  <a:pt x="2782561" y="1114239"/>
                </a:lnTo>
                <a:lnTo>
                  <a:pt x="2743200" y="1143000"/>
                </a:lnTo>
                <a:lnTo>
                  <a:pt x="2681475" y="1179739"/>
                </a:lnTo>
                <a:lnTo>
                  <a:pt x="2646646" y="1197100"/>
                </a:lnTo>
                <a:lnTo>
                  <a:pt x="2609366" y="1213800"/>
                </a:lnTo>
                <a:lnTo>
                  <a:pt x="2569778" y="1229848"/>
                </a:lnTo>
                <a:lnTo>
                  <a:pt x="2528028" y="1245251"/>
                </a:lnTo>
                <a:lnTo>
                  <a:pt x="2484260" y="1260019"/>
                </a:lnTo>
                <a:lnTo>
                  <a:pt x="2438617" y="1274158"/>
                </a:lnTo>
                <a:lnTo>
                  <a:pt x="2391245" y="1287678"/>
                </a:lnTo>
                <a:lnTo>
                  <a:pt x="2342289" y="1300588"/>
                </a:lnTo>
                <a:lnTo>
                  <a:pt x="2291891" y="1312894"/>
                </a:lnTo>
                <a:lnTo>
                  <a:pt x="2240198" y="1324606"/>
                </a:lnTo>
                <a:lnTo>
                  <a:pt x="2187352" y="1335733"/>
                </a:lnTo>
                <a:lnTo>
                  <a:pt x="2133500" y="1346281"/>
                </a:lnTo>
                <a:lnTo>
                  <a:pt x="2078784" y="1356260"/>
                </a:lnTo>
                <a:lnTo>
                  <a:pt x="2023351" y="1365678"/>
                </a:lnTo>
                <a:lnTo>
                  <a:pt x="1967343" y="1374544"/>
                </a:lnTo>
                <a:lnTo>
                  <a:pt x="1910906" y="1382865"/>
                </a:lnTo>
                <a:lnTo>
                  <a:pt x="1854184" y="1390650"/>
                </a:lnTo>
                <a:lnTo>
                  <a:pt x="1797321" y="1397907"/>
                </a:lnTo>
                <a:lnTo>
                  <a:pt x="1740462" y="1404645"/>
                </a:lnTo>
                <a:lnTo>
                  <a:pt x="1683751" y="1410872"/>
                </a:lnTo>
                <a:lnTo>
                  <a:pt x="1627333" y="1416596"/>
                </a:lnTo>
                <a:lnTo>
                  <a:pt x="1571352" y="1421826"/>
                </a:lnTo>
                <a:lnTo>
                  <a:pt x="1515952" y="1426569"/>
                </a:lnTo>
                <a:lnTo>
                  <a:pt x="1461279" y="1430835"/>
                </a:lnTo>
                <a:lnTo>
                  <a:pt x="1407476" y="1434632"/>
                </a:lnTo>
                <a:lnTo>
                  <a:pt x="1354688" y="1437968"/>
                </a:lnTo>
                <a:lnTo>
                  <a:pt x="1303059" y="1440851"/>
                </a:lnTo>
                <a:lnTo>
                  <a:pt x="1252733" y="1443289"/>
                </a:lnTo>
                <a:lnTo>
                  <a:pt x="1203857" y="1445292"/>
                </a:lnTo>
                <a:lnTo>
                  <a:pt x="1156572" y="1446866"/>
                </a:lnTo>
                <a:lnTo>
                  <a:pt x="1111025" y="1448022"/>
                </a:lnTo>
                <a:lnTo>
                  <a:pt x="1067359" y="1448766"/>
                </a:lnTo>
                <a:lnTo>
                  <a:pt x="1025719" y="1449108"/>
                </a:lnTo>
                <a:lnTo>
                  <a:pt x="986250" y="1449055"/>
                </a:lnTo>
                <a:lnTo>
                  <a:pt x="914400" y="1447800"/>
                </a:lnTo>
                <a:lnTo>
                  <a:pt x="846463" y="1444625"/>
                </a:lnTo>
                <a:lnTo>
                  <a:pt x="783543" y="1439333"/>
                </a:lnTo>
                <a:lnTo>
                  <a:pt x="725325" y="1431925"/>
                </a:lnTo>
                <a:lnTo>
                  <a:pt x="671496" y="1422400"/>
                </a:lnTo>
                <a:lnTo>
                  <a:pt x="621743" y="1410758"/>
                </a:lnTo>
                <a:lnTo>
                  <a:pt x="575752" y="1397000"/>
                </a:lnTo>
                <a:lnTo>
                  <a:pt x="533209" y="1381125"/>
                </a:lnTo>
                <a:lnTo>
                  <a:pt x="493801" y="1363133"/>
                </a:lnTo>
                <a:lnTo>
                  <a:pt x="457215" y="1343025"/>
                </a:lnTo>
                <a:lnTo>
                  <a:pt x="423138" y="1320800"/>
                </a:lnTo>
                <a:lnTo>
                  <a:pt x="391255" y="1296458"/>
                </a:lnTo>
                <a:lnTo>
                  <a:pt x="361253" y="1270000"/>
                </a:lnTo>
                <a:lnTo>
                  <a:pt x="332820" y="1241425"/>
                </a:lnTo>
                <a:lnTo>
                  <a:pt x="305641" y="1210733"/>
                </a:lnTo>
                <a:lnTo>
                  <a:pt x="279402" y="1177925"/>
                </a:lnTo>
                <a:lnTo>
                  <a:pt x="253792" y="1143000"/>
                </a:lnTo>
                <a:lnTo>
                  <a:pt x="228495" y="1105958"/>
                </a:lnTo>
                <a:lnTo>
                  <a:pt x="203200" y="1066800"/>
                </a:lnTo>
                <a:lnTo>
                  <a:pt x="183243" y="1031458"/>
                </a:lnTo>
                <a:lnTo>
                  <a:pt x="164880" y="991573"/>
                </a:lnTo>
                <a:lnTo>
                  <a:pt x="148025" y="947637"/>
                </a:lnTo>
                <a:lnTo>
                  <a:pt x="132591" y="900144"/>
                </a:lnTo>
                <a:lnTo>
                  <a:pt x="118494" y="849589"/>
                </a:lnTo>
                <a:lnTo>
                  <a:pt x="105646" y="796464"/>
                </a:lnTo>
                <a:lnTo>
                  <a:pt x="93962" y="741264"/>
                </a:lnTo>
                <a:lnTo>
                  <a:pt x="83357" y="684483"/>
                </a:lnTo>
                <a:lnTo>
                  <a:pt x="73744" y="626614"/>
                </a:lnTo>
                <a:lnTo>
                  <a:pt x="65037" y="568150"/>
                </a:lnTo>
                <a:lnTo>
                  <a:pt x="57151" y="509587"/>
                </a:lnTo>
                <a:lnTo>
                  <a:pt x="50000" y="451417"/>
                </a:lnTo>
                <a:lnTo>
                  <a:pt x="43497" y="394135"/>
                </a:lnTo>
                <a:lnTo>
                  <a:pt x="37557" y="338234"/>
                </a:lnTo>
                <a:lnTo>
                  <a:pt x="32095" y="284207"/>
                </a:lnTo>
                <a:lnTo>
                  <a:pt x="27023" y="232550"/>
                </a:lnTo>
                <a:lnTo>
                  <a:pt x="22257" y="183755"/>
                </a:lnTo>
                <a:lnTo>
                  <a:pt x="17710" y="138316"/>
                </a:lnTo>
                <a:lnTo>
                  <a:pt x="13297" y="96727"/>
                </a:lnTo>
                <a:lnTo>
                  <a:pt x="8931" y="59482"/>
                </a:lnTo>
                <a:lnTo>
                  <a:pt x="4528" y="27075"/>
                </a:lnTo>
                <a:lnTo>
                  <a:pt x="0" y="0"/>
                </a:lnTo>
              </a:path>
            </a:pathLst>
          </a:custGeom>
          <a:ln w="38100">
            <a:solidFill>
              <a:srgbClr val="FFFFFF"/>
            </a:solidFill>
          </a:ln>
        </p:spPr>
        <p:txBody>
          <a:bodyPr wrap="square" lIns="0" tIns="0" rIns="0" bIns="0" rtlCol="0"/>
          <a:lstStyle/>
          <a:p>
            <a:pPr defTabSz="914400"/>
            <a:endParaRPr sz="1350">
              <a:solidFill>
                <a:prstClr val="black"/>
              </a:solidFill>
            </a:endParaRPr>
          </a:p>
        </p:txBody>
      </p:sp>
      <p:sp>
        <p:nvSpPr>
          <p:cNvPr id="18" name="object 18"/>
          <p:cNvSpPr/>
          <p:nvPr/>
        </p:nvSpPr>
        <p:spPr>
          <a:xfrm>
            <a:off x="658481" y="2847147"/>
            <a:ext cx="2466022" cy="1439228"/>
          </a:xfrm>
          <a:custGeom>
            <a:avLst/>
            <a:gdLst/>
            <a:ahLst/>
            <a:cxnLst/>
            <a:rect l="l" t="t" r="r" b="b"/>
            <a:pathLst>
              <a:path w="3288029" h="1918970">
                <a:moveTo>
                  <a:pt x="36425" y="1918803"/>
                </a:moveTo>
                <a:lnTo>
                  <a:pt x="33172" y="1850920"/>
                </a:lnTo>
                <a:lnTo>
                  <a:pt x="29943" y="1783111"/>
                </a:lnTo>
                <a:lnTo>
                  <a:pt x="26760" y="1715453"/>
                </a:lnTo>
                <a:lnTo>
                  <a:pt x="23647" y="1648020"/>
                </a:lnTo>
                <a:lnTo>
                  <a:pt x="20625" y="1580888"/>
                </a:lnTo>
                <a:lnTo>
                  <a:pt x="17720" y="1514132"/>
                </a:lnTo>
                <a:lnTo>
                  <a:pt x="14953" y="1447826"/>
                </a:lnTo>
                <a:lnTo>
                  <a:pt x="12348" y="1382047"/>
                </a:lnTo>
                <a:lnTo>
                  <a:pt x="9928" y="1316868"/>
                </a:lnTo>
                <a:lnTo>
                  <a:pt x="7715" y="1252366"/>
                </a:lnTo>
                <a:lnTo>
                  <a:pt x="5735" y="1188616"/>
                </a:lnTo>
                <a:lnTo>
                  <a:pt x="4008" y="1125692"/>
                </a:lnTo>
                <a:lnTo>
                  <a:pt x="2559" y="1063670"/>
                </a:lnTo>
                <a:lnTo>
                  <a:pt x="1410" y="1002625"/>
                </a:lnTo>
                <a:lnTo>
                  <a:pt x="586" y="942632"/>
                </a:lnTo>
                <a:lnTo>
                  <a:pt x="108" y="883766"/>
                </a:lnTo>
                <a:lnTo>
                  <a:pt x="0" y="826102"/>
                </a:lnTo>
                <a:lnTo>
                  <a:pt x="285" y="769716"/>
                </a:lnTo>
                <a:lnTo>
                  <a:pt x="986" y="714683"/>
                </a:lnTo>
                <a:lnTo>
                  <a:pt x="2126" y="661077"/>
                </a:lnTo>
                <a:lnTo>
                  <a:pt x="3729" y="608975"/>
                </a:lnTo>
                <a:lnTo>
                  <a:pt x="5818" y="558450"/>
                </a:lnTo>
                <a:lnTo>
                  <a:pt x="8415" y="509579"/>
                </a:lnTo>
                <a:lnTo>
                  <a:pt x="11544" y="462436"/>
                </a:lnTo>
                <a:lnTo>
                  <a:pt x="15228" y="417097"/>
                </a:lnTo>
                <a:lnTo>
                  <a:pt x="19490" y="373637"/>
                </a:lnTo>
                <a:lnTo>
                  <a:pt x="24354" y="332130"/>
                </a:lnTo>
                <a:lnTo>
                  <a:pt x="29841" y="292652"/>
                </a:lnTo>
                <a:lnTo>
                  <a:pt x="42782" y="220084"/>
                </a:lnTo>
                <a:lnTo>
                  <a:pt x="58498" y="156534"/>
                </a:lnTo>
                <a:lnTo>
                  <a:pt x="77173" y="102603"/>
                </a:lnTo>
                <a:lnTo>
                  <a:pt x="98993" y="58892"/>
                </a:lnTo>
                <a:lnTo>
                  <a:pt x="124143" y="26002"/>
                </a:lnTo>
                <a:lnTo>
                  <a:pt x="173966" y="0"/>
                </a:lnTo>
                <a:lnTo>
                  <a:pt x="194136" y="833"/>
                </a:lnTo>
                <a:lnTo>
                  <a:pt x="238521" y="16634"/>
                </a:lnTo>
                <a:lnTo>
                  <a:pt x="287838" y="49495"/>
                </a:lnTo>
                <a:lnTo>
                  <a:pt x="341529" y="97277"/>
                </a:lnTo>
                <a:lnTo>
                  <a:pt x="369840" y="126095"/>
                </a:lnTo>
                <a:lnTo>
                  <a:pt x="399034" y="157840"/>
                </a:lnTo>
                <a:lnTo>
                  <a:pt x="429044" y="192244"/>
                </a:lnTo>
                <a:lnTo>
                  <a:pt x="459797" y="229042"/>
                </a:lnTo>
                <a:lnTo>
                  <a:pt x="491225" y="267964"/>
                </a:lnTo>
                <a:lnTo>
                  <a:pt x="523258" y="308743"/>
                </a:lnTo>
                <a:lnTo>
                  <a:pt x="555827" y="351112"/>
                </a:lnTo>
                <a:lnTo>
                  <a:pt x="588860" y="394803"/>
                </a:lnTo>
                <a:lnTo>
                  <a:pt x="622290" y="439549"/>
                </a:lnTo>
                <a:lnTo>
                  <a:pt x="656045" y="485082"/>
                </a:lnTo>
                <a:lnTo>
                  <a:pt x="690056" y="531135"/>
                </a:lnTo>
                <a:lnTo>
                  <a:pt x="724253" y="577440"/>
                </a:lnTo>
                <a:lnTo>
                  <a:pt x="758567" y="623729"/>
                </a:lnTo>
                <a:lnTo>
                  <a:pt x="792928" y="669735"/>
                </a:lnTo>
                <a:lnTo>
                  <a:pt x="827266" y="715191"/>
                </a:lnTo>
                <a:lnTo>
                  <a:pt x="861510" y="759828"/>
                </a:lnTo>
                <a:lnTo>
                  <a:pt x="895593" y="803380"/>
                </a:lnTo>
                <a:lnTo>
                  <a:pt x="929442" y="845578"/>
                </a:lnTo>
                <a:lnTo>
                  <a:pt x="962990" y="886156"/>
                </a:lnTo>
                <a:lnTo>
                  <a:pt x="996166" y="924845"/>
                </a:lnTo>
                <a:lnTo>
                  <a:pt x="1028900" y="961379"/>
                </a:lnTo>
                <a:lnTo>
                  <a:pt x="1061123" y="995489"/>
                </a:lnTo>
                <a:lnTo>
                  <a:pt x="1092764" y="1026908"/>
                </a:lnTo>
                <a:lnTo>
                  <a:pt x="1123755" y="1055369"/>
                </a:lnTo>
                <a:lnTo>
                  <a:pt x="1154025" y="1080603"/>
                </a:lnTo>
                <a:lnTo>
                  <a:pt x="1198112" y="1114611"/>
                </a:lnTo>
                <a:lnTo>
                  <a:pt x="1242031" y="1147108"/>
                </a:lnTo>
                <a:lnTo>
                  <a:pt x="1285807" y="1178172"/>
                </a:lnTo>
                <a:lnTo>
                  <a:pt x="1329466" y="1207877"/>
                </a:lnTo>
                <a:lnTo>
                  <a:pt x="1373032" y="1236298"/>
                </a:lnTo>
                <a:lnTo>
                  <a:pt x="1416531" y="1263510"/>
                </a:lnTo>
                <a:lnTo>
                  <a:pt x="1459987" y="1289588"/>
                </a:lnTo>
                <a:lnTo>
                  <a:pt x="1503427" y="1314608"/>
                </a:lnTo>
                <a:lnTo>
                  <a:pt x="1546874" y="1338645"/>
                </a:lnTo>
                <a:lnTo>
                  <a:pt x="1590354" y="1361774"/>
                </a:lnTo>
                <a:lnTo>
                  <a:pt x="1633892" y="1384069"/>
                </a:lnTo>
                <a:lnTo>
                  <a:pt x="1677513" y="1405607"/>
                </a:lnTo>
                <a:lnTo>
                  <a:pt x="1721243" y="1426462"/>
                </a:lnTo>
                <a:lnTo>
                  <a:pt x="1765106" y="1446710"/>
                </a:lnTo>
                <a:lnTo>
                  <a:pt x="1809128" y="1466426"/>
                </a:lnTo>
                <a:lnTo>
                  <a:pt x="1853333" y="1485684"/>
                </a:lnTo>
                <a:lnTo>
                  <a:pt x="1897748" y="1504560"/>
                </a:lnTo>
                <a:lnTo>
                  <a:pt x="1942396" y="1523129"/>
                </a:lnTo>
                <a:lnTo>
                  <a:pt x="1987303" y="1541467"/>
                </a:lnTo>
                <a:lnTo>
                  <a:pt x="2032495" y="1559648"/>
                </a:lnTo>
                <a:lnTo>
                  <a:pt x="2077995" y="1577748"/>
                </a:lnTo>
                <a:lnTo>
                  <a:pt x="2123830" y="1595841"/>
                </a:lnTo>
                <a:lnTo>
                  <a:pt x="2170025" y="1614003"/>
                </a:lnTo>
                <a:lnTo>
                  <a:pt x="2217605" y="1632147"/>
                </a:lnTo>
                <a:lnTo>
                  <a:pt x="2267382" y="1650109"/>
                </a:lnTo>
                <a:lnTo>
                  <a:pt x="2319053" y="1667851"/>
                </a:lnTo>
                <a:lnTo>
                  <a:pt x="2372320" y="1685337"/>
                </a:lnTo>
                <a:lnTo>
                  <a:pt x="2426880" y="1702529"/>
                </a:lnTo>
                <a:lnTo>
                  <a:pt x="2482434" y="1719388"/>
                </a:lnTo>
                <a:lnTo>
                  <a:pt x="2538681" y="1735878"/>
                </a:lnTo>
                <a:lnTo>
                  <a:pt x="2595320" y="1751961"/>
                </a:lnTo>
                <a:lnTo>
                  <a:pt x="2652051" y="1767599"/>
                </a:lnTo>
                <a:lnTo>
                  <a:pt x="2708574" y="1782756"/>
                </a:lnTo>
                <a:lnTo>
                  <a:pt x="2764587" y="1797392"/>
                </a:lnTo>
                <a:lnTo>
                  <a:pt x="2819791" y="1811471"/>
                </a:lnTo>
                <a:lnTo>
                  <a:pt x="2873884" y="1824955"/>
                </a:lnTo>
                <a:lnTo>
                  <a:pt x="2926566" y="1837806"/>
                </a:lnTo>
                <a:lnTo>
                  <a:pt x="2977537" y="1849987"/>
                </a:lnTo>
                <a:lnTo>
                  <a:pt x="3026496" y="1861461"/>
                </a:lnTo>
                <a:lnTo>
                  <a:pt x="3073142" y="1872189"/>
                </a:lnTo>
                <a:lnTo>
                  <a:pt x="3117175" y="1882134"/>
                </a:lnTo>
                <a:lnTo>
                  <a:pt x="3158294" y="1891259"/>
                </a:lnTo>
                <a:lnTo>
                  <a:pt x="3196200" y="1899526"/>
                </a:lnTo>
                <a:lnTo>
                  <a:pt x="3261165" y="1913336"/>
                </a:lnTo>
                <a:lnTo>
                  <a:pt x="3287625" y="1918803"/>
                </a:lnTo>
              </a:path>
            </a:pathLst>
          </a:custGeom>
          <a:ln w="38100">
            <a:solidFill>
              <a:srgbClr val="FF0000"/>
            </a:solidFill>
          </a:ln>
        </p:spPr>
        <p:txBody>
          <a:bodyPr wrap="square" lIns="0" tIns="0" rIns="0" bIns="0" rtlCol="0"/>
          <a:lstStyle/>
          <a:p>
            <a:pPr defTabSz="914400"/>
            <a:endParaRPr sz="1350">
              <a:solidFill>
                <a:prstClr val="black"/>
              </a:solidFill>
            </a:endParaRPr>
          </a:p>
        </p:txBody>
      </p:sp>
      <p:sp>
        <p:nvSpPr>
          <p:cNvPr id="19" name="object 19"/>
          <p:cNvSpPr/>
          <p:nvPr/>
        </p:nvSpPr>
        <p:spPr>
          <a:xfrm>
            <a:off x="685800" y="4286250"/>
            <a:ext cx="2453164" cy="1171099"/>
          </a:xfrm>
          <a:custGeom>
            <a:avLst/>
            <a:gdLst/>
            <a:ahLst/>
            <a:cxnLst/>
            <a:rect l="l" t="t" r="r" b="b"/>
            <a:pathLst>
              <a:path w="3270885" h="1561464">
                <a:moveTo>
                  <a:pt x="3251200" y="0"/>
                </a:moveTo>
                <a:lnTo>
                  <a:pt x="3254802" y="53047"/>
                </a:lnTo>
                <a:lnTo>
                  <a:pt x="3258297" y="105969"/>
                </a:lnTo>
                <a:lnTo>
                  <a:pt x="3261573" y="158641"/>
                </a:lnTo>
                <a:lnTo>
                  <a:pt x="3264518" y="210938"/>
                </a:lnTo>
                <a:lnTo>
                  <a:pt x="3267020" y="262735"/>
                </a:lnTo>
                <a:lnTo>
                  <a:pt x="3268968" y="313908"/>
                </a:lnTo>
                <a:lnTo>
                  <a:pt x="3270250" y="364331"/>
                </a:lnTo>
                <a:lnTo>
                  <a:pt x="3270754" y="413879"/>
                </a:lnTo>
                <a:lnTo>
                  <a:pt x="3270369" y="462427"/>
                </a:lnTo>
                <a:lnTo>
                  <a:pt x="3268983" y="509851"/>
                </a:lnTo>
                <a:lnTo>
                  <a:pt x="3266485" y="556025"/>
                </a:lnTo>
                <a:lnTo>
                  <a:pt x="3262763" y="600824"/>
                </a:lnTo>
                <a:lnTo>
                  <a:pt x="3257705" y="644124"/>
                </a:lnTo>
                <a:lnTo>
                  <a:pt x="3251200" y="685800"/>
                </a:lnTo>
                <a:lnTo>
                  <a:pt x="3239557" y="742149"/>
                </a:lnTo>
                <a:lnTo>
                  <a:pt x="3225178" y="796747"/>
                </a:lnTo>
                <a:lnTo>
                  <a:pt x="3208364" y="849363"/>
                </a:lnTo>
                <a:lnTo>
                  <a:pt x="3189421" y="899769"/>
                </a:lnTo>
                <a:lnTo>
                  <a:pt x="3168650" y="947737"/>
                </a:lnTo>
                <a:lnTo>
                  <a:pt x="3146354" y="993038"/>
                </a:lnTo>
                <a:lnTo>
                  <a:pt x="3122839" y="1035443"/>
                </a:lnTo>
                <a:lnTo>
                  <a:pt x="3098405" y="1074724"/>
                </a:lnTo>
                <a:lnTo>
                  <a:pt x="3073358" y="1110653"/>
                </a:lnTo>
                <a:lnTo>
                  <a:pt x="3048000" y="1143000"/>
                </a:lnTo>
                <a:lnTo>
                  <a:pt x="3009775" y="1180766"/>
                </a:lnTo>
                <a:lnTo>
                  <a:pt x="2968301" y="1208758"/>
                </a:lnTo>
                <a:lnTo>
                  <a:pt x="2924462" y="1229641"/>
                </a:lnTo>
                <a:lnTo>
                  <a:pt x="2879147" y="1246081"/>
                </a:lnTo>
                <a:lnTo>
                  <a:pt x="2833240" y="1260743"/>
                </a:lnTo>
                <a:lnTo>
                  <a:pt x="2787629" y="1276294"/>
                </a:lnTo>
                <a:lnTo>
                  <a:pt x="2743200" y="1295400"/>
                </a:lnTo>
                <a:lnTo>
                  <a:pt x="2709047" y="1330806"/>
                </a:lnTo>
                <a:lnTo>
                  <a:pt x="2705165" y="1356076"/>
                </a:lnTo>
                <a:lnTo>
                  <a:pt x="2703224" y="1368711"/>
                </a:lnTo>
                <a:lnTo>
                  <a:pt x="2674738" y="1404618"/>
                </a:lnTo>
                <a:lnTo>
                  <a:pt x="2617975" y="1425223"/>
                </a:lnTo>
                <a:lnTo>
                  <a:pt x="2572596" y="1434026"/>
                </a:lnTo>
                <a:lnTo>
                  <a:pt x="2513367" y="1441607"/>
                </a:lnTo>
                <a:lnTo>
                  <a:pt x="2438400" y="1447800"/>
                </a:lnTo>
                <a:lnTo>
                  <a:pt x="2409160" y="1449929"/>
                </a:lnTo>
                <a:lnTo>
                  <a:pt x="2377177" y="1452654"/>
                </a:lnTo>
                <a:lnTo>
                  <a:pt x="2305523" y="1459681"/>
                </a:lnTo>
                <a:lnTo>
                  <a:pt x="2266123" y="1463878"/>
                </a:lnTo>
                <a:lnTo>
                  <a:pt x="2224523" y="1468460"/>
                </a:lnTo>
                <a:lnTo>
                  <a:pt x="2180857" y="1473376"/>
                </a:lnTo>
                <a:lnTo>
                  <a:pt x="2135262" y="1478572"/>
                </a:lnTo>
                <a:lnTo>
                  <a:pt x="2087874" y="1483997"/>
                </a:lnTo>
                <a:lnTo>
                  <a:pt x="2038828" y="1489598"/>
                </a:lnTo>
                <a:lnTo>
                  <a:pt x="1988260" y="1495322"/>
                </a:lnTo>
                <a:lnTo>
                  <a:pt x="1936305" y="1501117"/>
                </a:lnTo>
                <a:lnTo>
                  <a:pt x="1883100" y="1506931"/>
                </a:lnTo>
                <a:lnTo>
                  <a:pt x="1828781" y="1512711"/>
                </a:lnTo>
                <a:lnTo>
                  <a:pt x="1773482" y="1518404"/>
                </a:lnTo>
                <a:lnTo>
                  <a:pt x="1717340" y="1523958"/>
                </a:lnTo>
                <a:lnTo>
                  <a:pt x="1660491" y="1529322"/>
                </a:lnTo>
                <a:lnTo>
                  <a:pt x="1603070" y="1534441"/>
                </a:lnTo>
                <a:lnTo>
                  <a:pt x="1545213" y="1539264"/>
                </a:lnTo>
                <a:lnTo>
                  <a:pt x="1487055" y="1543739"/>
                </a:lnTo>
                <a:lnTo>
                  <a:pt x="1428734" y="1547812"/>
                </a:lnTo>
                <a:lnTo>
                  <a:pt x="1370383" y="1551432"/>
                </a:lnTo>
                <a:lnTo>
                  <a:pt x="1312140" y="1554546"/>
                </a:lnTo>
                <a:lnTo>
                  <a:pt x="1254139" y="1557101"/>
                </a:lnTo>
                <a:lnTo>
                  <a:pt x="1196517" y="1559045"/>
                </a:lnTo>
                <a:lnTo>
                  <a:pt x="1139409" y="1560326"/>
                </a:lnTo>
                <a:lnTo>
                  <a:pt x="1082951" y="1560892"/>
                </a:lnTo>
                <a:lnTo>
                  <a:pt x="1027279" y="1560688"/>
                </a:lnTo>
                <a:lnTo>
                  <a:pt x="972528" y="1559665"/>
                </a:lnTo>
                <a:lnTo>
                  <a:pt x="918835" y="1557767"/>
                </a:lnTo>
                <a:lnTo>
                  <a:pt x="866335" y="1554945"/>
                </a:lnTo>
                <a:lnTo>
                  <a:pt x="815164" y="1551144"/>
                </a:lnTo>
                <a:lnTo>
                  <a:pt x="765457" y="1546312"/>
                </a:lnTo>
                <a:lnTo>
                  <a:pt x="717350" y="1540398"/>
                </a:lnTo>
                <a:lnTo>
                  <a:pt x="670980" y="1533348"/>
                </a:lnTo>
                <a:lnTo>
                  <a:pt x="626481" y="1525110"/>
                </a:lnTo>
                <a:lnTo>
                  <a:pt x="583990" y="1515632"/>
                </a:lnTo>
                <a:lnTo>
                  <a:pt x="543642" y="1504861"/>
                </a:lnTo>
                <a:lnTo>
                  <a:pt x="505574" y="1492745"/>
                </a:lnTo>
                <a:lnTo>
                  <a:pt x="469920" y="1479231"/>
                </a:lnTo>
                <a:lnTo>
                  <a:pt x="406400" y="1447800"/>
                </a:lnTo>
                <a:lnTo>
                  <a:pt x="370743" y="1423909"/>
                </a:lnTo>
                <a:lnTo>
                  <a:pt x="337597" y="1396272"/>
                </a:lnTo>
                <a:lnTo>
                  <a:pt x="306860" y="1365130"/>
                </a:lnTo>
                <a:lnTo>
                  <a:pt x="278430" y="1330725"/>
                </a:lnTo>
                <a:lnTo>
                  <a:pt x="252205" y="1293298"/>
                </a:lnTo>
                <a:lnTo>
                  <a:pt x="228084" y="1253092"/>
                </a:lnTo>
                <a:lnTo>
                  <a:pt x="205964" y="1210347"/>
                </a:lnTo>
                <a:lnTo>
                  <a:pt x="185744" y="1165306"/>
                </a:lnTo>
                <a:lnTo>
                  <a:pt x="167322" y="1118210"/>
                </a:lnTo>
                <a:lnTo>
                  <a:pt x="150596" y="1069302"/>
                </a:lnTo>
                <a:lnTo>
                  <a:pt x="135465" y="1018822"/>
                </a:lnTo>
                <a:lnTo>
                  <a:pt x="121827" y="967012"/>
                </a:lnTo>
                <a:lnTo>
                  <a:pt x="109579" y="914115"/>
                </a:lnTo>
                <a:lnTo>
                  <a:pt x="98621" y="860372"/>
                </a:lnTo>
                <a:lnTo>
                  <a:pt x="88850" y="806025"/>
                </a:lnTo>
                <a:lnTo>
                  <a:pt x="80165" y="751315"/>
                </a:lnTo>
                <a:lnTo>
                  <a:pt x="72464" y="696484"/>
                </a:lnTo>
                <a:lnTo>
                  <a:pt x="65645" y="641774"/>
                </a:lnTo>
                <a:lnTo>
                  <a:pt x="59606" y="587427"/>
                </a:lnTo>
                <a:lnTo>
                  <a:pt x="54245" y="533684"/>
                </a:lnTo>
                <a:lnTo>
                  <a:pt x="49462" y="480787"/>
                </a:lnTo>
                <a:lnTo>
                  <a:pt x="45153" y="428977"/>
                </a:lnTo>
                <a:lnTo>
                  <a:pt x="41218" y="378497"/>
                </a:lnTo>
                <a:lnTo>
                  <a:pt x="37554" y="329589"/>
                </a:lnTo>
                <a:lnTo>
                  <a:pt x="34059" y="282493"/>
                </a:lnTo>
                <a:lnTo>
                  <a:pt x="30633" y="237452"/>
                </a:lnTo>
                <a:lnTo>
                  <a:pt x="27173" y="194707"/>
                </a:lnTo>
                <a:lnTo>
                  <a:pt x="23577" y="154501"/>
                </a:lnTo>
                <a:lnTo>
                  <a:pt x="15571" y="82669"/>
                </a:lnTo>
                <a:lnTo>
                  <a:pt x="5800" y="23890"/>
                </a:lnTo>
                <a:lnTo>
                  <a:pt x="0" y="0"/>
                </a:lnTo>
              </a:path>
            </a:pathLst>
          </a:custGeom>
          <a:ln w="38100">
            <a:solidFill>
              <a:srgbClr val="FF0000"/>
            </a:solidFill>
          </a:ln>
        </p:spPr>
        <p:txBody>
          <a:bodyPr wrap="square" lIns="0" tIns="0" rIns="0" bIns="0" rtlCol="0"/>
          <a:lstStyle/>
          <a:p>
            <a:pPr defTabSz="914400"/>
            <a:endParaRPr sz="1350">
              <a:solidFill>
                <a:prstClr val="black"/>
              </a:solidFill>
            </a:endParaRPr>
          </a:p>
        </p:txBody>
      </p:sp>
      <p:pic>
        <p:nvPicPr>
          <p:cNvPr id="21" name="Immagine 20">
            <a:extLst>
              <a:ext uri="{FF2B5EF4-FFF2-40B4-BE49-F238E27FC236}">
                <a16:creationId xmlns:a16="http://schemas.microsoft.com/office/drawing/2014/main" id="{D97FF35B-A942-49A4-A766-780AE633AD1A}"/>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967114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624114" y="121119"/>
            <a:ext cx="8215085" cy="921886"/>
          </a:xfrm>
          <a:solidFill>
            <a:schemeClr val="accent1">
              <a:lumMod val="75000"/>
            </a:schemeClr>
          </a:solidFill>
        </p:spPr>
        <p:txBody>
          <a:bodyPr>
            <a:noAutofit/>
          </a:bodyPr>
          <a:lstStyle/>
          <a:p>
            <a:pPr algn="ctr">
              <a:defRPr/>
            </a:pPr>
            <a:r>
              <a:rPr altLang="it-IT" sz="2800" b="1" dirty="0">
                <a:solidFill>
                  <a:schemeClr val="bg1"/>
                </a:solidFill>
                <a:cs typeface="Tahoma" panose="020B0604030504040204" pitchFamily="34" charset="0"/>
              </a:rPr>
              <a:t>SEQUENZA DI VALUTAZIONE DELL</a:t>
            </a:r>
            <a:r>
              <a:rPr lang="it-IT" altLang="it-IT" sz="2800" b="1" dirty="0">
                <a:solidFill>
                  <a:schemeClr val="bg1"/>
                </a:solidFill>
                <a:cs typeface="Tahoma" panose="020B0604030504040204" pitchFamily="34" charset="0"/>
              </a:rPr>
              <a:t>A</a:t>
            </a:r>
            <a:r>
              <a:rPr altLang="it-IT" sz="2800" b="1" dirty="0">
                <a:solidFill>
                  <a:schemeClr val="bg1"/>
                </a:solidFill>
                <a:cs typeface="Tahoma" panose="020B0604030504040204" pitchFamily="34" charset="0"/>
              </a:rPr>
              <a:t> </a:t>
            </a:r>
            <a:r>
              <a:rPr lang="it-IT" altLang="it-IT" sz="2800" b="1" dirty="0">
                <a:solidFill>
                  <a:schemeClr val="bg1"/>
                </a:solidFill>
                <a:cs typeface="Tahoma" panose="020B0604030504040204" pitchFamily="34" charset="0"/>
              </a:rPr>
              <a:t>SPIROMETRIA</a:t>
            </a:r>
            <a:r>
              <a:rPr altLang="it-IT" sz="2800" b="1" dirty="0">
                <a:solidFill>
                  <a:schemeClr val="bg1"/>
                </a:solidFill>
                <a:cs typeface="Tahoma" panose="020B0604030504040204" pitchFamily="34" charset="0"/>
              </a:rPr>
              <a:t>  </a:t>
            </a:r>
            <a:endParaRPr altLang="it-IT" sz="2800" b="1" dirty="0">
              <a:solidFill>
                <a:schemeClr val="bg1"/>
              </a:solidFill>
            </a:endParaRPr>
          </a:p>
        </p:txBody>
      </p:sp>
      <p:sp>
        <p:nvSpPr>
          <p:cNvPr id="232451" name="Rectangle 3"/>
          <p:cNvSpPr>
            <a:spLocks noGrp="1" noChangeArrowheads="1"/>
          </p:cNvSpPr>
          <p:nvPr>
            <p:ph idx="1"/>
          </p:nvPr>
        </p:nvSpPr>
        <p:spPr>
          <a:xfrm>
            <a:off x="290286" y="1386190"/>
            <a:ext cx="8548914" cy="5471809"/>
          </a:xfrm>
        </p:spPr>
        <p:txBody>
          <a:bodyPr>
            <a:noAutofit/>
          </a:bodyPr>
          <a:lstStyle/>
          <a:p>
            <a:pPr algn="just">
              <a:defRPr/>
            </a:pPr>
            <a:r>
              <a:rPr lang="it-IT" altLang="it-IT" b="1" dirty="0">
                <a:cs typeface="Tahoma" panose="020B0604030504040204" pitchFamily="34" charset="0"/>
              </a:rPr>
              <a:t>Valutazione della morfologia delle Curve Volume-Tempo e Flusso-Volume per il riscontro di deficit funzionali e per il controllo di qualità della prova</a:t>
            </a:r>
          </a:p>
          <a:p>
            <a:pPr algn="just">
              <a:defRPr/>
            </a:pPr>
            <a:r>
              <a:rPr lang="it-IT" b="1" dirty="0"/>
              <a:t>Determinare la «curva migliore» (quella con somma di FEV1 e FVC maggiore). Da questa determinare gli altri parametri</a:t>
            </a:r>
            <a:endParaRPr lang="it-IT" altLang="it-IT" b="1" dirty="0">
              <a:cs typeface="Tahoma" panose="020B0604030504040204" pitchFamily="34" charset="0"/>
            </a:endParaRPr>
          </a:p>
          <a:p>
            <a:pPr lvl="0">
              <a:defRPr/>
            </a:pPr>
            <a:r>
              <a:rPr lang="it-IT" altLang="it-IT" b="1" dirty="0">
                <a:cs typeface="Tahoma" panose="020B0604030504040204" pitchFamily="34" charset="0"/>
              </a:rPr>
              <a:t> Valutazione del rapporto FEV1/FVC: se  inferiore al 5° percentile o a 0.70 indica un deficit ostruttivo di vario grado</a:t>
            </a:r>
            <a:endParaRPr lang="it-IT" altLang="it-IT" b="1" dirty="0">
              <a:cs typeface="Times New Roman" panose="02020603050405020304" pitchFamily="18" charset="0"/>
            </a:endParaRPr>
          </a:p>
          <a:p>
            <a:pPr>
              <a:defRPr/>
            </a:pPr>
            <a:r>
              <a:rPr lang="it-IT" altLang="it-IT" b="1" dirty="0">
                <a:cs typeface="Tahoma" panose="020B0604030504040204" pitchFamily="34" charset="0"/>
              </a:rPr>
              <a:t>Valutazione della Capacità Vitale (CV) e/o della Capacità Vitale  Forzata (CVF): se  inferiore al 5° percentile o al 80%  del valore teorico indica un possibile deficit restrittivo di vario grado</a:t>
            </a:r>
          </a:p>
          <a:p>
            <a:pPr>
              <a:defRPr/>
            </a:pPr>
            <a:endParaRPr lang="it-IT" altLang="it-IT" b="1" dirty="0">
              <a:cs typeface="Tahoma" panose="020B0604030504040204" pitchFamily="34" charset="0"/>
            </a:endParaRPr>
          </a:p>
          <a:p>
            <a:pPr>
              <a:defRPr/>
            </a:pPr>
            <a:endParaRPr lang="it-IT" altLang="it-IT" b="1" dirty="0">
              <a:cs typeface="Tahoma" panose="020B0604030504040204" pitchFamily="34" charset="0"/>
            </a:endParaRPr>
          </a:p>
        </p:txBody>
      </p:sp>
      <p:pic>
        <p:nvPicPr>
          <p:cNvPr id="5" name="Immagine 4">
            <a:extLst>
              <a:ext uri="{FF2B5EF4-FFF2-40B4-BE49-F238E27FC236}">
                <a16:creationId xmlns:a16="http://schemas.microsoft.com/office/drawing/2014/main" id="{35728520-C809-4C3D-AFE5-74A002993741}"/>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635220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fade">
                                      <p:cBhvr>
                                        <p:cTn id="7" dur="500"/>
                                        <p:tgtEl>
                                          <p:spTgt spid="2324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2451">
                                            <p:txEl>
                                              <p:pRg st="1" end="1"/>
                                            </p:txEl>
                                          </p:spTgt>
                                        </p:tgtEl>
                                        <p:attrNameLst>
                                          <p:attrName>style.visibility</p:attrName>
                                        </p:attrNameLst>
                                      </p:cBhvr>
                                      <p:to>
                                        <p:strVal val="visible"/>
                                      </p:to>
                                    </p:set>
                                    <p:animEffect transition="in" filter="fade">
                                      <p:cBhvr>
                                        <p:cTn id="12" dur="500"/>
                                        <p:tgtEl>
                                          <p:spTgt spid="2324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451">
                                            <p:txEl>
                                              <p:pRg st="2" end="2"/>
                                            </p:txEl>
                                          </p:spTgt>
                                        </p:tgtEl>
                                        <p:attrNameLst>
                                          <p:attrName>style.visibility</p:attrName>
                                        </p:attrNameLst>
                                      </p:cBhvr>
                                      <p:to>
                                        <p:strVal val="visible"/>
                                      </p:to>
                                    </p:set>
                                    <p:animEffect transition="in" filter="fade">
                                      <p:cBhvr>
                                        <p:cTn id="17" dur="500"/>
                                        <p:tgtEl>
                                          <p:spTgt spid="2324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2451">
                                            <p:txEl>
                                              <p:pRg st="3" end="3"/>
                                            </p:txEl>
                                          </p:spTgt>
                                        </p:tgtEl>
                                        <p:attrNameLst>
                                          <p:attrName>style.visibility</p:attrName>
                                        </p:attrNameLst>
                                      </p:cBhvr>
                                      <p:to>
                                        <p:strVal val="visible"/>
                                      </p:to>
                                    </p:set>
                                    <p:animEffect transition="in" filter="fade">
                                      <p:cBhvr>
                                        <p:cTn id="22" dur="500"/>
                                        <p:tgtEl>
                                          <p:spTgt spid="2324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31109" y="359464"/>
            <a:ext cx="1904039" cy="239624"/>
          </a:xfrm>
          <a:prstGeom prst="rect">
            <a:avLst/>
          </a:prstGeom>
          <a:blipFill>
            <a:blip r:embed="rId2" cstate="print"/>
            <a:stretch>
              <a:fillRect/>
            </a:stretch>
          </a:blipFill>
        </p:spPr>
        <p:txBody>
          <a:bodyPr wrap="square" lIns="0" tIns="0" rIns="0" bIns="0" rtlCol="0"/>
          <a:lstStyle/>
          <a:p>
            <a:pPr defTabSz="914400"/>
            <a:endParaRPr sz="1350">
              <a:solidFill>
                <a:prstClr val="black"/>
              </a:solidFill>
            </a:endParaRPr>
          </a:p>
        </p:txBody>
      </p:sp>
      <p:sp>
        <p:nvSpPr>
          <p:cNvPr id="3" name="object 3"/>
          <p:cNvSpPr/>
          <p:nvPr/>
        </p:nvSpPr>
        <p:spPr>
          <a:xfrm>
            <a:off x="5335523" y="1292733"/>
            <a:ext cx="468630" cy="674370"/>
          </a:xfrm>
          <a:prstGeom prst="rect">
            <a:avLst/>
          </a:prstGeom>
          <a:blipFill>
            <a:blip r:embed="rId3" cstate="print"/>
            <a:stretch>
              <a:fillRect/>
            </a:stretch>
          </a:blipFill>
        </p:spPr>
        <p:txBody>
          <a:bodyPr wrap="square" lIns="0" tIns="0" rIns="0" bIns="0" rtlCol="0"/>
          <a:lstStyle/>
          <a:p>
            <a:pPr defTabSz="914400"/>
            <a:endParaRPr sz="1350">
              <a:solidFill>
                <a:prstClr val="black"/>
              </a:solidFill>
            </a:endParaRPr>
          </a:p>
        </p:txBody>
      </p:sp>
      <p:sp>
        <p:nvSpPr>
          <p:cNvPr id="6" name="object 6"/>
          <p:cNvSpPr/>
          <p:nvPr/>
        </p:nvSpPr>
        <p:spPr>
          <a:xfrm>
            <a:off x="1842517" y="2034539"/>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8" name="object 8"/>
          <p:cNvSpPr/>
          <p:nvPr/>
        </p:nvSpPr>
        <p:spPr>
          <a:xfrm>
            <a:off x="4367403" y="234315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0" name="object 10"/>
          <p:cNvSpPr/>
          <p:nvPr/>
        </p:nvSpPr>
        <p:spPr>
          <a:xfrm>
            <a:off x="2919223" y="2651759"/>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3" name="object 13"/>
          <p:cNvSpPr/>
          <p:nvPr/>
        </p:nvSpPr>
        <p:spPr>
          <a:xfrm>
            <a:off x="2795778" y="296037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5" name="object 15"/>
          <p:cNvSpPr/>
          <p:nvPr/>
        </p:nvSpPr>
        <p:spPr>
          <a:xfrm>
            <a:off x="3680460" y="296037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7" name="object 17"/>
          <p:cNvSpPr/>
          <p:nvPr/>
        </p:nvSpPr>
        <p:spPr>
          <a:xfrm>
            <a:off x="1699642" y="3268979"/>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19" name="object 19"/>
          <p:cNvSpPr/>
          <p:nvPr/>
        </p:nvSpPr>
        <p:spPr>
          <a:xfrm>
            <a:off x="2404871" y="3268979"/>
            <a:ext cx="269748"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20" name="object 20"/>
          <p:cNvSpPr/>
          <p:nvPr/>
        </p:nvSpPr>
        <p:spPr>
          <a:xfrm>
            <a:off x="4249675" y="357759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22" name="object 22"/>
          <p:cNvSpPr/>
          <p:nvPr/>
        </p:nvSpPr>
        <p:spPr>
          <a:xfrm>
            <a:off x="2065401" y="3886200"/>
            <a:ext cx="269747" cy="385191"/>
          </a:xfrm>
          <a:prstGeom prst="rect">
            <a:avLst/>
          </a:prstGeom>
          <a:blipFill>
            <a:blip r:embed="rId4" cstate="print"/>
            <a:stretch>
              <a:fillRect/>
            </a:stretch>
          </a:blipFill>
        </p:spPr>
        <p:txBody>
          <a:bodyPr wrap="square" lIns="0" tIns="0" rIns="0" bIns="0" rtlCol="0"/>
          <a:lstStyle/>
          <a:p>
            <a:pPr defTabSz="914400"/>
            <a:endParaRPr sz="1350">
              <a:solidFill>
                <a:prstClr val="black"/>
              </a:solidFill>
            </a:endParaRPr>
          </a:p>
        </p:txBody>
      </p:sp>
      <p:sp>
        <p:nvSpPr>
          <p:cNvPr id="23" name="object 23"/>
          <p:cNvSpPr txBox="1"/>
          <p:nvPr/>
        </p:nvSpPr>
        <p:spPr>
          <a:xfrm>
            <a:off x="603586" y="2532109"/>
            <a:ext cx="7797379" cy="3406702"/>
          </a:xfrm>
          <a:prstGeom prst="rect">
            <a:avLst/>
          </a:prstGeom>
          <a:solidFill>
            <a:schemeClr val="accent1">
              <a:lumMod val="50000"/>
            </a:schemeClr>
          </a:solidFill>
        </p:spPr>
        <p:txBody>
          <a:bodyPr vert="horz" wrap="square" lIns="0" tIns="112395" rIns="0" bIns="0" rtlCol="0">
            <a:spAutoFit/>
          </a:bodyPr>
          <a:lstStyle/>
          <a:p>
            <a:pPr marL="9525" defTabSz="914400">
              <a:spcBef>
                <a:spcPts val="885"/>
              </a:spcBef>
            </a:pPr>
            <a:r>
              <a:rPr sz="2400" b="1" u="sng" spc="-8" dirty="0">
                <a:solidFill>
                  <a:schemeClr val="bg1"/>
                </a:solidFill>
                <a:cs typeface="Calibri"/>
              </a:rPr>
              <a:t>Interpretazione:</a:t>
            </a:r>
            <a:endParaRPr sz="2400" b="1" u="sng" dirty="0">
              <a:solidFill>
                <a:schemeClr val="bg1"/>
              </a:solidFill>
              <a:cs typeface="Calibri"/>
            </a:endParaRPr>
          </a:p>
          <a:p>
            <a:pPr marL="9525" marR="1402079" defTabSz="914400">
              <a:spcBef>
                <a:spcPts val="4"/>
              </a:spcBef>
            </a:pPr>
            <a:r>
              <a:rPr sz="2000" b="1" dirty="0">
                <a:solidFill>
                  <a:schemeClr val="bg1"/>
                </a:solidFill>
                <a:cs typeface="Calibri"/>
              </a:rPr>
              <a:t>Non </a:t>
            </a:r>
            <a:r>
              <a:rPr sz="2000" b="1" spc="-8" dirty="0">
                <a:solidFill>
                  <a:schemeClr val="bg1"/>
                </a:solidFill>
                <a:cs typeface="Calibri"/>
              </a:rPr>
              <a:t>significativa </a:t>
            </a:r>
            <a:r>
              <a:rPr sz="2000" b="1" spc="-11" dirty="0">
                <a:solidFill>
                  <a:schemeClr val="bg1"/>
                </a:solidFill>
                <a:cs typeface="Calibri"/>
              </a:rPr>
              <a:t>reversibilità </a:t>
            </a:r>
            <a:r>
              <a:rPr sz="2000" b="1" spc="-4" dirty="0" err="1">
                <a:solidFill>
                  <a:schemeClr val="bg1"/>
                </a:solidFill>
                <a:cs typeface="Calibri"/>
              </a:rPr>
              <a:t>dopo</a:t>
            </a:r>
            <a:r>
              <a:rPr sz="2000" b="1" spc="-4" dirty="0">
                <a:solidFill>
                  <a:schemeClr val="bg1"/>
                </a:solidFill>
                <a:cs typeface="Calibri"/>
              </a:rPr>
              <a:t> </a:t>
            </a:r>
            <a:r>
              <a:rPr sz="2000" b="1" spc="-11" dirty="0" err="1">
                <a:solidFill>
                  <a:schemeClr val="bg1"/>
                </a:solidFill>
                <a:cs typeface="Calibri"/>
              </a:rPr>
              <a:t>broncodilatatore</a:t>
            </a:r>
            <a:r>
              <a:rPr lang="it-IT" sz="2000" b="1" spc="-11" dirty="0">
                <a:solidFill>
                  <a:schemeClr val="bg1"/>
                </a:solidFill>
                <a:cs typeface="Calibri"/>
              </a:rPr>
              <a:t> ??</a:t>
            </a:r>
            <a:r>
              <a:rPr sz="2000" b="1" spc="-11" dirty="0">
                <a:solidFill>
                  <a:schemeClr val="bg1"/>
                </a:solidFill>
                <a:cs typeface="Calibri"/>
              </a:rPr>
              <a:t>;  Marcata </a:t>
            </a:r>
            <a:r>
              <a:rPr sz="2000" b="1" spc="-8" dirty="0">
                <a:solidFill>
                  <a:schemeClr val="bg1"/>
                </a:solidFill>
                <a:cs typeface="Calibri"/>
              </a:rPr>
              <a:t>restrizione</a:t>
            </a:r>
            <a:r>
              <a:rPr sz="2000" b="1" spc="23" dirty="0">
                <a:solidFill>
                  <a:schemeClr val="bg1"/>
                </a:solidFill>
                <a:cs typeface="Calibri"/>
              </a:rPr>
              <a:t> </a:t>
            </a:r>
            <a:r>
              <a:rPr sz="2000" b="1" spc="-8" dirty="0">
                <a:solidFill>
                  <a:schemeClr val="bg1"/>
                </a:solidFill>
                <a:cs typeface="Calibri"/>
              </a:rPr>
              <a:t>polmonare.</a:t>
            </a:r>
            <a:endParaRPr sz="2000" b="1" dirty="0">
              <a:solidFill>
                <a:schemeClr val="bg1"/>
              </a:solidFill>
              <a:cs typeface="Calibri"/>
            </a:endParaRPr>
          </a:p>
          <a:p>
            <a:pPr marL="9525" marR="2087880" defTabSz="914400">
              <a:spcBef>
                <a:spcPts val="214"/>
              </a:spcBef>
            </a:pPr>
            <a:r>
              <a:rPr sz="2000" b="1" dirty="0">
                <a:solidFill>
                  <a:schemeClr val="bg1"/>
                </a:solidFill>
                <a:cs typeface="Calibri"/>
              </a:rPr>
              <a:t>Non segni </a:t>
            </a:r>
            <a:r>
              <a:rPr sz="2000" b="1" spc="-4" dirty="0">
                <a:solidFill>
                  <a:schemeClr val="bg1"/>
                </a:solidFill>
                <a:cs typeface="Calibri"/>
              </a:rPr>
              <a:t>di </a:t>
            </a:r>
            <a:r>
              <a:rPr sz="2000" b="1" spc="-8" dirty="0">
                <a:solidFill>
                  <a:schemeClr val="bg1"/>
                </a:solidFill>
                <a:cs typeface="Calibri"/>
              </a:rPr>
              <a:t>sovradistensione polmonare </a:t>
            </a:r>
            <a:r>
              <a:rPr sz="2000" b="1" dirty="0">
                <a:solidFill>
                  <a:schemeClr val="bg1"/>
                </a:solidFill>
                <a:cs typeface="Calibri"/>
              </a:rPr>
              <a:t>.  </a:t>
            </a:r>
            <a:endParaRPr lang="it-IT" sz="2000" b="1" dirty="0">
              <a:solidFill>
                <a:schemeClr val="bg1"/>
              </a:solidFill>
              <a:cs typeface="Calibri"/>
            </a:endParaRPr>
          </a:p>
          <a:p>
            <a:pPr marL="9525" marR="2087880" defTabSz="914400">
              <a:lnSpc>
                <a:spcPts val="2430"/>
              </a:lnSpc>
              <a:spcBef>
                <a:spcPts val="214"/>
              </a:spcBef>
            </a:pPr>
            <a:endParaRPr lang="it-IT" sz="2000" b="1" spc="-4" dirty="0">
              <a:solidFill>
                <a:schemeClr val="bg1"/>
              </a:solidFill>
              <a:cs typeface="Calibri"/>
            </a:endParaRPr>
          </a:p>
          <a:p>
            <a:pPr marL="9525" marR="2087880" defTabSz="914400">
              <a:lnSpc>
                <a:spcPts val="2430"/>
              </a:lnSpc>
              <a:spcBef>
                <a:spcPts val="214"/>
              </a:spcBef>
            </a:pPr>
            <a:r>
              <a:rPr sz="2400" b="1" u="sng" spc="-4" dirty="0" err="1">
                <a:solidFill>
                  <a:schemeClr val="bg1"/>
                </a:solidFill>
                <a:cs typeface="Calibri"/>
              </a:rPr>
              <a:t>Emogasanalisi</a:t>
            </a:r>
            <a:r>
              <a:rPr sz="2400" b="1" u="sng" spc="-4" dirty="0">
                <a:solidFill>
                  <a:schemeClr val="bg1"/>
                </a:solidFill>
                <a:cs typeface="Calibri"/>
              </a:rPr>
              <a:t> arteriosa:</a:t>
            </a:r>
            <a:endParaRPr sz="2400" b="1" u="sng" dirty="0">
              <a:solidFill>
                <a:schemeClr val="bg1"/>
              </a:solidFill>
              <a:cs typeface="Calibri"/>
            </a:endParaRPr>
          </a:p>
          <a:p>
            <a:pPr marL="9525" marR="1520666" defTabSz="914400">
              <a:lnSpc>
                <a:spcPts val="2430"/>
              </a:lnSpc>
              <a:spcBef>
                <a:spcPts val="4"/>
              </a:spcBef>
            </a:pPr>
            <a:r>
              <a:rPr sz="2000" b="1" spc="-4" dirty="0">
                <a:solidFill>
                  <a:schemeClr val="bg1"/>
                </a:solidFill>
                <a:cs typeface="Calibri"/>
              </a:rPr>
              <a:t>Scambi intrapolmonari dei </a:t>
            </a:r>
            <a:r>
              <a:rPr sz="2000" b="1" spc="-11" dirty="0">
                <a:solidFill>
                  <a:schemeClr val="bg1"/>
                </a:solidFill>
                <a:cs typeface="Calibri"/>
              </a:rPr>
              <a:t>gas </a:t>
            </a:r>
            <a:r>
              <a:rPr sz="2000" b="1" dirty="0">
                <a:solidFill>
                  <a:schemeClr val="bg1"/>
                </a:solidFill>
                <a:cs typeface="Calibri"/>
              </a:rPr>
              <a:t>ai </a:t>
            </a:r>
            <a:r>
              <a:rPr sz="2000" b="1" spc="-4" dirty="0">
                <a:solidFill>
                  <a:schemeClr val="bg1"/>
                </a:solidFill>
                <a:cs typeface="Calibri"/>
              </a:rPr>
              <a:t>limiti della </a:t>
            </a:r>
            <a:r>
              <a:rPr sz="2000" b="1" spc="-4" dirty="0" err="1">
                <a:solidFill>
                  <a:schemeClr val="bg1"/>
                </a:solidFill>
                <a:cs typeface="Calibri"/>
              </a:rPr>
              <a:t>norma</a:t>
            </a:r>
            <a:r>
              <a:rPr sz="2000" b="1" spc="-4" dirty="0">
                <a:solidFill>
                  <a:schemeClr val="bg1"/>
                </a:solidFill>
                <a:cs typeface="Calibri"/>
              </a:rPr>
              <a:t> </a:t>
            </a:r>
            <a:endParaRPr lang="it-IT" sz="2000" b="1" spc="-4" dirty="0">
              <a:solidFill>
                <a:schemeClr val="bg1"/>
              </a:solidFill>
              <a:cs typeface="Calibri"/>
            </a:endParaRPr>
          </a:p>
          <a:p>
            <a:pPr marL="9525" marR="1520666" defTabSz="914400">
              <a:lnSpc>
                <a:spcPts val="2430"/>
              </a:lnSpc>
              <a:spcBef>
                <a:spcPts val="4"/>
              </a:spcBef>
            </a:pPr>
            <a:endParaRPr lang="it-IT" sz="2000" b="1" spc="-4" dirty="0">
              <a:solidFill>
                <a:schemeClr val="bg1"/>
              </a:solidFill>
              <a:cs typeface="Calibri"/>
            </a:endParaRPr>
          </a:p>
          <a:p>
            <a:pPr marL="9525" marR="1520666" defTabSz="914400">
              <a:lnSpc>
                <a:spcPts val="2430"/>
              </a:lnSpc>
              <a:spcBef>
                <a:spcPts val="4"/>
              </a:spcBef>
            </a:pPr>
            <a:r>
              <a:rPr sz="2400" b="1" spc="-4" dirty="0">
                <a:solidFill>
                  <a:schemeClr val="bg1"/>
                </a:solidFill>
                <a:cs typeface="Calibri"/>
              </a:rPr>
              <a:t> </a:t>
            </a:r>
            <a:r>
              <a:rPr sz="2400" b="1" u="sng" spc="-4" dirty="0">
                <a:solidFill>
                  <a:schemeClr val="bg1"/>
                </a:solidFill>
                <a:cs typeface="Calibri"/>
              </a:rPr>
              <a:t>Ipotesi</a:t>
            </a:r>
            <a:r>
              <a:rPr sz="2400" b="1" u="sng" spc="-8" dirty="0">
                <a:solidFill>
                  <a:schemeClr val="bg1"/>
                </a:solidFill>
                <a:cs typeface="Calibri"/>
              </a:rPr>
              <a:t> diagnostica:</a:t>
            </a:r>
            <a:endParaRPr sz="2400" b="1" u="sng" dirty="0">
              <a:solidFill>
                <a:schemeClr val="bg1"/>
              </a:solidFill>
              <a:cs typeface="Calibri"/>
            </a:endParaRPr>
          </a:p>
          <a:p>
            <a:pPr marL="48101" defTabSz="914400">
              <a:spcBef>
                <a:spcPts val="596"/>
              </a:spcBef>
            </a:pPr>
            <a:r>
              <a:rPr sz="2000" b="1" spc="-4" dirty="0">
                <a:solidFill>
                  <a:schemeClr val="bg1"/>
                </a:solidFill>
                <a:cs typeface="Calibri"/>
              </a:rPr>
              <a:t>BPCO in </a:t>
            </a:r>
            <a:r>
              <a:rPr sz="2000" b="1" spc="-8" dirty="0">
                <a:solidFill>
                  <a:schemeClr val="bg1"/>
                </a:solidFill>
                <a:cs typeface="Calibri"/>
              </a:rPr>
              <a:t>paziente con deficit </a:t>
            </a:r>
            <a:r>
              <a:rPr lang="it-IT" sz="2000" b="1" spc="-11" dirty="0">
                <a:solidFill>
                  <a:schemeClr val="bg1"/>
                </a:solidFill>
                <a:cs typeface="Calibri"/>
              </a:rPr>
              <a:t>misto</a:t>
            </a:r>
            <a:r>
              <a:rPr sz="2000" b="1" spc="-11" dirty="0">
                <a:solidFill>
                  <a:schemeClr val="bg1"/>
                </a:solidFill>
                <a:cs typeface="Calibri"/>
              </a:rPr>
              <a:t> </a:t>
            </a:r>
            <a:r>
              <a:rPr sz="2000" b="1" spc="-4" dirty="0">
                <a:solidFill>
                  <a:schemeClr val="bg1"/>
                </a:solidFill>
                <a:cs typeface="Calibri"/>
              </a:rPr>
              <a:t>da </a:t>
            </a:r>
            <a:r>
              <a:rPr sz="2000" b="1" dirty="0">
                <a:solidFill>
                  <a:schemeClr val="bg1"/>
                </a:solidFill>
                <a:cs typeface="Calibri"/>
              </a:rPr>
              <a:t>esiti </a:t>
            </a:r>
            <a:r>
              <a:rPr sz="2000" b="1" spc="-4" dirty="0">
                <a:solidFill>
                  <a:schemeClr val="bg1"/>
                </a:solidFill>
                <a:cs typeface="Calibri"/>
              </a:rPr>
              <a:t>di </a:t>
            </a:r>
            <a:r>
              <a:rPr sz="2000" b="1" spc="-8" dirty="0">
                <a:solidFill>
                  <a:schemeClr val="bg1"/>
                </a:solidFill>
                <a:cs typeface="Calibri"/>
              </a:rPr>
              <a:t>lobectomia</a:t>
            </a:r>
            <a:r>
              <a:rPr sz="2000" b="1" spc="143" dirty="0">
                <a:solidFill>
                  <a:schemeClr val="bg1"/>
                </a:solidFill>
                <a:cs typeface="Calibri"/>
              </a:rPr>
              <a:t> </a:t>
            </a:r>
            <a:r>
              <a:rPr sz="2000" b="1" spc="-8" dirty="0">
                <a:solidFill>
                  <a:schemeClr val="bg1"/>
                </a:solidFill>
                <a:cs typeface="Calibri"/>
              </a:rPr>
              <a:t>polmonare</a:t>
            </a:r>
            <a:endParaRPr sz="2000" b="1" dirty="0">
              <a:solidFill>
                <a:schemeClr val="bg1"/>
              </a:solidFill>
              <a:cs typeface="Calibri"/>
            </a:endParaRPr>
          </a:p>
        </p:txBody>
      </p:sp>
      <p:pic>
        <p:nvPicPr>
          <p:cNvPr id="16" name="Immagine 15">
            <a:extLst>
              <a:ext uri="{FF2B5EF4-FFF2-40B4-BE49-F238E27FC236}">
                <a16:creationId xmlns:a16="http://schemas.microsoft.com/office/drawing/2014/main" id="{76027DF3-81D1-415E-AAD3-917F0B03BEDB}"/>
              </a:ext>
            </a:extLst>
          </p:cNvPr>
          <p:cNvPicPr>
            <a:picLocks noChangeAspect="1"/>
          </p:cNvPicPr>
          <p:nvPr/>
        </p:nvPicPr>
        <p:blipFill>
          <a:blip r:embed="rId5">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195246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rgbClr val="002060"/>
          </a:solidFill>
        </p:spPr>
        <p:txBody>
          <a:bodyPr/>
          <a:lstStyle/>
          <a:p>
            <a:pPr algn="ctr"/>
            <a:r>
              <a:rPr lang="it-IT" b="1" dirty="0">
                <a:solidFill>
                  <a:schemeClr val="bg1"/>
                </a:solidFill>
              </a:rPr>
              <a:t>Ostruzione delle alte vie</a:t>
            </a:r>
            <a:br>
              <a:rPr lang="it-IT" b="1" dirty="0">
                <a:solidFill>
                  <a:schemeClr val="bg1"/>
                </a:solidFill>
              </a:rPr>
            </a:br>
            <a:r>
              <a:rPr lang="it-IT" sz="3600" b="1" i="1" dirty="0">
                <a:solidFill>
                  <a:schemeClr val="bg1"/>
                </a:solidFill>
              </a:rPr>
              <a:t>Quadri rari</a:t>
            </a:r>
            <a:endParaRPr lang="it-IT" b="1" i="1" dirty="0">
              <a:solidFill>
                <a:schemeClr val="bg1"/>
              </a:solidFill>
            </a:endParaRPr>
          </a:p>
        </p:txBody>
      </p:sp>
      <p:sp>
        <p:nvSpPr>
          <p:cNvPr id="3" name="Segnaposto contenuto 2"/>
          <p:cNvSpPr>
            <a:spLocks noGrp="1"/>
          </p:cNvSpPr>
          <p:nvPr>
            <p:ph idx="1"/>
          </p:nvPr>
        </p:nvSpPr>
        <p:spPr>
          <a:xfrm>
            <a:off x="300251" y="1825625"/>
            <a:ext cx="8843749" cy="3749265"/>
          </a:xfrm>
          <a:solidFill>
            <a:srgbClr val="002060"/>
          </a:solidFill>
        </p:spPr>
        <p:txBody>
          <a:bodyPr/>
          <a:lstStyle/>
          <a:p>
            <a:endParaRPr lang="it-IT" sz="2800" dirty="0"/>
          </a:p>
          <a:p>
            <a:r>
              <a:rPr lang="it-IT" sz="2800" dirty="0">
                <a:solidFill>
                  <a:schemeClr val="bg1"/>
                </a:solidFill>
              </a:rPr>
              <a:t>Ostruzione fissa (intra o extra toracica): </a:t>
            </a:r>
          </a:p>
          <a:p>
            <a:pPr lvl="1"/>
            <a:r>
              <a:rPr lang="it-IT" sz="2500" dirty="0">
                <a:solidFill>
                  <a:schemeClr val="bg1"/>
                </a:solidFill>
              </a:rPr>
              <a:t>neoplasia, corpo estraneo, stenosi tracheale, gozzo, ecc.</a:t>
            </a:r>
            <a:endParaRPr lang="it-IT" sz="2800" dirty="0">
              <a:solidFill>
                <a:schemeClr val="bg1"/>
              </a:solidFill>
            </a:endParaRPr>
          </a:p>
          <a:p>
            <a:r>
              <a:rPr lang="it-IT" sz="2800" dirty="0">
                <a:solidFill>
                  <a:schemeClr val="bg1"/>
                </a:solidFill>
              </a:rPr>
              <a:t>Ostruzione variabile extra toracica:</a:t>
            </a:r>
          </a:p>
          <a:p>
            <a:pPr lvl="1"/>
            <a:r>
              <a:rPr lang="it-IT" sz="2500" dirty="0">
                <a:solidFill>
                  <a:schemeClr val="bg1"/>
                </a:solidFill>
              </a:rPr>
              <a:t>paralisi delle corde vocali, debolezza o flaccidità dei mm. faringei (come avviene nella s. delle apnee ostruttive), ecc.</a:t>
            </a:r>
          </a:p>
          <a:p>
            <a:r>
              <a:rPr lang="it-IT" sz="2800" dirty="0">
                <a:solidFill>
                  <a:schemeClr val="bg1"/>
                </a:solidFill>
              </a:rPr>
              <a:t>Ostruzione variabile intra toracica:</a:t>
            </a:r>
          </a:p>
          <a:p>
            <a:pPr lvl="1"/>
            <a:r>
              <a:rPr lang="it-IT" sz="2500" dirty="0" err="1">
                <a:solidFill>
                  <a:schemeClr val="bg1"/>
                </a:solidFill>
              </a:rPr>
              <a:t>tracheomalacia</a:t>
            </a:r>
            <a:r>
              <a:rPr lang="it-IT" sz="2500" dirty="0">
                <a:solidFill>
                  <a:schemeClr val="bg1"/>
                </a:solidFill>
              </a:rPr>
              <a:t>, ecc.</a:t>
            </a:r>
            <a:endParaRPr lang="it-IT" sz="2800" dirty="0"/>
          </a:p>
          <a:p>
            <a:endParaRPr lang="it-IT" sz="2800" dirty="0"/>
          </a:p>
        </p:txBody>
      </p:sp>
      <p:pic>
        <p:nvPicPr>
          <p:cNvPr id="5" name="Immagine 4">
            <a:extLst>
              <a:ext uri="{FF2B5EF4-FFF2-40B4-BE49-F238E27FC236}">
                <a16:creationId xmlns:a16="http://schemas.microsoft.com/office/drawing/2014/main" id="{DEDFA4FF-0512-4D91-9B02-867EF226494E}"/>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228672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it-IT"/>
              <a:t>Quadri spirometrici rari</a:t>
            </a:r>
          </a:p>
        </p:txBody>
      </p:sp>
      <p:pic>
        <p:nvPicPr>
          <p:cNvPr id="75780" name="Picture 4" descr="D:\Documenti\Corsi Scuola\NAXOS\Immagini\ostruzintraextr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772400" cy="471487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1C2C53AA-5C3F-42E9-ADCA-B40606161003}"/>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9304446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D:\Documents and Settings\Marzio\spirometria\immagini da inserire\ostr fiss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470847" y="2271096"/>
            <a:ext cx="61722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240643" name="Picture 3" descr="D:\Documents and Settings\Marzio\spirometria\immagini da inserire\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457200"/>
            <a:ext cx="3048000" cy="233203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DF1CD10B-B25F-4C38-8CF0-BC1E31A64417}"/>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25195685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it-IT"/>
              <a:t>Quadri spirometrici rari</a:t>
            </a:r>
          </a:p>
        </p:txBody>
      </p:sp>
      <p:pic>
        <p:nvPicPr>
          <p:cNvPr id="76804" name="Picture 4" descr="D:\Documenti\Corsi Scuola\NAXOS\Immagini\ostruzintraextr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65313"/>
            <a:ext cx="7620000" cy="446405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0326D6AA-7D12-46EB-B02B-144A8D0AA96B}"/>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915132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D:\Documents and Settings\Marzio\spirometria\immagini da inserire\ostr fiss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6019800" cy="3967163"/>
          </a:xfrm>
          <a:prstGeom prst="rect">
            <a:avLst/>
          </a:prstGeom>
          <a:noFill/>
          <a:extLst>
            <a:ext uri="{909E8E84-426E-40DD-AFC4-6F175D3DCCD1}">
              <a14:hiddenFill xmlns:a14="http://schemas.microsoft.com/office/drawing/2010/main">
                <a:solidFill>
                  <a:srgbClr val="FFFFFF"/>
                </a:solidFill>
              </a14:hiddenFill>
            </a:ext>
          </a:extLst>
        </p:spPr>
      </p:pic>
      <p:pic>
        <p:nvPicPr>
          <p:cNvPr id="241668" name="Picture 4" descr="D:\Documents and Settings\Marzio\spirometria\immagini da inserire\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304800"/>
            <a:ext cx="3429000" cy="262413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9F46833C-0290-4D16-95C3-4B51590AD34F}"/>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534877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it-IT"/>
              <a:t>Quadri spirometrici rari</a:t>
            </a:r>
          </a:p>
        </p:txBody>
      </p:sp>
      <p:pic>
        <p:nvPicPr>
          <p:cNvPr id="77828" name="Picture 4" descr="D:\Documenti\Corsi Scuola\NAXOS\Immagini\ostruzintraextr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8077200" cy="450373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F1DDE876-298A-4EA5-9A2F-CE9205DC2909}"/>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478503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D:\Documents and Settings\Marzio\spirometria\immagini da inserire\ostr fiss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487613"/>
            <a:ext cx="6019800" cy="3967162"/>
          </a:xfrm>
          <a:prstGeom prst="rect">
            <a:avLst/>
          </a:prstGeom>
          <a:noFill/>
          <a:extLst>
            <a:ext uri="{909E8E84-426E-40DD-AFC4-6F175D3DCCD1}">
              <a14:hiddenFill xmlns:a14="http://schemas.microsoft.com/office/drawing/2010/main">
                <a:solidFill>
                  <a:srgbClr val="FFFFFF"/>
                </a:solidFill>
              </a14:hiddenFill>
            </a:ext>
          </a:extLst>
        </p:spPr>
      </p:pic>
      <p:pic>
        <p:nvPicPr>
          <p:cNvPr id="242691" name="Picture 3" descr="D:\Documents and Settings\Marzio\spirometria\immagini da inserire\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81000"/>
            <a:ext cx="3429000" cy="2624138"/>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C5859AA9-336B-4B18-B6F8-93721FE83889}"/>
              </a:ext>
            </a:extLst>
          </p:cNvPr>
          <p:cNvPicPr>
            <a:picLocks noChangeAspect="1"/>
          </p:cNvPicPr>
          <p:nvPr/>
        </p:nvPicPr>
        <p:blipFill>
          <a:blip r:embed="rId4">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6813520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8313" y="1370522"/>
            <a:ext cx="8710608" cy="4994533"/>
          </a:xfrm>
          <a:prstGeom prst="rect">
            <a:avLst/>
          </a:prstGeom>
        </p:spPr>
      </p:pic>
      <p:sp>
        <p:nvSpPr>
          <p:cNvPr id="3" name="Titolo 2"/>
          <p:cNvSpPr>
            <a:spLocks noGrp="1"/>
          </p:cNvSpPr>
          <p:nvPr>
            <p:ph type="title"/>
          </p:nvPr>
        </p:nvSpPr>
        <p:spPr>
          <a:solidFill>
            <a:srgbClr val="002060"/>
          </a:solidFill>
        </p:spPr>
        <p:txBody>
          <a:bodyPr>
            <a:normAutofit/>
          </a:bodyPr>
          <a:lstStyle/>
          <a:p>
            <a:pPr algn="ctr"/>
            <a:r>
              <a:rPr lang="it-IT" sz="3600" b="1" dirty="0">
                <a:solidFill>
                  <a:schemeClr val="bg1"/>
                </a:solidFill>
              </a:rPr>
              <a:t>Ostruzione delle vie aeree </a:t>
            </a:r>
            <a:r>
              <a:rPr lang="it-IT" sz="3600" b="1" dirty="0">
                <a:solidFill>
                  <a:srgbClr val="FF0000"/>
                </a:solidFill>
              </a:rPr>
              <a:t>basse</a:t>
            </a:r>
            <a:r>
              <a:rPr lang="it-IT" sz="3600" b="1" dirty="0">
                <a:solidFill>
                  <a:schemeClr val="bg1"/>
                </a:solidFill>
              </a:rPr>
              <a:t> ed </a:t>
            </a:r>
            <a:r>
              <a:rPr lang="it-IT" sz="3600" b="1" dirty="0">
                <a:solidFill>
                  <a:srgbClr val="00B050"/>
                </a:solidFill>
              </a:rPr>
              <a:t>alte</a:t>
            </a:r>
          </a:p>
        </p:txBody>
      </p:sp>
      <p:sp>
        <p:nvSpPr>
          <p:cNvPr id="4" name="Rettangolo 3">
            <a:extLst>
              <a:ext uri="{FF2B5EF4-FFF2-40B4-BE49-F238E27FC236}">
                <a16:creationId xmlns:a16="http://schemas.microsoft.com/office/drawing/2014/main" id="{26B74BC6-D0AA-493D-8FE4-301016906972}"/>
              </a:ext>
            </a:extLst>
          </p:cNvPr>
          <p:cNvSpPr/>
          <p:nvPr/>
        </p:nvSpPr>
        <p:spPr>
          <a:xfrm>
            <a:off x="698090" y="293001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445938AD-A04C-4895-852C-EB169934EA50}"/>
              </a:ext>
            </a:extLst>
          </p:cNvPr>
          <p:cNvSpPr/>
          <p:nvPr/>
        </p:nvSpPr>
        <p:spPr>
          <a:xfrm>
            <a:off x="471948" y="2930013"/>
            <a:ext cx="3608439" cy="2792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1BCFA1FD-2BE7-4941-A6B8-16227190B4D4}"/>
              </a:ext>
            </a:extLst>
          </p:cNvPr>
          <p:cNvSpPr/>
          <p:nvPr/>
        </p:nvSpPr>
        <p:spPr>
          <a:xfrm>
            <a:off x="4178711" y="2930013"/>
            <a:ext cx="3824748" cy="279236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6F4333CD-E7CE-4272-A8DD-ECD3F0EE6536}"/>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613164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2620" y="365126"/>
            <a:ext cx="8377084" cy="5396577"/>
          </a:xfrm>
          <a:solidFill>
            <a:srgbClr val="002060"/>
          </a:solidFill>
        </p:spPr>
        <p:txBody>
          <a:bodyPr>
            <a:normAutofit fontScale="90000"/>
          </a:bodyPr>
          <a:lstStyle/>
          <a:p>
            <a:pPr algn="ctr"/>
            <a:r>
              <a:rPr lang="it-IT" b="1" dirty="0">
                <a:solidFill>
                  <a:schemeClr val="bg1"/>
                </a:solidFill>
              </a:rPr>
              <a:t>N.B. la refertazione delle spirometrie la cui morfologia  depone per ostruzione delle alte vie aeree, non seguono le regole delle altre spirometrie patologiche (ostruttiva, restrittiva, mista, lieve, media elevata),</a:t>
            </a:r>
            <a:br>
              <a:rPr lang="it-IT" b="1" dirty="0">
                <a:solidFill>
                  <a:schemeClr val="bg1"/>
                </a:solidFill>
              </a:rPr>
            </a:br>
            <a:r>
              <a:rPr lang="it-IT" b="1" dirty="0">
                <a:solidFill>
                  <a:schemeClr val="bg1"/>
                </a:solidFill>
              </a:rPr>
              <a:t> deve solo essere descritta l’alterazione della curva ed il probabile meccanismo responsabile, ad es.</a:t>
            </a:r>
            <a:br>
              <a:rPr lang="it-IT" b="1" dirty="0">
                <a:solidFill>
                  <a:schemeClr val="bg1"/>
                </a:solidFill>
              </a:rPr>
            </a:br>
            <a:r>
              <a:rPr lang="it-IT" b="1" dirty="0">
                <a:solidFill>
                  <a:schemeClr val="bg1"/>
                </a:solidFill>
              </a:rPr>
              <a:t> «curva spirometrica compatibile con ostruzione fissa delle vie aeree intratoraciche»</a:t>
            </a:r>
            <a:br>
              <a:rPr lang="it-IT" b="1" dirty="0">
                <a:solidFill>
                  <a:schemeClr val="bg1"/>
                </a:solidFill>
              </a:rPr>
            </a:br>
            <a:r>
              <a:rPr lang="it-IT" b="1" dirty="0">
                <a:solidFill>
                  <a:schemeClr val="bg1"/>
                </a:solidFill>
              </a:rPr>
              <a:t> è fondamentale la raccolta di dati anamnestici ed in casi dubbi inviare allo specialista per approfondimento</a:t>
            </a:r>
          </a:p>
        </p:txBody>
      </p:sp>
      <p:pic>
        <p:nvPicPr>
          <p:cNvPr id="4" name="Immagine 3">
            <a:extLst>
              <a:ext uri="{FF2B5EF4-FFF2-40B4-BE49-F238E27FC236}">
                <a16:creationId xmlns:a16="http://schemas.microsoft.com/office/drawing/2014/main" id="{36FCCA6B-CBC1-4007-A177-4201756C204A}"/>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732750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207" name="WordArt 47"/>
          <p:cNvSpPr>
            <a:spLocks noChangeArrowheads="1" noChangeShapeType="1"/>
          </p:cNvSpPr>
          <p:nvPr/>
        </p:nvSpPr>
        <p:spPr bwMode="auto">
          <a:xfrm>
            <a:off x="6688371" y="2971845"/>
            <a:ext cx="362053"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206" name="WordArt 46"/>
          <p:cNvSpPr>
            <a:spLocks noChangeArrowheads="1" noChangeShapeType="1"/>
          </p:cNvSpPr>
          <p:nvPr/>
        </p:nvSpPr>
        <p:spPr bwMode="auto">
          <a:xfrm>
            <a:off x="5965656" y="2999117"/>
            <a:ext cx="28389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202" name="WordArt 42"/>
          <p:cNvSpPr>
            <a:spLocks noChangeArrowheads="1" noChangeShapeType="1"/>
          </p:cNvSpPr>
          <p:nvPr/>
        </p:nvSpPr>
        <p:spPr bwMode="auto">
          <a:xfrm>
            <a:off x="6013206" y="5187339"/>
            <a:ext cx="337428"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201" name="WordArt 41"/>
          <p:cNvSpPr>
            <a:spLocks noChangeArrowheads="1" noChangeShapeType="1"/>
          </p:cNvSpPr>
          <p:nvPr/>
        </p:nvSpPr>
        <p:spPr bwMode="auto">
          <a:xfrm>
            <a:off x="5124438" y="5423873"/>
            <a:ext cx="28528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95" name="WordArt 35"/>
          <p:cNvSpPr>
            <a:spLocks noChangeArrowheads="1" noChangeShapeType="1" noTextEdit="1"/>
          </p:cNvSpPr>
          <p:nvPr/>
        </p:nvSpPr>
        <p:spPr bwMode="auto">
          <a:xfrm>
            <a:off x="2344769" y="3075599"/>
            <a:ext cx="35737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194" name="WordArt 34"/>
          <p:cNvSpPr>
            <a:spLocks noChangeArrowheads="1" noChangeShapeType="1" noTextEdit="1"/>
          </p:cNvSpPr>
          <p:nvPr/>
        </p:nvSpPr>
        <p:spPr bwMode="auto">
          <a:xfrm>
            <a:off x="1058963" y="3835003"/>
            <a:ext cx="354023"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81" name="WordArt 21"/>
          <p:cNvSpPr>
            <a:spLocks noChangeArrowheads="1" noChangeShapeType="1" noTextEdit="1"/>
          </p:cNvSpPr>
          <p:nvPr/>
        </p:nvSpPr>
        <p:spPr bwMode="auto">
          <a:xfrm>
            <a:off x="6525532" y="1559333"/>
            <a:ext cx="366436"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No</a:t>
            </a:r>
          </a:p>
        </p:txBody>
      </p:sp>
      <p:sp>
        <p:nvSpPr>
          <p:cNvPr id="220189" name="AutoShape 29"/>
          <p:cNvSpPr>
            <a:spLocks noChangeArrowheads="1"/>
          </p:cNvSpPr>
          <p:nvPr/>
        </p:nvSpPr>
        <p:spPr bwMode="auto">
          <a:xfrm>
            <a:off x="6447254" y="1530028"/>
            <a:ext cx="42863" cy="571500"/>
          </a:xfrm>
          <a:prstGeom prst="downArrow">
            <a:avLst>
              <a:gd name="adj1" fmla="val 50000"/>
              <a:gd name="adj2" fmla="val 2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82" name="WordArt 22"/>
          <p:cNvSpPr>
            <a:spLocks noChangeArrowheads="1" noChangeShapeType="1" noTextEdit="1"/>
          </p:cNvSpPr>
          <p:nvPr/>
        </p:nvSpPr>
        <p:spPr bwMode="auto">
          <a:xfrm>
            <a:off x="5246375" y="1619284"/>
            <a:ext cx="468683"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83" name="WordArt 23"/>
          <p:cNvSpPr>
            <a:spLocks noChangeArrowheads="1" noChangeShapeType="1" noTextEdit="1"/>
          </p:cNvSpPr>
          <p:nvPr/>
        </p:nvSpPr>
        <p:spPr bwMode="auto">
          <a:xfrm>
            <a:off x="2702145" y="991779"/>
            <a:ext cx="335264" cy="33099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a:r>
              <a:rPr lang="it-IT" sz="2700" kern="10" dirty="0">
                <a:solidFill>
                  <a:prstClr val="black"/>
                </a:solidFill>
                <a:latin typeface="Impact" panose="020B0806030902050204" pitchFamily="34" charset="0"/>
              </a:rPr>
              <a:t>Si</a:t>
            </a:r>
          </a:p>
        </p:txBody>
      </p:sp>
      <p:sp>
        <p:nvSpPr>
          <p:cNvPr id="220187" name="AutoShape 27"/>
          <p:cNvSpPr>
            <a:spLocks noChangeArrowheads="1"/>
          </p:cNvSpPr>
          <p:nvPr/>
        </p:nvSpPr>
        <p:spPr bwMode="auto">
          <a:xfrm rot="4800000" flipH="1">
            <a:off x="3741512" y="211436"/>
            <a:ext cx="110435" cy="3215000"/>
          </a:xfrm>
          <a:prstGeom prst="downArrow">
            <a:avLst>
              <a:gd name="adj1" fmla="val 50000"/>
              <a:gd name="adj2" fmla="val 682759"/>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86" name="AutoShape 26"/>
          <p:cNvSpPr>
            <a:spLocks noChangeArrowheads="1"/>
          </p:cNvSpPr>
          <p:nvPr/>
        </p:nvSpPr>
        <p:spPr bwMode="auto">
          <a:xfrm flipV="1">
            <a:off x="3146865" y="1064901"/>
            <a:ext cx="2333685" cy="119985"/>
          </a:xfrm>
          <a:prstGeom prst="rightArrow">
            <a:avLst>
              <a:gd name="adj1" fmla="val 50000"/>
              <a:gd name="adj2" fmla="val 375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62" name="Rectangle 2"/>
          <p:cNvSpPr>
            <a:spLocks noGrp="1" noChangeArrowheads="1"/>
          </p:cNvSpPr>
          <p:nvPr>
            <p:ph type="title" idx="4294967295"/>
          </p:nvPr>
        </p:nvSpPr>
        <p:spPr>
          <a:xfrm>
            <a:off x="1879581" y="54749"/>
            <a:ext cx="5143500" cy="571500"/>
          </a:xfrm>
          <a:solidFill>
            <a:schemeClr val="accent1">
              <a:lumMod val="50000"/>
            </a:schemeClr>
          </a:solidFill>
        </p:spPr>
        <p:txBody>
          <a:bodyPr>
            <a:normAutofit fontScale="90000"/>
          </a:bodyPr>
          <a:lstStyle/>
          <a:p>
            <a:pPr algn="ctr"/>
            <a:r>
              <a:rPr lang="it-IT" altLang="it-IT" sz="1800" b="1" dirty="0">
                <a:solidFill>
                  <a:schemeClr val="bg1"/>
                </a:solidFill>
                <a:latin typeface="Copperplate Gothic Bold" pitchFamily="34" charset="0"/>
              </a:rPr>
              <a:t>Flow-chart di interpretazione del tracciato spirometrico</a:t>
            </a:r>
          </a:p>
        </p:txBody>
      </p:sp>
      <p:sp>
        <p:nvSpPr>
          <p:cNvPr id="220163" name="Text Box 3"/>
          <p:cNvSpPr txBox="1">
            <a:spLocks noChangeArrowheads="1"/>
          </p:cNvSpPr>
          <p:nvPr/>
        </p:nvSpPr>
        <p:spPr bwMode="auto">
          <a:xfrm>
            <a:off x="732068" y="714780"/>
            <a:ext cx="1714500"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50000"/>
              </a:spcBef>
            </a:pPr>
            <a:r>
              <a:rPr lang="it-IT" altLang="it-IT" sz="2000" dirty="0">
                <a:solidFill>
                  <a:srgbClr val="44546A"/>
                </a:solidFill>
                <a:latin typeface="Comic Sans MS" panose="030F0702030302020204" pitchFamily="66" charset="0"/>
              </a:rPr>
              <a:t>L’esame è accettabile?</a:t>
            </a:r>
          </a:p>
        </p:txBody>
      </p:sp>
      <p:sp>
        <p:nvSpPr>
          <p:cNvPr id="220165" name="Text Box 5"/>
          <p:cNvSpPr txBox="1">
            <a:spLocks noChangeArrowheads="1"/>
          </p:cNvSpPr>
          <p:nvPr/>
        </p:nvSpPr>
        <p:spPr bwMode="auto">
          <a:xfrm>
            <a:off x="5590006" y="772604"/>
            <a:ext cx="1800225"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50000"/>
              </a:spcBef>
            </a:pPr>
            <a:r>
              <a:rPr lang="it-IT" altLang="it-IT" sz="2000" b="1" dirty="0">
                <a:solidFill>
                  <a:srgbClr val="44546A"/>
                </a:solidFill>
                <a:latin typeface="Comic Sans MS" panose="030F0702030302020204" pitchFamily="66" charset="0"/>
              </a:rPr>
              <a:t>FEV</a:t>
            </a:r>
            <a:r>
              <a:rPr lang="it-IT" altLang="it-IT" sz="2000" b="1" baseline="-25000" dirty="0">
                <a:solidFill>
                  <a:srgbClr val="44546A"/>
                </a:solidFill>
                <a:latin typeface="Comic Sans MS" panose="030F0702030302020204" pitchFamily="66" charset="0"/>
              </a:rPr>
              <a:t>1</a:t>
            </a:r>
            <a:r>
              <a:rPr lang="it-IT" altLang="it-IT" sz="2000" b="1" dirty="0">
                <a:solidFill>
                  <a:srgbClr val="44546A"/>
                </a:solidFill>
                <a:latin typeface="Comic Sans MS" panose="030F0702030302020204" pitchFamily="66" charset="0"/>
              </a:rPr>
              <a:t>/FVC è ridotto?</a:t>
            </a:r>
          </a:p>
        </p:txBody>
      </p:sp>
      <p:sp>
        <p:nvSpPr>
          <p:cNvPr id="220166" name="Text Box 6"/>
          <p:cNvSpPr txBox="1">
            <a:spLocks noChangeArrowheads="1"/>
          </p:cNvSpPr>
          <p:nvPr/>
        </p:nvSpPr>
        <p:spPr bwMode="auto">
          <a:xfrm>
            <a:off x="656594" y="1884793"/>
            <a:ext cx="1407949" cy="707886"/>
          </a:xfrm>
          <a:prstGeom prst="rect">
            <a:avLst/>
          </a:prstGeom>
          <a:solidFill>
            <a:srgbClr val="00CC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Difetto ostruttivo</a:t>
            </a:r>
          </a:p>
        </p:txBody>
      </p:sp>
      <p:sp>
        <p:nvSpPr>
          <p:cNvPr id="220167" name="Text Box 7"/>
          <p:cNvSpPr txBox="1">
            <a:spLocks noChangeArrowheads="1"/>
          </p:cNvSpPr>
          <p:nvPr/>
        </p:nvSpPr>
        <p:spPr bwMode="auto">
          <a:xfrm>
            <a:off x="5782885" y="2085313"/>
            <a:ext cx="1414463"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a:spcBef>
                <a:spcPct val="50000"/>
              </a:spcBef>
            </a:pPr>
            <a:r>
              <a:rPr lang="it-IT" altLang="it-IT" sz="2000">
                <a:solidFill>
                  <a:srgbClr val="44546A"/>
                </a:solidFill>
                <a:latin typeface="Comic Sans MS" panose="030F0702030302020204" pitchFamily="66" charset="0"/>
              </a:rPr>
              <a:t>FVC è ridotto?</a:t>
            </a:r>
          </a:p>
        </p:txBody>
      </p:sp>
      <p:sp>
        <p:nvSpPr>
          <p:cNvPr id="220168" name="Text Box 8"/>
          <p:cNvSpPr txBox="1">
            <a:spLocks noChangeArrowheads="1"/>
          </p:cNvSpPr>
          <p:nvPr/>
        </p:nvSpPr>
        <p:spPr bwMode="auto">
          <a:xfrm>
            <a:off x="104891" y="4511627"/>
            <a:ext cx="1442710" cy="1631216"/>
          </a:xfrm>
          <a:prstGeom prst="rect">
            <a:avLst/>
          </a:prstGeom>
          <a:solidFill>
            <a:srgbClr val="00CCFF"/>
          </a:solidFill>
          <a:ln w="9525">
            <a:solidFill>
              <a:srgbClr val="00CC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Sospetto difetto misto o iperinflazione</a:t>
            </a:r>
          </a:p>
        </p:txBody>
      </p:sp>
      <p:sp>
        <p:nvSpPr>
          <p:cNvPr id="220169" name="Text Box 9"/>
          <p:cNvSpPr txBox="1">
            <a:spLocks noChangeArrowheads="1"/>
          </p:cNvSpPr>
          <p:nvPr/>
        </p:nvSpPr>
        <p:spPr bwMode="auto">
          <a:xfrm>
            <a:off x="2813300" y="3633468"/>
            <a:ext cx="1662705" cy="707886"/>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Ostruzione pura</a:t>
            </a:r>
          </a:p>
        </p:txBody>
      </p:sp>
      <p:sp>
        <p:nvSpPr>
          <p:cNvPr id="220170" name="Text Box 10"/>
          <p:cNvSpPr txBox="1">
            <a:spLocks noChangeArrowheads="1"/>
          </p:cNvSpPr>
          <p:nvPr/>
        </p:nvSpPr>
        <p:spPr bwMode="auto">
          <a:xfrm>
            <a:off x="1761913" y="5360239"/>
            <a:ext cx="1867112" cy="101566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a:solidFill>
                  <a:srgbClr val="44546A"/>
                </a:solidFill>
                <a:latin typeface="Comic Sans MS" panose="030F0702030302020204" pitchFamily="66" charset="0"/>
              </a:rPr>
              <a:t>Test ulteriori (volumi polmonari)</a:t>
            </a:r>
          </a:p>
        </p:txBody>
      </p:sp>
      <p:sp>
        <p:nvSpPr>
          <p:cNvPr id="220171" name="Text Box 11"/>
          <p:cNvSpPr txBox="1">
            <a:spLocks noChangeArrowheads="1"/>
          </p:cNvSpPr>
          <p:nvPr/>
        </p:nvSpPr>
        <p:spPr bwMode="auto">
          <a:xfrm>
            <a:off x="3862676" y="4723400"/>
            <a:ext cx="1866634" cy="55399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1500" b="1" dirty="0">
                <a:solidFill>
                  <a:srgbClr val="44546A"/>
                </a:solidFill>
                <a:latin typeface="Comic Sans MS" panose="030F0702030302020204" pitchFamily="66" charset="0"/>
              </a:rPr>
              <a:t>Reversibilità con i broncodilatatori</a:t>
            </a:r>
          </a:p>
        </p:txBody>
      </p:sp>
      <p:sp>
        <p:nvSpPr>
          <p:cNvPr id="220172" name="Text Box 12"/>
          <p:cNvSpPr txBox="1">
            <a:spLocks noChangeArrowheads="1"/>
          </p:cNvSpPr>
          <p:nvPr/>
        </p:nvSpPr>
        <p:spPr bwMode="auto">
          <a:xfrm>
            <a:off x="4901297" y="6096320"/>
            <a:ext cx="1656025" cy="707886"/>
          </a:xfrm>
          <a:prstGeom prst="rect">
            <a:avLst/>
          </a:prstGeom>
          <a:solidFill>
            <a:srgbClr val="00CCFF"/>
          </a:solidFill>
          <a:ln w="9525">
            <a:solidFill>
              <a:srgbClr val="00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Ostruzione reversibile</a:t>
            </a:r>
          </a:p>
        </p:txBody>
      </p:sp>
      <p:sp>
        <p:nvSpPr>
          <p:cNvPr id="220173" name="Text Box 13"/>
          <p:cNvSpPr txBox="1">
            <a:spLocks noChangeArrowheads="1"/>
          </p:cNvSpPr>
          <p:nvPr/>
        </p:nvSpPr>
        <p:spPr bwMode="auto">
          <a:xfrm>
            <a:off x="7050424" y="5770163"/>
            <a:ext cx="1864976" cy="1015663"/>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Ostruzione non reversibile</a:t>
            </a:r>
          </a:p>
        </p:txBody>
      </p:sp>
      <p:sp>
        <p:nvSpPr>
          <p:cNvPr id="220174" name="Text Box 14"/>
          <p:cNvSpPr txBox="1">
            <a:spLocks noChangeArrowheads="1"/>
          </p:cNvSpPr>
          <p:nvPr/>
        </p:nvSpPr>
        <p:spPr bwMode="auto">
          <a:xfrm>
            <a:off x="3636942" y="2707193"/>
            <a:ext cx="1960981" cy="923330"/>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dirty="0">
                <a:solidFill>
                  <a:srgbClr val="0000CC"/>
                </a:solidFill>
                <a:latin typeface="Comic Sans MS" panose="030F0702030302020204" pitchFamily="66" charset="0"/>
              </a:rPr>
              <a:t>Sospetto difetto restrittivo</a:t>
            </a:r>
          </a:p>
        </p:txBody>
      </p:sp>
      <p:sp>
        <p:nvSpPr>
          <p:cNvPr id="220175" name="Text Box 15"/>
          <p:cNvSpPr txBox="1">
            <a:spLocks noChangeArrowheads="1"/>
          </p:cNvSpPr>
          <p:nvPr/>
        </p:nvSpPr>
        <p:spPr bwMode="auto">
          <a:xfrm>
            <a:off x="5782886" y="4157684"/>
            <a:ext cx="1267538"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44546A"/>
                </a:solidFill>
                <a:latin typeface="Comic Sans MS" panose="030F0702030302020204" pitchFamily="66" charset="0"/>
              </a:rPr>
              <a:t>Test ulteriori</a:t>
            </a:r>
            <a:r>
              <a:rPr lang="it-IT" altLang="it-IT" sz="2000" dirty="0">
                <a:solidFill>
                  <a:srgbClr val="44546A"/>
                </a:solidFill>
              </a:rPr>
              <a:t> </a:t>
            </a:r>
          </a:p>
        </p:txBody>
      </p:sp>
      <p:sp>
        <p:nvSpPr>
          <p:cNvPr id="220176" name="Text Box 16"/>
          <p:cNvSpPr txBox="1">
            <a:spLocks noChangeArrowheads="1"/>
          </p:cNvSpPr>
          <p:nvPr/>
        </p:nvSpPr>
        <p:spPr bwMode="auto">
          <a:xfrm>
            <a:off x="7221874" y="3895368"/>
            <a:ext cx="1136313" cy="707886"/>
          </a:xfrm>
          <a:prstGeom prst="rect">
            <a:avLst/>
          </a:prstGeom>
          <a:solidFill>
            <a:srgbClr val="00CCFF"/>
          </a:soli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0000CC"/>
                </a:solidFill>
                <a:latin typeface="Comic Sans MS" panose="030F0702030302020204" pitchFamily="66" charset="0"/>
              </a:rPr>
              <a:t>Test normale</a:t>
            </a:r>
          </a:p>
        </p:txBody>
      </p:sp>
      <p:sp>
        <p:nvSpPr>
          <p:cNvPr id="220185" name="Text Box 25"/>
          <p:cNvSpPr txBox="1">
            <a:spLocks noChangeArrowheads="1"/>
          </p:cNvSpPr>
          <p:nvPr/>
        </p:nvSpPr>
        <p:spPr bwMode="auto">
          <a:xfrm>
            <a:off x="656594" y="2999117"/>
            <a:ext cx="1222987" cy="707886"/>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a:spcBef>
                <a:spcPct val="50000"/>
              </a:spcBef>
            </a:pPr>
            <a:r>
              <a:rPr lang="it-IT" altLang="it-IT" sz="2000" dirty="0">
                <a:solidFill>
                  <a:srgbClr val="44546A"/>
                </a:solidFill>
                <a:latin typeface="Comic Sans MS" panose="030F0702030302020204" pitchFamily="66" charset="0"/>
              </a:rPr>
              <a:t>FVC è ridotto?</a:t>
            </a:r>
          </a:p>
        </p:txBody>
      </p:sp>
      <p:sp>
        <p:nvSpPr>
          <p:cNvPr id="220190" name="AutoShape 30"/>
          <p:cNvSpPr>
            <a:spLocks noChangeArrowheads="1"/>
          </p:cNvSpPr>
          <p:nvPr/>
        </p:nvSpPr>
        <p:spPr bwMode="auto">
          <a:xfrm>
            <a:off x="1339136" y="2625582"/>
            <a:ext cx="42863" cy="285750"/>
          </a:xfrm>
          <a:prstGeom prst="downArrow">
            <a:avLst>
              <a:gd name="adj1" fmla="val 50000"/>
              <a:gd name="adj2" fmla="val 12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2" name="AutoShape 32"/>
          <p:cNvSpPr>
            <a:spLocks noChangeArrowheads="1"/>
          </p:cNvSpPr>
          <p:nvPr/>
        </p:nvSpPr>
        <p:spPr bwMode="auto">
          <a:xfrm rot="2700000">
            <a:off x="1136892" y="3926549"/>
            <a:ext cx="57150" cy="642938"/>
          </a:xfrm>
          <a:prstGeom prst="downArrow">
            <a:avLst>
              <a:gd name="adj1" fmla="val 50000"/>
              <a:gd name="adj2" fmla="val 375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3" name="AutoShape 33"/>
          <p:cNvSpPr>
            <a:spLocks noChangeArrowheads="1"/>
          </p:cNvSpPr>
          <p:nvPr/>
        </p:nvSpPr>
        <p:spPr bwMode="auto">
          <a:xfrm rot="18000000">
            <a:off x="2358943" y="2996253"/>
            <a:ext cx="76200" cy="867966"/>
          </a:xfrm>
          <a:prstGeom prst="downArrow">
            <a:avLst>
              <a:gd name="adj1" fmla="val 50000"/>
              <a:gd name="adj2" fmla="val 379688"/>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7" name="AutoShape 37"/>
          <p:cNvSpPr>
            <a:spLocks noChangeArrowheads="1"/>
          </p:cNvSpPr>
          <p:nvPr/>
        </p:nvSpPr>
        <p:spPr bwMode="auto">
          <a:xfrm rot="17400000">
            <a:off x="1907382" y="4745078"/>
            <a:ext cx="57150" cy="771525"/>
          </a:xfrm>
          <a:prstGeom prst="downArrow">
            <a:avLst>
              <a:gd name="adj1" fmla="val 50000"/>
              <a:gd name="adj2" fmla="val 4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198" name="AutoShape 38"/>
          <p:cNvSpPr>
            <a:spLocks noChangeArrowheads="1"/>
          </p:cNvSpPr>
          <p:nvPr/>
        </p:nvSpPr>
        <p:spPr bwMode="auto">
          <a:xfrm>
            <a:off x="4281229" y="4411428"/>
            <a:ext cx="42863" cy="342900"/>
          </a:xfrm>
          <a:prstGeom prst="downArrow">
            <a:avLst>
              <a:gd name="adj1" fmla="val 50000"/>
              <a:gd name="adj2" fmla="val 15000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203" name="AutoShape 43"/>
          <p:cNvSpPr>
            <a:spLocks noChangeArrowheads="1"/>
          </p:cNvSpPr>
          <p:nvPr/>
        </p:nvSpPr>
        <p:spPr bwMode="auto">
          <a:xfrm rot="2700000">
            <a:off x="5779262" y="2680205"/>
            <a:ext cx="76200" cy="900113"/>
          </a:xfrm>
          <a:prstGeom prst="downArrow">
            <a:avLst>
              <a:gd name="adj1" fmla="val 50000"/>
              <a:gd name="adj2" fmla="val 393750"/>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204" name="AutoShape 44"/>
          <p:cNvSpPr>
            <a:spLocks noChangeArrowheads="1"/>
          </p:cNvSpPr>
          <p:nvPr/>
        </p:nvSpPr>
        <p:spPr bwMode="auto">
          <a:xfrm rot="19800000">
            <a:off x="7132141" y="2691535"/>
            <a:ext cx="59829" cy="1371600"/>
          </a:xfrm>
          <a:prstGeom prst="downArrow">
            <a:avLst>
              <a:gd name="adj1" fmla="val 50000"/>
              <a:gd name="adj2" fmla="val 429853"/>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sp>
        <p:nvSpPr>
          <p:cNvPr id="220205" name="AutoShape 45"/>
          <p:cNvSpPr>
            <a:spLocks noChangeArrowheads="1"/>
          </p:cNvSpPr>
          <p:nvPr/>
        </p:nvSpPr>
        <p:spPr bwMode="auto">
          <a:xfrm rot="18000000">
            <a:off x="5766515" y="3440235"/>
            <a:ext cx="76200" cy="867966"/>
          </a:xfrm>
          <a:prstGeom prst="downArrow">
            <a:avLst>
              <a:gd name="adj1" fmla="val 50000"/>
              <a:gd name="adj2" fmla="val 379688"/>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it-IT" sz="1350">
              <a:solidFill>
                <a:prstClr val="black"/>
              </a:solidFill>
            </a:endParaRPr>
          </a:p>
        </p:txBody>
      </p:sp>
      <p:cxnSp>
        <p:nvCxnSpPr>
          <p:cNvPr id="11" name="Connettore 2 10"/>
          <p:cNvCxnSpPr/>
          <p:nvPr/>
        </p:nvCxnSpPr>
        <p:spPr>
          <a:xfrm>
            <a:off x="5590006" y="5352836"/>
            <a:ext cx="1631868" cy="515234"/>
          </a:xfrm>
          <a:prstGeom prst="straightConnector1">
            <a:avLst/>
          </a:prstGeom>
          <a:ln>
            <a:solidFill>
              <a:srgbClr val="004B4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a:off x="5395472" y="5360239"/>
            <a:ext cx="319586" cy="62628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0" name="Immagine 39">
            <a:extLst>
              <a:ext uri="{FF2B5EF4-FFF2-40B4-BE49-F238E27FC236}">
                <a16:creationId xmlns:a16="http://schemas.microsoft.com/office/drawing/2014/main" id="{6283FF32-0DEB-4711-A9EE-C6F2E70429C2}"/>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1023174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0162"/>
                                        </p:tgtEl>
                                        <p:attrNameLst>
                                          <p:attrName>style.visibility</p:attrName>
                                        </p:attrNameLst>
                                      </p:cBhvr>
                                      <p:to>
                                        <p:strVal val="visible"/>
                                      </p:to>
                                    </p:set>
                                    <p:anim calcmode="lin" valueType="num">
                                      <p:cBhvr additive="base">
                                        <p:cTn id="7" dur="500" fill="hold"/>
                                        <p:tgtEl>
                                          <p:spTgt spid="220162"/>
                                        </p:tgtEl>
                                        <p:attrNameLst>
                                          <p:attrName>ppt_x</p:attrName>
                                        </p:attrNameLst>
                                      </p:cBhvr>
                                      <p:tavLst>
                                        <p:tav tm="0">
                                          <p:val>
                                            <p:strVal val="0-#ppt_w/2"/>
                                          </p:val>
                                        </p:tav>
                                        <p:tav tm="100000">
                                          <p:val>
                                            <p:strVal val="#ppt_x"/>
                                          </p:val>
                                        </p:tav>
                                      </p:tavLst>
                                    </p:anim>
                                    <p:anim calcmode="lin" valueType="num">
                                      <p:cBhvr additive="base">
                                        <p:cTn id="8" dur="500" fill="hold"/>
                                        <p:tgtEl>
                                          <p:spTgt spid="2201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0163"/>
                                        </p:tgtEl>
                                        <p:attrNameLst>
                                          <p:attrName>style.visibility</p:attrName>
                                        </p:attrNameLst>
                                      </p:cBhvr>
                                      <p:to>
                                        <p:strVal val="visible"/>
                                      </p:to>
                                    </p:set>
                                    <p:anim calcmode="lin" valueType="num">
                                      <p:cBhvr additive="base">
                                        <p:cTn id="13" dur="500" fill="hold"/>
                                        <p:tgtEl>
                                          <p:spTgt spid="220163"/>
                                        </p:tgtEl>
                                        <p:attrNameLst>
                                          <p:attrName>ppt_x</p:attrName>
                                        </p:attrNameLst>
                                      </p:cBhvr>
                                      <p:tavLst>
                                        <p:tav tm="0">
                                          <p:val>
                                            <p:strVal val="0-#ppt_w/2"/>
                                          </p:val>
                                        </p:tav>
                                        <p:tav tm="100000">
                                          <p:val>
                                            <p:strVal val="#ppt_x"/>
                                          </p:val>
                                        </p:tav>
                                      </p:tavLst>
                                    </p:anim>
                                    <p:anim calcmode="lin" valueType="num">
                                      <p:cBhvr additive="base">
                                        <p:cTn id="14" dur="500" fill="hold"/>
                                        <p:tgtEl>
                                          <p:spTgt spid="22016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0183"/>
                                        </p:tgtEl>
                                        <p:attrNameLst>
                                          <p:attrName>style.visibility</p:attrName>
                                        </p:attrNameLst>
                                      </p:cBhvr>
                                      <p:to>
                                        <p:strVal val="visible"/>
                                      </p:to>
                                    </p:set>
                                    <p:anim calcmode="lin" valueType="num">
                                      <p:cBhvr additive="base">
                                        <p:cTn id="19" dur="500" fill="hold"/>
                                        <p:tgtEl>
                                          <p:spTgt spid="220183"/>
                                        </p:tgtEl>
                                        <p:attrNameLst>
                                          <p:attrName>ppt_x</p:attrName>
                                        </p:attrNameLst>
                                      </p:cBhvr>
                                      <p:tavLst>
                                        <p:tav tm="0">
                                          <p:val>
                                            <p:strVal val="0-#ppt_w/2"/>
                                          </p:val>
                                        </p:tav>
                                        <p:tav tm="100000">
                                          <p:val>
                                            <p:strVal val="#ppt_x"/>
                                          </p:val>
                                        </p:tav>
                                      </p:tavLst>
                                    </p:anim>
                                    <p:anim calcmode="lin" valueType="num">
                                      <p:cBhvr additive="base">
                                        <p:cTn id="20" dur="500" fill="hold"/>
                                        <p:tgtEl>
                                          <p:spTgt spid="220183"/>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0186"/>
                                        </p:tgtEl>
                                        <p:attrNameLst>
                                          <p:attrName>style.visibility</p:attrName>
                                        </p:attrNameLst>
                                      </p:cBhvr>
                                      <p:to>
                                        <p:strVal val="visible"/>
                                      </p:to>
                                    </p:set>
                                    <p:anim calcmode="lin" valueType="num">
                                      <p:cBhvr additive="base">
                                        <p:cTn id="24" dur="500" fill="hold"/>
                                        <p:tgtEl>
                                          <p:spTgt spid="220186"/>
                                        </p:tgtEl>
                                        <p:attrNameLst>
                                          <p:attrName>ppt_x</p:attrName>
                                        </p:attrNameLst>
                                      </p:cBhvr>
                                      <p:tavLst>
                                        <p:tav tm="0">
                                          <p:val>
                                            <p:strVal val="0-#ppt_w/2"/>
                                          </p:val>
                                        </p:tav>
                                        <p:tav tm="100000">
                                          <p:val>
                                            <p:strVal val="#ppt_x"/>
                                          </p:val>
                                        </p:tav>
                                      </p:tavLst>
                                    </p:anim>
                                    <p:anim calcmode="lin" valueType="num">
                                      <p:cBhvr additive="base">
                                        <p:cTn id="25" dur="500" fill="hold"/>
                                        <p:tgtEl>
                                          <p:spTgt spid="220186"/>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0165"/>
                                        </p:tgtEl>
                                        <p:attrNameLst>
                                          <p:attrName>style.visibility</p:attrName>
                                        </p:attrNameLst>
                                      </p:cBhvr>
                                      <p:to>
                                        <p:strVal val="visible"/>
                                      </p:to>
                                    </p:set>
                                    <p:anim calcmode="lin" valueType="num">
                                      <p:cBhvr additive="base">
                                        <p:cTn id="30" dur="500" fill="hold"/>
                                        <p:tgtEl>
                                          <p:spTgt spid="220165"/>
                                        </p:tgtEl>
                                        <p:attrNameLst>
                                          <p:attrName>ppt_x</p:attrName>
                                        </p:attrNameLst>
                                      </p:cBhvr>
                                      <p:tavLst>
                                        <p:tav tm="0">
                                          <p:val>
                                            <p:strVal val="0-#ppt_w/2"/>
                                          </p:val>
                                        </p:tav>
                                        <p:tav tm="100000">
                                          <p:val>
                                            <p:strVal val="#ppt_x"/>
                                          </p:val>
                                        </p:tav>
                                      </p:tavLst>
                                    </p:anim>
                                    <p:anim calcmode="lin" valueType="num">
                                      <p:cBhvr additive="base">
                                        <p:cTn id="31" dur="500" fill="hold"/>
                                        <p:tgtEl>
                                          <p:spTgt spid="220165"/>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20181"/>
                                        </p:tgtEl>
                                        <p:attrNameLst>
                                          <p:attrName>style.visibility</p:attrName>
                                        </p:attrNameLst>
                                      </p:cBhvr>
                                      <p:to>
                                        <p:strVal val="visible"/>
                                      </p:to>
                                    </p:set>
                                    <p:anim calcmode="lin" valueType="num">
                                      <p:cBhvr additive="base">
                                        <p:cTn id="36" dur="500" fill="hold"/>
                                        <p:tgtEl>
                                          <p:spTgt spid="220181"/>
                                        </p:tgtEl>
                                        <p:attrNameLst>
                                          <p:attrName>ppt_x</p:attrName>
                                        </p:attrNameLst>
                                      </p:cBhvr>
                                      <p:tavLst>
                                        <p:tav tm="0">
                                          <p:val>
                                            <p:strVal val="#ppt_x"/>
                                          </p:val>
                                        </p:tav>
                                        <p:tav tm="100000">
                                          <p:val>
                                            <p:strVal val="#ppt_x"/>
                                          </p:val>
                                        </p:tav>
                                      </p:tavLst>
                                    </p:anim>
                                    <p:anim calcmode="lin" valueType="num">
                                      <p:cBhvr additive="base">
                                        <p:cTn id="37" dur="500" fill="hold"/>
                                        <p:tgtEl>
                                          <p:spTgt spid="22018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500"/>
                            </p:stCondLst>
                            <p:childTnLst>
                              <p:par>
                                <p:cTn id="39" presetID="2" presetClass="entr" presetSubtype="1" fill="hold" grpId="0" nodeType="afterEffect">
                                  <p:stCondLst>
                                    <p:cond delay="0"/>
                                  </p:stCondLst>
                                  <p:childTnLst>
                                    <p:set>
                                      <p:cBhvr>
                                        <p:cTn id="40" dur="1" fill="hold">
                                          <p:stCondLst>
                                            <p:cond delay="0"/>
                                          </p:stCondLst>
                                        </p:cTn>
                                        <p:tgtEl>
                                          <p:spTgt spid="220189"/>
                                        </p:tgtEl>
                                        <p:attrNameLst>
                                          <p:attrName>style.visibility</p:attrName>
                                        </p:attrNameLst>
                                      </p:cBhvr>
                                      <p:to>
                                        <p:strVal val="visible"/>
                                      </p:to>
                                    </p:set>
                                    <p:anim calcmode="lin" valueType="num">
                                      <p:cBhvr additive="base">
                                        <p:cTn id="41" dur="500" fill="hold"/>
                                        <p:tgtEl>
                                          <p:spTgt spid="220189"/>
                                        </p:tgtEl>
                                        <p:attrNameLst>
                                          <p:attrName>ppt_x</p:attrName>
                                        </p:attrNameLst>
                                      </p:cBhvr>
                                      <p:tavLst>
                                        <p:tav tm="0">
                                          <p:val>
                                            <p:strVal val="#ppt_x"/>
                                          </p:val>
                                        </p:tav>
                                        <p:tav tm="100000">
                                          <p:val>
                                            <p:strVal val="#ppt_x"/>
                                          </p:val>
                                        </p:tav>
                                      </p:tavLst>
                                    </p:anim>
                                    <p:anim calcmode="lin" valueType="num">
                                      <p:cBhvr additive="base">
                                        <p:cTn id="42" dur="500" fill="hold"/>
                                        <p:tgtEl>
                                          <p:spTgt spid="220189"/>
                                        </p:tgtEl>
                                        <p:attrNameLst>
                                          <p:attrName>ppt_y</p:attrName>
                                        </p:attrNameLst>
                                      </p:cBhvr>
                                      <p:tavLst>
                                        <p:tav tm="0">
                                          <p:val>
                                            <p:strVal val="0-#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1" fill="hold" grpId="0" nodeType="clickEffect">
                                  <p:stCondLst>
                                    <p:cond delay="0"/>
                                  </p:stCondLst>
                                  <p:childTnLst>
                                    <p:set>
                                      <p:cBhvr>
                                        <p:cTn id="46" dur="1" fill="hold">
                                          <p:stCondLst>
                                            <p:cond delay="0"/>
                                          </p:stCondLst>
                                        </p:cTn>
                                        <p:tgtEl>
                                          <p:spTgt spid="220167"/>
                                        </p:tgtEl>
                                        <p:attrNameLst>
                                          <p:attrName>style.visibility</p:attrName>
                                        </p:attrNameLst>
                                      </p:cBhvr>
                                      <p:to>
                                        <p:strVal val="visible"/>
                                      </p:to>
                                    </p:set>
                                    <p:anim calcmode="lin" valueType="num">
                                      <p:cBhvr additive="base">
                                        <p:cTn id="47" dur="500" fill="hold"/>
                                        <p:tgtEl>
                                          <p:spTgt spid="220167"/>
                                        </p:tgtEl>
                                        <p:attrNameLst>
                                          <p:attrName>ppt_x</p:attrName>
                                        </p:attrNameLst>
                                      </p:cBhvr>
                                      <p:tavLst>
                                        <p:tav tm="0">
                                          <p:val>
                                            <p:strVal val="#ppt_x"/>
                                          </p:val>
                                        </p:tav>
                                        <p:tav tm="100000">
                                          <p:val>
                                            <p:strVal val="#ppt_x"/>
                                          </p:val>
                                        </p:tav>
                                      </p:tavLst>
                                    </p:anim>
                                    <p:anim calcmode="lin" valueType="num">
                                      <p:cBhvr additive="base">
                                        <p:cTn id="48" dur="500" fill="hold"/>
                                        <p:tgtEl>
                                          <p:spTgt spid="220167"/>
                                        </p:tgtEl>
                                        <p:attrNameLst>
                                          <p:attrName>ppt_y</p:attrName>
                                        </p:attrNameLst>
                                      </p:cBhvr>
                                      <p:tavLst>
                                        <p:tav tm="0">
                                          <p:val>
                                            <p:strVal val="0-#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9" fill="hold" grpId="0" nodeType="clickEffect">
                                  <p:stCondLst>
                                    <p:cond delay="0"/>
                                  </p:stCondLst>
                                  <p:childTnLst>
                                    <p:set>
                                      <p:cBhvr>
                                        <p:cTn id="52" dur="1" fill="hold">
                                          <p:stCondLst>
                                            <p:cond delay="0"/>
                                          </p:stCondLst>
                                        </p:cTn>
                                        <p:tgtEl>
                                          <p:spTgt spid="220207"/>
                                        </p:tgtEl>
                                        <p:attrNameLst>
                                          <p:attrName>style.visibility</p:attrName>
                                        </p:attrNameLst>
                                      </p:cBhvr>
                                      <p:to>
                                        <p:strVal val="visible"/>
                                      </p:to>
                                    </p:set>
                                    <p:anim calcmode="lin" valueType="num">
                                      <p:cBhvr additive="base">
                                        <p:cTn id="53" dur="500" fill="hold"/>
                                        <p:tgtEl>
                                          <p:spTgt spid="220207"/>
                                        </p:tgtEl>
                                        <p:attrNameLst>
                                          <p:attrName>ppt_x</p:attrName>
                                        </p:attrNameLst>
                                      </p:cBhvr>
                                      <p:tavLst>
                                        <p:tav tm="0">
                                          <p:val>
                                            <p:strVal val="0-#ppt_w/2"/>
                                          </p:val>
                                        </p:tav>
                                        <p:tav tm="100000">
                                          <p:val>
                                            <p:strVal val="#ppt_x"/>
                                          </p:val>
                                        </p:tav>
                                      </p:tavLst>
                                    </p:anim>
                                    <p:anim calcmode="lin" valueType="num">
                                      <p:cBhvr additive="base">
                                        <p:cTn id="54" dur="500" fill="hold"/>
                                        <p:tgtEl>
                                          <p:spTgt spid="220207"/>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500"/>
                            </p:stCondLst>
                            <p:childTnLst>
                              <p:par>
                                <p:cTn id="56" presetID="2" presetClass="entr" presetSubtype="9" fill="hold" grpId="0" nodeType="afterEffect">
                                  <p:stCondLst>
                                    <p:cond delay="0"/>
                                  </p:stCondLst>
                                  <p:childTnLst>
                                    <p:set>
                                      <p:cBhvr>
                                        <p:cTn id="57" dur="1" fill="hold">
                                          <p:stCondLst>
                                            <p:cond delay="0"/>
                                          </p:stCondLst>
                                        </p:cTn>
                                        <p:tgtEl>
                                          <p:spTgt spid="220204"/>
                                        </p:tgtEl>
                                        <p:attrNameLst>
                                          <p:attrName>style.visibility</p:attrName>
                                        </p:attrNameLst>
                                      </p:cBhvr>
                                      <p:to>
                                        <p:strVal val="visible"/>
                                      </p:to>
                                    </p:set>
                                    <p:anim calcmode="lin" valueType="num">
                                      <p:cBhvr additive="base">
                                        <p:cTn id="58" dur="500" fill="hold"/>
                                        <p:tgtEl>
                                          <p:spTgt spid="220204"/>
                                        </p:tgtEl>
                                        <p:attrNameLst>
                                          <p:attrName>ppt_x</p:attrName>
                                        </p:attrNameLst>
                                      </p:cBhvr>
                                      <p:tavLst>
                                        <p:tav tm="0">
                                          <p:val>
                                            <p:strVal val="0-#ppt_w/2"/>
                                          </p:val>
                                        </p:tav>
                                        <p:tav tm="100000">
                                          <p:val>
                                            <p:strVal val="#ppt_x"/>
                                          </p:val>
                                        </p:tav>
                                      </p:tavLst>
                                    </p:anim>
                                    <p:anim calcmode="lin" valueType="num">
                                      <p:cBhvr additive="base">
                                        <p:cTn id="59" dur="500" fill="hold"/>
                                        <p:tgtEl>
                                          <p:spTgt spid="220204"/>
                                        </p:tgtEl>
                                        <p:attrNameLst>
                                          <p:attrName>ppt_y</p:attrName>
                                        </p:attrNameLst>
                                      </p:cBhvr>
                                      <p:tavLst>
                                        <p:tav tm="0">
                                          <p:val>
                                            <p:strVal val="0-#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 presetClass="entr" presetSubtype="9" fill="hold" grpId="0" nodeType="clickEffect">
                                  <p:stCondLst>
                                    <p:cond delay="0"/>
                                  </p:stCondLst>
                                  <p:childTnLst>
                                    <p:set>
                                      <p:cBhvr>
                                        <p:cTn id="63" dur="1" fill="hold">
                                          <p:stCondLst>
                                            <p:cond delay="0"/>
                                          </p:stCondLst>
                                        </p:cTn>
                                        <p:tgtEl>
                                          <p:spTgt spid="220176"/>
                                        </p:tgtEl>
                                        <p:attrNameLst>
                                          <p:attrName>style.visibility</p:attrName>
                                        </p:attrNameLst>
                                      </p:cBhvr>
                                      <p:to>
                                        <p:strVal val="visible"/>
                                      </p:to>
                                    </p:set>
                                    <p:anim calcmode="lin" valueType="num">
                                      <p:cBhvr additive="base">
                                        <p:cTn id="64" dur="500" fill="hold"/>
                                        <p:tgtEl>
                                          <p:spTgt spid="220176"/>
                                        </p:tgtEl>
                                        <p:attrNameLst>
                                          <p:attrName>ppt_x</p:attrName>
                                        </p:attrNameLst>
                                      </p:cBhvr>
                                      <p:tavLst>
                                        <p:tav tm="0">
                                          <p:val>
                                            <p:strVal val="0-#ppt_w/2"/>
                                          </p:val>
                                        </p:tav>
                                        <p:tav tm="100000">
                                          <p:val>
                                            <p:strVal val="#ppt_x"/>
                                          </p:val>
                                        </p:tav>
                                      </p:tavLst>
                                    </p:anim>
                                    <p:anim calcmode="lin" valueType="num">
                                      <p:cBhvr additive="base">
                                        <p:cTn id="65" dur="500" fill="hold"/>
                                        <p:tgtEl>
                                          <p:spTgt spid="220176"/>
                                        </p:tgtEl>
                                        <p:attrNameLst>
                                          <p:attrName>ppt_y</p:attrName>
                                        </p:attrNameLst>
                                      </p:cBhvr>
                                      <p:tavLst>
                                        <p:tav tm="0">
                                          <p:val>
                                            <p:strVal val="0-#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3" fill="hold" grpId="0" nodeType="clickEffect">
                                  <p:stCondLst>
                                    <p:cond delay="0"/>
                                  </p:stCondLst>
                                  <p:childTnLst>
                                    <p:set>
                                      <p:cBhvr>
                                        <p:cTn id="69" dur="1" fill="hold">
                                          <p:stCondLst>
                                            <p:cond delay="0"/>
                                          </p:stCondLst>
                                        </p:cTn>
                                        <p:tgtEl>
                                          <p:spTgt spid="220206"/>
                                        </p:tgtEl>
                                        <p:attrNameLst>
                                          <p:attrName>style.visibility</p:attrName>
                                        </p:attrNameLst>
                                      </p:cBhvr>
                                      <p:to>
                                        <p:strVal val="visible"/>
                                      </p:to>
                                    </p:set>
                                    <p:anim calcmode="lin" valueType="num">
                                      <p:cBhvr additive="base">
                                        <p:cTn id="70" dur="500" fill="hold"/>
                                        <p:tgtEl>
                                          <p:spTgt spid="220206"/>
                                        </p:tgtEl>
                                        <p:attrNameLst>
                                          <p:attrName>ppt_x</p:attrName>
                                        </p:attrNameLst>
                                      </p:cBhvr>
                                      <p:tavLst>
                                        <p:tav tm="0">
                                          <p:val>
                                            <p:strVal val="1+#ppt_w/2"/>
                                          </p:val>
                                        </p:tav>
                                        <p:tav tm="100000">
                                          <p:val>
                                            <p:strVal val="#ppt_x"/>
                                          </p:val>
                                        </p:tav>
                                      </p:tavLst>
                                    </p:anim>
                                    <p:anim calcmode="lin" valueType="num">
                                      <p:cBhvr additive="base">
                                        <p:cTn id="71" dur="500" fill="hold"/>
                                        <p:tgtEl>
                                          <p:spTgt spid="220206"/>
                                        </p:tgtEl>
                                        <p:attrNameLst>
                                          <p:attrName>ppt_y</p:attrName>
                                        </p:attrNameLst>
                                      </p:cBhvr>
                                      <p:tavLst>
                                        <p:tav tm="0">
                                          <p:val>
                                            <p:strVal val="0-#ppt_h/2"/>
                                          </p:val>
                                        </p:tav>
                                        <p:tav tm="100000">
                                          <p:val>
                                            <p:strVal val="#ppt_y"/>
                                          </p:val>
                                        </p:tav>
                                      </p:tavLst>
                                    </p:anim>
                                  </p:childTnLst>
                                </p:cTn>
                              </p:par>
                            </p:childTnLst>
                          </p:cTn>
                        </p:par>
                        <p:par>
                          <p:cTn id="72" fill="hold" nodeType="afterGroup">
                            <p:stCondLst>
                              <p:cond delay="500"/>
                            </p:stCondLst>
                            <p:childTnLst>
                              <p:par>
                                <p:cTn id="73" presetID="2" presetClass="entr" presetSubtype="3" fill="hold" grpId="0" nodeType="afterEffect">
                                  <p:stCondLst>
                                    <p:cond delay="0"/>
                                  </p:stCondLst>
                                  <p:childTnLst>
                                    <p:set>
                                      <p:cBhvr>
                                        <p:cTn id="74" dur="1" fill="hold">
                                          <p:stCondLst>
                                            <p:cond delay="0"/>
                                          </p:stCondLst>
                                        </p:cTn>
                                        <p:tgtEl>
                                          <p:spTgt spid="220203"/>
                                        </p:tgtEl>
                                        <p:attrNameLst>
                                          <p:attrName>style.visibility</p:attrName>
                                        </p:attrNameLst>
                                      </p:cBhvr>
                                      <p:to>
                                        <p:strVal val="visible"/>
                                      </p:to>
                                    </p:set>
                                    <p:anim calcmode="lin" valueType="num">
                                      <p:cBhvr additive="base">
                                        <p:cTn id="75" dur="500" fill="hold"/>
                                        <p:tgtEl>
                                          <p:spTgt spid="220203"/>
                                        </p:tgtEl>
                                        <p:attrNameLst>
                                          <p:attrName>ppt_x</p:attrName>
                                        </p:attrNameLst>
                                      </p:cBhvr>
                                      <p:tavLst>
                                        <p:tav tm="0">
                                          <p:val>
                                            <p:strVal val="1+#ppt_w/2"/>
                                          </p:val>
                                        </p:tav>
                                        <p:tav tm="100000">
                                          <p:val>
                                            <p:strVal val="#ppt_x"/>
                                          </p:val>
                                        </p:tav>
                                      </p:tavLst>
                                    </p:anim>
                                    <p:anim calcmode="lin" valueType="num">
                                      <p:cBhvr additive="base">
                                        <p:cTn id="76" dur="500" fill="hold"/>
                                        <p:tgtEl>
                                          <p:spTgt spid="220203"/>
                                        </p:tgtEl>
                                        <p:attrNameLst>
                                          <p:attrName>ppt_y</p:attrName>
                                        </p:attrNameLst>
                                      </p:cBhvr>
                                      <p:tavLst>
                                        <p:tav tm="0">
                                          <p:val>
                                            <p:strVal val="0-#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3" fill="hold" grpId="0" nodeType="clickEffect">
                                  <p:stCondLst>
                                    <p:cond delay="0"/>
                                  </p:stCondLst>
                                  <p:childTnLst>
                                    <p:set>
                                      <p:cBhvr>
                                        <p:cTn id="80" dur="1" fill="hold">
                                          <p:stCondLst>
                                            <p:cond delay="0"/>
                                          </p:stCondLst>
                                        </p:cTn>
                                        <p:tgtEl>
                                          <p:spTgt spid="220174"/>
                                        </p:tgtEl>
                                        <p:attrNameLst>
                                          <p:attrName>style.visibility</p:attrName>
                                        </p:attrNameLst>
                                      </p:cBhvr>
                                      <p:to>
                                        <p:strVal val="visible"/>
                                      </p:to>
                                    </p:set>
                                    <p:anim calcmode="lin" valueType="num">
                                      <p:cBhvr additive="base">
                                        <p:cTn id="81" dur="500" fill="hold"/>
                                        <p:tgtEl>
                                          <p:spTgt spid="220174"/>
                                        </p:tgtEl>
                                        <p:attrNameLst>
                                          <p:attrName>ppt_x</p:attrName>
                                        </p:attrNameLst>
                                      </p:cBhvr>
                                      <p:tavLst>
                                        <p:tav tm="0">
                                          <p:val>
                                            <p:strVal val="1+#ppt_w/2"/>
                                          </p:val>
                                        </p:tav>
                                        <p:tav tm="100000">
                                          <p:val>
                                            <p:strVal val="#ppt_x"/>
                                          </p:val>
                                        </p:tav>
                                      </p:tavLst>
                                    </p:anim>
                                    <p:anim calcmode="lin" valueType="num">
                                      <p:cBhvr additive="base">
                                        <p:cTn id="82" dur="500" fill="hold"/>
                                        <p:tgtEl>
                                          <p:spTgt spid="220174"/>
                                        </p:tgtEl>
                                        <p:attrNameLst>
                                          <p:attrName>ppt_y</p:attrName>
                                        </p:attrNameLst>
                                      </p:cBhvr>
                                      <p:tavLst>
                                        <p:tav tm="0">
                                          <p:val>
                                            <p:strVal val="0-#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9" fill="hold" grpId="0" nodeType="clickEffect">
                                  <p:stCondLst>
                                    <p:cond delay="0"/>
                                  </p:stCondLst>
                                  <p:childTnLst>
                                    <p:set>
                                      <p:cBhvr>
                                        <p:cTn id="86" dur="1" fill="hold">
                                          <p:stCondLst>
                                            <p:cond delay="0"/>
                                          </p:stCondLst>
                                        </p:cTn>
                                        <p:tgtEl>
                                          <p:spTgt spid="220205"/>
                                        </p:tgtEl>
                                        <p:attrNameLst>
                                          <p:attrName>style.visibility</p:attrName>
                                        </p:attrNameLst>
                                      </p:cBhvr>
                                      <p:to>
                                        <p:strVal val="visible"/>
                                      </p:to>
                                    </p:set>
                                    <p:anim calcmode="lin" valueType="num">
                                      <p:cBhvr additive="base">
                                        <p:cTn id="87" dur="500" fill="hold"/>
                                        <p:tgtEl>
                                          <p:spTgt spid="220205"/>
                                        </p:tgtEl>
                                        <p:attrNameLst>
                                          <p:attrName>ppt_x</p:attrName>
                                        </p:attrNameLst>
                                      </p:cBhvr>
                                      <p:tavLst>
                                        <p:tav tm="0">
                                          <p:val>
                                            <p:strVal val="0-#ppt_w/2"/>
                                          </p:val>
                                        </p:tav>
                                        <p:tav tm="100000">
                                          <p:val>
                                            <p:strVal val="#ppt_x"/>
                                          </p:val>
                                        </p:tav>
                                      </p:tavLst>
                                    </p:anim>
                                    <p:anim calcmode="lin" valueType="num">
                                      <p:cBhvr additive="base">
                                        <p:cTn id="88" dur="500" fill="hold"/>
                                        <p:tgtEl>
                                          <p:spTgt spid="220205"/>
                                        </p:tgtEl>
                                        <p:attrNameLst>
                                          <p:attrName>ppt_y</p:attrName>
                                        </p:attrNameLst>
                                      </p:cBhvr>
                                      <p:tavLst>
                                        <p:tav tm="0">
                                          <p:val>
                                            <p:strVal val="0-#ppt_h/2"/>
                                          </p:val>
                                        </p:tav>
                                        <p:tav tm="100000">
                                          <p:val>
                                            <p:strVal val="#ppt_y"/>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 presetClass="entr" presetSubtype="9" fill="hold" grpId="0" nodeType="clickEffect">
                                  <p:stCondLst>
                                    <p:cond delay="0"/>
                                  </p:stCondLst>
                                  <p:childTnLst>
                                    <p:set>
                                      <p:cBhvr>
                                        <p:cTn id="92" dur="1" fill="hold">
                                          <p:stCondLst>
                                            <p:cond delay="0"/>
                                          </p:stCondLst>
                                        </p:cTn>
                                        <p:tgtEl>
                                          <p:spTgt spid="220175"/>
                                        </p:tgtEl>
                                        <p:attrNameLst>
                                          <p:attrName>style.visibility</p:attrName>
                                        </p:attrNameLst>
                                      </p:cBhvr>
                                      <p:to>
                                        <p:strVal val="visible"/>
                                      </p:to>
                                    </p:set>
                                    <p:anim calcmode="lin" valueType="num">
                                      <p:cBhvr additive="base">
                                        <p:cTn id="93" dur="500" fill="hold"/>
                                        <p:tgtEl>
                                          <p:spTgt spid="220175"/>
                                        </p:tgtEl>
                                        <p:attrNameLst>
                                          <p:attrName>ppt_x</p:attrName>
                                        </p:attrNameLst>
                                      </p:cBhvr>
                                      <p:tavLst>
                                        <p:tav tm="0">
                                          <p:val>
                                            <p:strVal val="0-#ppt_w/2"/>
                                          </p:val>
                                        </p:tav>
                                        <p:tav tm="100000">
                                          <p:val>
                                            <p:strVal val="#ppt_x"/>
                                          </p:val>
                                        </p:tav>
                                      </p:tavLst>
                                    </p:anim>
                                    <p:anim calcmode="lin" valueType="num">
                                      <p:cBhvr additive="base">
                                        <p:cTn id="94" dur="500" fill="hold"/>
                                        <p:tgtEl>
                                          <p:spTgt spid="220175"/>
                                        </p:tgtEl>
                                        <p:attrNameLst>
                                          <p:attrName>ppt_y</p:attrName>
                                        </p:attrNameLst>
                                      </p:cBhvr>
                                      <p:tavLst>
                                        <p:tav tm="0">
                                          <p:val>
                                            <p:strVal val="0-#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3" fill="hold" grpId="0" nodeType="clickEffect">
                                  <p:stCondLst>
                                    <p:cond delay="0"/>
                                  </p:stCondLst>
                                  <p:childTnLst>
                                    <p:set>
                                      <p:cBhvr>
                                        <p:cTn id="98" dur="1" fill="hold">
                                          <p:stCondLst>
                                            <p:cond delay="0"/>
                                          </p:stCondLst>
                                        </p:cTn>
                                        <p:tgtEl>
                                          <p:spTgt spid="220182"/>
                                        </p:tgtEl>
                                        <p:attrNameLst>
                                          <p:attrName>style.visibility</p:attrName>
                                        </p:attrNameLst>
                                      </p:cBhvr>
                                      <p:to>
                                        <p:strVal val="visible"/>
                                      </p:to>
                                    </p:set>
                                    <p:anim calcmode="lin" valueType="num">
                                      <p:cBhvr additive="base">
                                        <p:cTn id="99" dur="500" fill="hold"/>
                                        <p:tgtEl>
                                          <p:spTgt spid="220182"/>
                                        </p:tgtEl>
                                        <p:attrNameLst>
                                          <p:attrName>ppt_x</p:attrName>
                                        </p:attrNameLst>
                                      </p:cBhvr>
                                      <p:tavLst>
                                        <p:tav tm="0">
                                          <p:val>
                                            <p:strVal val="1+#ppt_w/2"/>
                                          </p:val>
                                        </p:tav>
                                        <p:tav tm="100000">
                                          <p:val>
                                            <p:strVal val="#ppt_x"/>
                                          </p:val>
                                        </p:tav>
                                      </p:tavLst>
                                    </p:anim>
                                    <p:anim calcmode="lin" valueType="num">
                                      <p:cBhvr additive="base">
                                        <p:cTn id="100" dur="500" fill="hold"/>
                                        <p:tgtEl>
                                          <p:spTgt spid="220182"/>
                                        </p:tgtEl>
                                        <p:attrNameLst>
                                          <p:attrName>ppt_y</p:attrName>
                                        </p:attrNameLst>
                                      </p:cBhvr>
                                      <p:tavLst>
                                        <p:tav tm="0">
                                          <p:val>
                                            <p:strVal val="0-#ppt_h/2"/>
                                          </p:val>
                                        </p:tav>
                                        <p:tav tm="100000">
                                          <p:val>
                                            <p:strVal val="#ppt_y"/>
                                          </p:val>
                                        </p:tav>
                                      </p:tavLst>
                                    </p:anim>
                                  </p:childTnLst>
                                </p:cTn>
                              </p:par>
                            </p:childTnLst>
                          </p:cTn>
                        </p:par>
                        <p:par>
                          <p:cTn id="101" fill="hold" nodeType="afterGroup">
                            <p:stCondLst>
                              <p:cond delay="500"/>
                            </p:stCondLst>
                            <p:childTnLst>
                              <p:par>
                                <p:cTn id="102" presetID="2" presetClass="entr" presetSubtype="3" fill="hold" grpId="0" nodeType="afterEffect">
                                  <p:stCondLst>
                                    <p:cond delay="0"/>
                                  </p:stCondLst>
                                  <p:childTnLst>
                                    <p:set>
                                      <p:cBhvr>
                                        <p:cTn id="103" dur="1" fill="hold">
                                          <p:stCondLst>
                                            <p:cond delay="0"/>
                                          </p:stCondLst>
                                        </p:cTn>
                                        <p:tgtEl>
                                          <p:spTgt spid="220187"/>
                                        </p:tgtEl>
                                        <p:attrNameLst>
                                          <p:attrName>style.visibility</p:attrName>
                                        </p:attrNameLst>
                                      </p:cBhvr>
                                      <p:to>
                                        <p:strVal val="visible"/>
                                      </p:to>
                                    </p:set>
                                    <p:anim calcmode="lin" valueType="num">
                                      <p:cBhvr additive="base">
                                        <p:cTn id="104" dur="500" fill="hold"/>
                                        <p:tgtEl>
                                          <p:spTgt spid="220187"/>
                                        </p:tgtEl>
                                        <p:attrNameLst>
                                          <p:attrName>ppt_x</p:attrName>
                                        </p:attrNameLst>
                                      </p:cBhvr>
                                      <p:tavLst>
                                        <p:tav tm="0">
                                          <p:val>
                                            <p:strVal val="1+#ppt_w/2"/>
                                          </p:val>
                                        </p:tav>
                                        <p:tav tm="100000">
                                          <p:val>
                                            <p:strVal val="#ppt_x"/>
                                          </p:val>
                                        </p:tav>
                                      </p:tavLst>
                                    </p:anim>
                                    <p:anim calcmode="lin" valueType="num">
                                      <p:cBhvr additive="base">
                                        <p:cTn id="105" dur="500" fill="hold"/>
                                        <p:tgtEl>
                                          <p:spTgt spid="220187"/>
                                        </p:tgtEl>
                                        <p:attrNameLst>
                                          <p:attrName>ppt_y</p:attrName>
                                        </p:attrNameLst>
                                      </p:cBhvr>
                                      <p:tavLst>
                                        <p:tav tm="0">
                                          <p:val>
                                            <p:strVal val="0-#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3" fill="hold" grpId="0" nodeType="clickEffect">
                                  <p:stCondLst>
                                    <p:cond delay="0"/>
                                  </p:stCondLst>
                                  <p:childTnLst>
                                    <p:set>
                                      <p:cBhvr>
                                        <p:cTn id="109" dur="1" fill="hold">
                                          <p:stCondLst>
                                            <p:cond delay="0"/>
                                          </p:stCondLst>
                                        </p:cTn>
                                        <p:tgtEl>
                                          <p:spTgt spid="220166"/>
                                        </p:tgtEl>
                                        <p:attrNameLst>
                                          <p:attrName>style.visibility</p:attrName>
                                        </p:attrNameLst>
                                      </p:cBhvr>
                                      <p:to>
                                        <p:strVal val="visible"/>
                                      </p:to>
                                    </p:set>
                                    <p:anim calcmode="lin" valueType="num">
                                      <p:cBhvr additive="base">
                                        <p:cTn id="110" dur="500" fill="hold"/>
                                        <p:tgtEl>
                                          <p:spTgt spid="220166"/>
                                        </p:tgtEl>
                                        <p:attrNameLst>
                                          <p:attrName>ppt_x</p:attrName>
                                        </p:attrNameLst>
                                      </p:cBhvr>
                                      <p:tavLst>
                                        <p:tav tm="0">
                                          <p:val>
                                            <p:strVal val="1+#ppt_w/2"/>
                                          </p:val>
                                        </p:tav>
                                        <p:tav tm="100000">
                                          <p:val>
                                            <p:strVal val="#ppt_x"/>
                                          </p:val>
                                        </p:tav>
                                      </p:tavLst>
                                    </p:anim>
                                    <p:anim calcmode="lin" valueType="num">
                                      <p:cBhvr additive="base">
                                        <p:cTn id="111" dur="500" fill="hold"/>
                                        <p:tgtEl>
                                          <p:spTgt spid="220166"/>
                                        </p:tgtEl>
                                        <p:attrNameLst>
                                          <p:attrName>ppt_y</p:attrName>
                                        </p:attrNameLst>
                                      </p:cBhvr>
                                      <p:tavLst>
                                        <p:tav tm="0">
                                          <p:val>
                                            <p:strVal val="0-#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1" fill="hold" grpId="0" nodeType="clickEffect">
                                  <p:stCondLst>
                                    <p:cond delay="0"/>
                                  </p:stCondLst>
                                  <p:childTnLst>
                                    <p:set>
                                      <p:cBhvr>
                                        <p:cTn id="115" dur="1" fill="hold">
                                          <p:stCondLst>
                                            <p:cond delay="0"/>
                                          </p:stCondLst>
                                        </p:cTn>
                                        <p:tgtEl>
                                          <p:spTgt spid="220190"/>
                                        </p:tgtEl>
                                        <p:attrNameLst>
                                          <p:attrName>style.visibility</p:attrName>
                                        </p:attrNameLst>
                                      </p:cBhvr>
                                      <p:to>
                                        <p:strVal val="visible"/>
                                      </p:to>
                                    </p:set>
                                    <p:anim calcmode="lin" valueType="num">
                                      <p:cBhvr additive="base">
                                        <p:cTn id="116" dur="500" fill="hold"/>
                                        <p:tgtEl>
                                          <p:spTgt spid="220190"/>
                                        </p:tgtEl>
                                        <p:attrNameLst>
                                          <p:attrName>ppt_x</p:attrName>
                                        </p:attrNameLst>
                                      </p:cBhvr>
                                      <p:tavLst>
                                        <p:tav tm="0">
                                          <p:val>
                                            <p:strVal val="#ppt_x"/>
                                          </p:val>
                                        </p:tav>
                                        <p:tav tm="100000">
                                          <p:val>
                                            <p:strVal val="#ppt_x"/>
                                          </p:val>
                                        </p:tav>
                                      </p:tavLst>
                                    </p:anim>
                                    <p:anim calcmode="lin" valueType="num">
                                      <p:cBhvr additive="base">
                                        <p:cTn id="117" dur="500" fill="hold"/>
                                        <p:tgtEl>
                                          <p:spTgt spid="220190"/>
                                        </p:tgtEl>
                                        <p:attrNameLst>
                                          <p:attrName>ppt_y</p:attrName>
                                        </p:attrNameLst>
                                      </p:cBhvr>
                                      <p:tavLst>
                                        <p:tav tm="0">
                                          <p:val>
                                            <p:strVal val="0-#ppt_h/2"/>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ntr" presetSubtype="1" fill="hold" grpId="0" nodeType="clickEffect">
                                  <p:stCondLst>
                                    <p:cond delay="0"/>
                                  </p:stCondLst>
                                  <p:childTnLst>
                                    <p:set>
                                      <p:cBhvr>
                                        <p:cTn id="121" dur="1" fill="hold">
                                          <p:stCondLst>
                                            <p:cond delay="0"/>
                                          </p:stCondLst>
                                        </p:cTn>
                                        <p:tgtEl>
                                          <p:spTgt spid="220185"/>
                                        </p:tgtEl>
                                        <p:attrNameLst>
                                          <p:attrName>style.visibility</p:attrName>
                                        </p:attrNameLst>
                                      </p:cBhvr>
                                      <p:to>
                                        <p:strVal val="visible"/>
                                      </p:to>
                                    </p:set>
                                    <p:anim calcmode="lin" valueType="num">
                                      <p:cBhvr additive="base">
                                        <p:cTn id="122" dur="500" fill="hold"/>
                                        <p:tgtEl>
                                          <p:spTgt spid="220185"/>
                                        </p:tgtEl>
                                        <p:attrNameLst>
                                          <p:attrName>ppt_x</p:attrName>
                                        </p:attrNameLst>
                                      </p:cBhvr>
                                      <p:tavLst>
                                        <p:tav tm="0">
                                          <p:val>
                                            <p:strVal val="#ppt_x"/>
                                          </p:val>
                                        </p:tav>
                                        <p:tav tm="100000">
                                          <p:val>
                                            <p:strVal val="#ppt_x"/>
                                          </p:val>
                                        </p:tav>
                                      </p:tavLst>
                                    </p:anim>
                                    <p:anim calcmode="lin" valueType="num">
                                      <p:cBhvr additive="base">
                                        <p:cTn id="123" dur="500" fill="hold"/>
                                        <p:tgtEl>
                                          <p:spTgt spid="220185"/>
                                        </p:tgtEl>
                                        <p:attrNameLst>
                                          <p:attrName>ppt_y</p:attrName>
                                        </p:attrNameLst>
                                      </p:cBhvr>
                                      <p:tavLst>
                                        <p:tav tm="0">
                                          <p:val>
                                            <p:strVal val="0-#ppt_h/2"/>
                                          </p:val>
                                        </p:tav>
                                        <p:tav tm="100000">
                                          <p:val>
                                            <p:strVal val="#ppt_y"/>
                                          </p:val>
                                        </p:tav>
                                      </p:tavLst>
                                    </p:anim>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 presetClass="entr" presetSubtype="9" fill="hold" grpId="0" nodeType="clickEffect">
                                  <p:stCondLst>
                                    <p:cond delay="0"/>
                                  </p:stCondLst>
                                  <p:childTnLst>
                                    <p:set>
                                      <p:cBhvr>
                                        <p:cTn id="127" dur="1" fill="hold">
                                          <p:stCondLst>
                                            <p:cond delay="0"/>
                                          </p:stCondLst>
                                        </p:cTn>
                                        <p:tgtEl>
                                          <p:spTgt spid="220195"/>
                                        </p:tgtEl>
                                        <p:attrNameLst>
                                          <p:attrName>style.visibility</p:attrName>
                                        </p:attrNameLst>
                                      </p:cBhvr>
                                      <p:to>
                                        <p:strVal val="visible"/>
                                      </p:to>
                                    </p:set>
                                    <p:anim calcmode="lin" valueType="num">
                                      <p:cBhvr additive="base">
                                        <p:cTn id="128" dur="500" fill="hold"/>
                                        <p:tgtEl>
                                          <p:spTgt spid="220195"/>
                                        </p:tgtEl>
                                        <p:attrNameLst>
                                          <p:attrName>ppt_x</p:attrName>
                                        </p:attrNameLst>
                                      </p:cBhvr>
                                      <p:tavLst>
                                        <p:tav tm="0">
                                          <p:val>
                                            <p:strVal val="0-#ppt_w/2"/>
                                          </p:val>
                                        </p:tav>
                                        <p:tav tm="100000">
                                          <p:val>
                                            <p:strVal val="#ppt_x"/>
                                          </p:val>
                                        </p:tav>
                                      </p:tavLst>
                                    </p:anim>
                                    <p:anim calcmode="lin" valueType="num">
                                      <p:cBhvr additive="base">
                                        <p:cTn id="129" dur="500" fill="hold"/>
                                        <p:tgtEl>
                                          <p:spTgt spid="220195"/>
                                        </p:tgtEl>
                                        <p:attrNameLst>
                                          <p:attrName>ppt_y</p:attrName>
                                        </p:attrNameLst>
                                      </p:cBhvr>
                                      <p:tavLst>
                                        <p:tav tm="0">
                                          <p:val>
                                            <p:strVal val="0-#ppt_h/2"/>
                                          </p:val>
                                        </p:tav>
                                        <p:tav tm="100000">
                                          <p:val>
                                            <p:strVal val="#ppt_y"/>
                                          </p:val>
                                        </p:tav>
                                      </p:tavLst>
                                    </p:anim>
                                  </p:childTnLst>
                                </p:cTn>
                              </p:par>
                            </p:childTnLst>
                          </p:cTn>
                        </p:par>
                        <p:par>
                          <p:cTn id="130" fill="hold" nodeType="afterGroup">
                            <p:stCondLst>
                              <p:cond delay="500"/>
                            </p:stCondLst>
                            <p:childTnLst>
                              <p:par>
                                <p:cTn id="131" presetID="2" presetClass="entr" presetSubtype="9" fill="hold" grpId="0" nodeType="afterEffect">
                                  <p:stCondLst>
                                    <p:cond delay="0"/>
                                  </p:stCondLst>
                                  <p:childTnLst>
                                    <p:set>
                                      <p:cBhvr>
                                        <p:cTn id="132" dur="1" fill="hold">
                                          <p:stCondLst>
                                            <p:cond delay="0"/>
                                          </p:stCondLst>
                                        </p:cTn>
                                        <p:tgtEl>
                                          <p:spTgt spid="220193"/>
                                        </p:tgtEl>
                                        <p:attrNameLst>
                                          <p:attrName>style.visibility</p:attrName>
                                        </p:attrNameLst>
                                      </p:cBhvr>
                                      <p:to>
                                        <p:strVal val="visible"/>
                                      </p:to>
                                    </p:set>
                                    <p:anim calcmode="lin" valueType="num">
                                      <p:cBhvr additive="base">
                                        <p:cTn id="133" dur="500" fill="hold"/>
                                        <p:tgtEl>
                                          <p:spTgt spid="220193"/>
                                        </p:tgtEl>
                                        <p:attrNameLst>
                                          <p:attrName>ppt_x</p:attrName>
                                        </p:attrNameLst>
                                      </p:cBhvr>
                                      <p:tavLst>
                                        <p:tav tm="0">
                                          <p:val>
                                            <p:strVal val="0-#ppt_w/2"/>
                                          </p:val>
                                        </p:tav>
                                        <p:tav tm="100000">
                                          <p:val>
                                            <p:strVal val="#ppt_x"/>
                                          </p:val>
                                        </p:tav>
                                      </p:tavLst>
                                    </p:anim>
                                    <p:anim calcmode="lin" valueType="num">
                                      <p:cBhvr additive="base">
                                        <p:cTn id="134" dur="500" fill="hold"/>
                                        <p:tgtEl>
                                          <p:spTgt spid="220193"/>
                                        </p:tgtEl>
                                        <p:attrNameLst>
                                          <p:attrName>ppt_y</p:attrName>
                                        </p:attrNameLst>
                                      </p:cBhvr>
                                      <p:tavLst>
                                        <p:tav tm="0">
                                          <p:val>
                                            <p:strVal val="0-#ppt_h/2"/>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ntr" presetSubtype="9" fill="hold" grpId="0" nodeType="clickEffect">
                                  <p:stCondLst>
                                    <p:cond delay="0"/>
                                  </p:stCondLst>
                                  <p:childTnLst>
                                    <p:set>
                                      <p:cBhvr>
                                        <p:cTn id="138" dur="1" fill="hold">
                                          <p:stCondLst>
                                            <p:cond delay="0"/>
                                          </p:stCondLst>
                                        </p:cTn>
                                        <p:tgtEl>
                                          <p:spTgt spid="220169"/>
                                        </p:tgtEl>
                                        <p:attrNameLst>
                                          <p:attrName>style.visibility</p:attrName>
                                        </p:attrNameLst>
                                      </p:cBhvr>
                                      <p:to>
                                        <p:strVal val="visible"/>
                                      </p:to>
                                    </p:set>
                                    <p:anim calcmode="lin" valueType="num">
                                      <p:cBhvr additive="base">
                                        <p:cTn id="139" dur="500" fill="hold"/>
                                        <p:tgtEl>
                                          <p:spTgt spid="220169"/>
                                        </p:tgtEl>
                                        <p:attrNameLst>
                                          <p:attrName>ppt_x</p:attrName>
                                        </p:attrNameLst>
                                      </p:cBhvr>
                                      <p:tavLst>
                                        <p:tav tm="0">
                                          <p:val>
                                            <p:strVal val="0-#ppt_w/2"/>
                                          </p:val>
                                        </p:tav>
                                        <p:tav tm="100000">
                                          <p:val>
                                            <p:strVal val="#ppt_x"/>
                                          </p:val>
                                        </p:tav>
                                      </p:tavLst>
                                    </p:anim>
                                    <p:anim calcmode="lin" valueType="num">
                                      <p:cBhvr additive="base">
                                        <p:cTn id="140" dur="500" fill="hold"/>
                                        <p:tgtEl>
                                          <p:spTgt spid="220169"/>
                                        </p:tgtEl>
                                        <p:attrNameLst>
                                          <p:attrName>ppt_y</p:attrName>
                                        </p:attrNameLst>
                                      </p:cBhvr>
                                      <p:tavLst>
                                        <p:tav tm="0">
                                          <p:val>
                                            <p:strVal val="0-#ppt_h/2"/>
                                          </p:val>
                                        </p:tav>
                                        <p:tav tm="100000">
                                          <p:val>
                                            <p:strVal val="#ppt_y"/>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ntr" presetSubtype="1" fill="hold" grpId="0" nodeType="clickEffect">
                                  <p:stCondLst>
                                    <p:cond delay="0"/>
                                  </p:stCondLst>
                                  <p:childTnLst>
                                    <p:set>
                                      <p:cBhvr>
                                        <p:cTn id="144" dur="1" fill="hold">
                                          <p:stCondLst>
                                            <p:cond delay="0"/>
                                          </p:stCondLst>
                                        </p:cTn>
                                        <p:tgtEl>
                                          <p:spTgt spid="220198"/>
                                        </p:tgtEl>
                                        <p:attrNameLst>
                                          <p:attrName>style.visibility</p:attrName>
                                        </p:attrNameLst>
                                      </p:cBhvr>
                                      <p:to>
                                        <p:strVal val="visible"/>
                                      </p:to>
                                    </p:set>
                                    <p:anim calcmode="lin" valueType="num">
                                      <p:cBhvr additive="base">
                                        <p:cTn id="145" dur="500" fill="hold"/>
                                        <p:tgtEl>
                                          <p:spTgt spid="220198"/>
                                        </p:tgtEl>
                                        <p:attrNameLst>
                                          <p:attrName>ppt_x</p:attrName>
                                        </p:attrNameLst>
                                      </p:cBhvr>
                                      <p:tavLst>
                                        <p:tav tm="0">
                                          <p:val>
                                            <p:strVal val="#ppt_x"/>
                                          </p:val>
                                        </p:tav>
                                        <p:tav tm="100000">
                                          <p:val>
                                            <p:strVal val="#ppt_x"/>
                                          </p:val>
                                        </p:tav>
                                      </p:tavLst>
                                    </p:anim>
                                    <p:anim calcmode="lin" valueType="num">
                                      <p:cBhvr additive="base">
                                        <p:cTn id="146" dur="500" fill="hold"/>
                                        <p:tgtEl>
                                          <p:spTgt spid="220198"/>
                                        </p:tgtEl>
                                        <p:attrNameLst>
                                          <p:attrName>ppt_y</p:attrName>
                                        </p:attrNameLst>
                                      </p:cBhvr>
                                      <p:tavLst>
                                        <p:tav tm="0">
                                          <p:val>
                                            <p:strVal val="0-#ppt_h/2"/>
                                          </p:val>
                                        </p:tav>
                                        <p:tav tm="100000">
                                          <p:val>
                                            <p:strVal val="#ppt_y"/>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ntr" presetSubtype="1" fill="hold" grpId="0" nodeType="clickEffect">
                                  <p:stCondLst>
                                    <p:cond delay="0"/>
                                  </p:stCondLst>
                                  <p:childTnLst>
                                    <p:set>
                                      <p:cBhvr>
                                        <p:cTn id="150" dur="1" fill="hold">
                                          <p:stCondLst>
                                            <p:cond delay="0"/>
                                          </p:stCondLst>
                                        </p:cTn>
                                        <p:tgtEl>
                                          <p:spTgt spid="220171"/>
                                        </p:tgtEl>
                                        <p:attrNameLst>
                                          <p:attrName>style.visibility</p:attrName>
                                        </p:attrNameLst>
                                      </p:cBhvr>
                                      <p:to>
                                        <p:strVal val="visible"/>
                                      </p:to>
                                    </p:set>
                                    <p:anim calcmode="lin" valueType="num">
                                      <p:cBhvr additive="base">
                                        <p:cTn id="151" dur="500" fill="hold"/>
                                        <p:tgtEl>
                                          <p:spTgt spid="220171"/>
                                        </p:tgtEl>
                                        <p:attrNameLst>
                                          <p:attrName>ppt_x</p:attrName>
                                        </p:attrNameLst>
                                      </p:cBhvr>
                                      <p:tavLst>
                                        <p:tav tm="0">
                                          <p:val>
                                            <p:strVal val="#ppt_x"/>
                                          </p:val>
                                        </p:tav>
                                        <p:tav tm="100000">
                                          <p:val>
                                            <p:strVal val="#ppt_x"/>
                                          </p:val>
                                        </p:tav>
                                      </p:tavLst>
                                    </p:anim>
                                    <p:anim calcmode="lin" valueType="num">
                                      <p:cBhvr additive="base">
                                        <p:cTn id="152" dur="500" fill="hold"/>
                                        <p:tgtEl>
                                          <p:spTgt spid="220171"/>
                                        </p:tgtEl>
                                        <p:attrNameLst>
                                          <p:attrName>ppt_y</p:attrName>
                                        </p:attrNameLst>
                                      </p:cBhvr>
                                      <p:tavLst>
                                        <p:tav tm="0">
                                          <p:val>
                                            <p:strVal val="0-#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1" fill="hold" grpId="0" nodeType="clickEffect">
                                  <p:stCondLst>
                                    <p:cond delay="0"/>
                                  </p:stCondLst>
                                  <p:childTnLst>
                                    <p:set>
                                      <p:cBhvr>
                                        <p:cTn id="156" dur="1" fill="hold">
                                          <p:stCondLst>
                                            <p:cond delay="0"/>
                                          </p:stCondLst>
                                        </p:cTn>
                                        <p:tgtEl>
                                          <p:spTgt spid="220201"/>
                                        </p:tgtEl>
                                        <p:attrNameLst>
                                          <p:attrName>style.visibility</p:attrName>
                                        </p:attrNameLst>
                                      </p:cBhvr>
                                      <p:to>
                                        <p:strVal val="visible"/>
                                      </p:to>
                                    </p:set>
                                    <p:anim calcmode="lin" valueType="num">
                                      <p:cBhvr additive="base">
                                        <p:cTn id="157" dur="500" fill="hold"/>
                                        <p:tgtEl>
                                          <p:spTgt spid="220201"/>
                                        </p:tgtEl>
                                        <p:attrNameLst>
                                          <p:attrName>ppt_x</p:attrName>
                                        </p:attrNameLst>
                                      </p:cBhvr>
                                      <p:tavLst>
                                        <p:tav tm="0">
                                          <p:val>
                                            <p:strVal val="#ppt_x"/>
                                          </p:val>
                                        </p:tav>
                                        <p:tav tm="100000">
                                          <p:val>
                                            <p:strVal val="#ppt_x"/>
                                          </p:val>
                                        </p:tav>
                                      </p:tavLst>
                                    </p:anim>
                                    <p:anim calcmode="lin" valueType="num">
                                      <p:cBhvr additive="base">
                                        <p:cTn id="158" dur="500" fill="hold"/>
                                        <p:tgtEl>
                                          <p:spTgt spid="220201"/>
                                        </p:tgtEl>
                                        <p:attrNameLst>
                                          <p:attrName>ppt_y</p:attrName>
                                        </p:attrNameLst>
                                      </p:cBhvr>
                                      <p:tavLst>
                                        <p:tav tm="0">
                                          <p:val>
                                            <p:strVal val="0-#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nodeType="clickEffect">
                                  <p:stCondLst>
                                    <p:cond delay="0"/>
                                  </p:stCondLst>
                                  <p:childTnLst>
                                    <p:set>
                                      <p:cBhvr>
                                        <p:cTn id="162" dur="1" fill="hold">
                                          <p:stCondLst>
                                            <p:cond delay="0"/>
                                          </p:stCondLst>
                                        </p:cTn>
                                        <p:tgtEl>
                                          <p:spTgt spid="13"/>
                                        </p:tgtEl>
                                        <p:attrNameLst>
                                          <p:attrName>style.visibility</p:attrName>
                                        </p:attrNameLst>
                                      </p:cBhvr>
                                      <p:to>
                                        <p:strVal val="visible"/>
                                      </p:to>
                                    </p:set>
                                    <p:anim calcmode="lin" valueType="num">
                                      <p:cBhvr additive="base">
                                        <p:cTn id="163" dur="500" fill="hold"/>
                                        <p:tgtEl>
                                          <p:spTgt spid="13"/>
                                        </p:tgtEl>
                                        <p:attrNameLst>
                                          <p:attrName>ppt_x</p:attrName>
                                        </p:attrNameLst>
                                      </p:cBhvr>
                                      <p:tavLst>
                                        <p:tav tm="0">
                                          <p:val>
                                            <p:strVal val="#ppt_x"/>
                                          </p:val>
                                        </p:tav>
                                        <p:tav tm="100000">
                                          <p:val>
                                            <p:strVal val="#ppt_x"/>
                                          </p:val>
                                        </p:tav>
                                      </p:tavLst>
                                    </p:anim>
                                    <p:anim calcmode="lin" valueType="num">
                                      <p:cBhvr additive="base">
                                        <p:cTn id="1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1" fill="hold" grpId="0" nodeType="clickEffect">
                                  <p:stCondLst>
                                    <p:cond delay="0"/>
                                  </p:stCondLst>
                                  <p:childTnLst>
                                    <p:set>
                                      <p:cBhvr>
                                        <p:cTn id="168" dur="1" fill="hold">
                                          <p:stCondLst>
                                            <p:cond delay="0"/>
                                          </p:stCondLst>
                                        </p:cTn>
                                        <p:tgtEl>
                                          <p:spTgt spid="220172"/>
                                        </p:tgtEl>
                                        <p:attrNameLst>
                                          <p:attrName>style.visibility</p:attrName>
                                        </p:attrNameLst>
                                      </p:cBhvr>
                                      <p:to>
                                        <p:strVal val="visible"/>
                                      </p:to>
                                    </p:set>
                                    <p:anim calcmode="lin" valueType="num">
                                      <p:cBhvr additive="base">
                                        <p:cTn id="169" dur="500" fill="hold"/>
                                        <p:tgtEl>
                                          <p:spTgt spid="220172"/>
                                        </p:tgtEl>
                                        <p:attrNameLst>
                                          <p:attrName>ppt_x</p:attrName>
                                        </p:attrNameLst>
                                      </p:cBhvr>
                                      <p:tavLst>
                                        <p:tav tm="0">
                                          <p:val>
                                            <p:strVal val="#ppt_x"/>
                                          </p:val>
                                        </p:tav>
                                        <p:tav tm="100000">
                                          <p:val>
                                            <p:strVal val="#ppt_x"/>
                                          </p:val>
                                        </p:tav>
                                      </p:tavLst>
                                    </p:anim>
                                    <p:anim calcmode="lin" valueType="num">
                                      <p:cBhvr additive="base">
                                        <p:cTn id="170" dur="500" fill="hold"/>
                                        <p:tgtEl>
                                          <p:spTgt spid="220172"/>
                                        </p:tgtEl>
                                        <p:attrNameLst>
                                          <p:attrName>ppt_y</p:attrName>
                                        </p:attrNameLst>
                                      </p:cBhvr>
                                      <p:tavLst>
                                        <p:tav tm="0">
                                          <p:val>
                                            <p:strVal val="0-#ppt_h/2"/>
                                          </p:val>
                                        </p:tav>
                                        <p:tav tm="100000">
                                          <p:val>
                                            <p:strVal val="#ppt_y"/>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 presetClass="entr" presetSubtype="1" fill="hold" grpId="0" nodeType="clickEffect">
                                  <p:stCondLst>
                                    <p:cond delay="0"/>
                                  </p:stCondLst>
                                  <p:childTnLst>
                                    <p:set>
                                      <p:cBhvr>
                                        <p:cTn id="174" dur="1" fill="hold">
                                          <p:stCondLst>
                                            <p:cond delay="0"/>
                                          </p:stCondLst>
                                        </p:cTn>
                                        <p:tgtEl>
                                          <p:spTgt spid="220202"/>
                                        </p:tgtEl>
                                        <p:attrNameLst>
                                          <p:attrName>style.visibility</p:attrName>
                                        </p:attrNameLst>
                                      </p:cBhvr>
                                      <p:to>
                                        <p:strVal val="visible"/>
                                      </p:to>
                                    </p:set>
                                    <p:anim calcmode="lin" valueType="num">
                                      <p:cBhvr additive="base">
                                        <p:cTn id="175" dur="500" fill="hold"/>
                                        <p:tgtEl>
                                          <p:spTgt spid="220202"/>
                                        </p:tgtEl>
                                        <p:attrNameLst>
                                          <p:attrName>ppt_x</p:attrName>
                                        </p:attrNameLst>
                                      </p:cBhvr>
                                      <p:tavLst>
                                        <p:tav tm="0">
                                          <p:val>
                                            <p:strVal val="#ppt_x"/>
                                          </p:val>
                                        </p:tav>
                                        <p:tav tm="100000">
                                          <p:val>
                                            <p:strVal val="#ppt_x"/>
                                          </p:val>
                                        </p:tav>
                                      </p:tavLst>
                                    </p:anim>
                                    <p:anim calcmode="lin" valueType="num">
                                      <p:cBhvr additive="base">
                                        <p:cTn id="176" dur="500" fill="hold"/>
                                        <p:tgtEl>
                                          <p:spTgt spid="220202"/>
                                        </p:tgtEl>
                                        <p:attrNameLst>
                                          <p:attrName>ppt_y</p:attrName>
                                        </p:attrNameLst>
                                      </p:cBhvr>
                                      <p:tavLst>
                                        <p:tav tm="0">
                                          <p:val>
                                            <p:strVal val="0-#ppt_h/2"/>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nodeType="clickEffect">
                                  <p:stCondLst>
                                    <p:cond delay="0"/>
                                  </p:stCondLst>
                                  <p:childTnLst>
                                    <p:set>
                                      <p:cBhvr>
                                        <p:cTn id="180" dur="1" fill="hold">
                                          <p:stCondLst>
                                            <p:cond delay="0"/>
                                          </p:stCondLst>
                                        </p:cTn>
                                        <p:tgtEl>
                                          <p:spTgt spid="11"/>
                                        </p:tgtEl>
                                        <p:attrNameLst>
                                          <p:attrName>style.visibility</p:attrName>
                                        </p:attrNameLst>
                                      </p:cBhvr>
                                      <p:to>
                                        <p:strVal val="visible"/>
                                      </p:to>
                                    </p:set>
                                    <p:anim calcmode="lin" valueType="num">
                                      <p:cBhvr additive="base">
                                        <p:cTn id="181" dur="500" fill="hold"/>
                                        <p:tgtEl>
                                          <p:spTgt spid="11"/>
                                        </p:tgtEl>
                                        <p:attrNameLst>
                                          <p:attrName>ppt_x</p:attrName>
                                        </p:attrNameLst>
                                      </p:cBhvr>
                                      <p:tavLst>
                                        <p:tav tm="0">
                                          <p:val>
                                            <p:strVal val="#ppt_x"/>
                                          </p:val>
                                        </p:tav>
                                        <p:tav tm="100000">
                                          <p:val>
                                            <p:strVal val="#ppt_x"/>
                                          </p:val>
                                        </p:tav>
                                      </p:tavLst>
                                    </p:anim>
                                    <p:anim calcmode="lin" valueType="num">
                                      <p:cBhvr additive="base">
                                        <p:cTn id="18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 presetClass="entr" presetSubtype="1" fill="hold" grpId="0" nodeType="clickEffect">
                                  <p:stCondLst>
                                    <p:cond delay="0"/>
                                  </p:stCondLst>
                                  <p:childTnLst>
                                    <p:set>
                                      <p:cBhvr>
                                        <p:cTn id="186" dur="1" fill="hold">
                                          <p:stCondLst>
                                            <p:cond delay="0"/>
                                          </p:stCondLst>
                                        </p:cTn>
                                        <p:tgtEl>
                                          <p:spTgt spid="220173"/>
                                        </p:tgtEl>
                                        <p:attrNameLst>
                                          <p:attrName>style.visibility</p:attrName>
                                        </p:attrNameLst>
                                      </p:cBhvr>
                                      <p:to>
                                        <p:strVal val="visible"/>
                                      </p:to>
                                    </p:set>
                                    <p:anim calcmode="lin" valueType="num">
                                      <p:cBhvr additive="base">
                                        <p:cTn id="187" dur="500" fill="hold"/>
                                        <p:tgtEl>
                                          <p:spTgt spid="220173"/>
                                        </p:tgtEl>
                                        <p:attrNameLst>
                                          <p:attrName>ppt_x</p:attrName>
                                        </p:attrNameLst>
                                      </p:cBhvr>
                                      <p:tavLst>
                                        <p:tav tm="0">
                                          <p:val>
                                            <p:strVal val="#ppt_x"/>
                                          </p:val>
                                        </p:tav>
                                        <p:tav tm="100000">
                                          <p:val>
                                            <p:strVal val="#ppt_x"/>
                                          </p:val>
                                        </p:tav>
                                      </p:tavLst>
                                    </p:anim>
                                    <p:anim calcmode="lin" valueType="num">
                                      <p:cBhvr additive="base">
                                        <p:cTn id="188" dur="500" fill="hold"/>
                                        <p:tgtEl>
                                          <p:spTgt spid="220173"/>
                                        </p:tgtEl>
                                        <p:attrNameLst>
                                          <p:attrName>ppt_y</p:attrName>
                                        </p:attrNameLst>
                                      </p:cBhvr>
                                      <p:tavLst>
                                        <p:tav tm="0">
                                          <p:val>
                                            <p:strVal val="0-#ppt_h/2"/>
                                          </p:val>
                                        </p:tav>
                                        <p:tav tm="100000">
                                          <p:val>
                                            <p:strVal val="#ppt_y"/>
                                          </p:val>
                                        </p:tav>
                                      </p:tavLst>
                                    </p:anim>
                                  </p:childTnLst>
                                </p:cTn>
                              </p:par>
                            </p:childTnLst>
                          </p:cTn>
                        </p:par>
                      </p:childTnLst>
                    </p:cTn>
                  </p:par>
                  <p:par>
                    <p:cTn id="189" fill="hold" nodeType="clickPar">
                      <p:stCondLst>
                        <p:cond delay="indefinite"/>
                      </p:stCondLst>
                      <p:childTnLst>
                        <p:par>
                          <p:cTn id="190" fill="hold" nodeType="withGroup">
                            <p:stCondLst>
                              <p:cond delay="0"/>
                            </p:stCondLst>
                            <p:childTnLst>
                              <p:par>
                                <p:cTn id="191" presetID="2" presetClass="entr" presetSubtype="3" fill="hold" grpId="0" nodeType="clickEffect">
                                  <p:stCondLst>
                                    <p:cond delay="0"/>
                                  </p:stCondLst>
                                  <p:childTnLst>
                                    <p:set>
                                      <p:cBhvr>
                                        <p:cTn id="192" dur="1" fill="hold">
                                          <p:stCondLst>
                                            <p:cond delay="0"/>
                                          </p:stCondLst>
                                        </p:cTn>
                                        <p:tgtEl>
                                          <p:spTgt spid="220194"/>
                                        </p:tgtEl>
                                        <p:attrNameLst>
                                          <p:attrName>style.visibility</p:attrName>
                                        </p:attrNameLst>
                                      </p:cBhvr>
                                      <p:to>
                                        <p:strVal val="visible"/>
                                      </p:to>
                                    </p:set>
                                    <p:anim calcmode="lin" valueType="num">
                                      <p:cBhvr additive="base">
                                        <p:cTn id="193" dur="500" fill="hold"/>
                                        <p:tgtEl>
                                          <p:spTgt spid="220194"/>
                                        </p:tgtEl>
                                        <p:attrNameLst>
                                          <p:attrName>ppt_x</p:attrName>
                                        </p:attrNameLst>
                                      </p:cBhvr>
                                      <p:tavLst>
                                        <p:tav tm="0">
                                          <p:val>
                                            <p:strVal val="1+#ppt_w/2"/>
                                          </p:val>
                                        </p:tav>
                                        <p:tav tm="100000">
                                          <p:val>
                                            <p:strVal val="#ppt_x"/>
                                          </p:val>
                                        </p:tav>
                                      </p:tavLst>
                                    </p:anim>
                                    <p:anim calcmode="lin" valueType="num">
                                      <p:cBhvr additive="base">
                                        <p:cTn id="194" dur="500" fill="hold"/>
                                        <p:tgtEl>
                                          <p:spTgt spid="220194"/>
                                        </p:tgtEl>
                                        <p:attrNameLst>
                                          <p:attrName>ppt_y</p:attrName>
                                        </p:attrNameLst>
                                      </p:cBhvr>
                                      <p:tavLst>
                                        <p:tav tm="0">
                                          <p:val>
                                            <p:strVal val="0-#ppt_h/2"/>
                                          </p:val>
                                        </p:tav>
                                        <p:tav tm="100000">
                                          <p:val>
                                            <p:strVal val="#ppt_y"/>
                                          </p:val>
                                        </p:tav>
                                      </p:tavLst>
                                    </p:anim>
                                  </p:childTnLst>
                                </p:cTn>
                              </p:par>
                            </p:childTnLst>
                          </p:cTn>
                        </p:par>
                        <p:par>
                          <p:cTn id="195" fill="hold" nodeType="afterGroup">
                            <p:stCondLst>
                              <p:cond delay="500"/>
                            </p:stCondLst>
                            <p:childTnLst>
                              <p:par>
                                <p:cTn id="196" presetID="2" presetClass="entr" presetSubtype="3" fill="hold" grpId="0" nodeType="afterEffect">
                                  <p:stCondLst>
                                    <p:cond delay="0"/>
                                  </p:stCondLst>
                                  <p:childTnLst>
                                    <p:set>
                                      <p:cBhvr>
                                        <p:cTn id="197" dur="1" fill="hold">
                                          <p:stCondLst>
                                            <p:cond delay="0"/>
                                          </p:stCondLst>
                                        </p:cTn>
                                        <p:tgtEl>
                                          <p:spTgt spid="220192"/>
                                        </p:tgtEl>
                                        <p:attrNameLst>
                                          <p:attrName>style.visibility</p:attrName>
                                        </p:attrNameLst>
                                      </p:cBhvr>
                                      <p:to>
                                        <p:strVal val="visible"/>
                                      </p:to>
                                    </p:set>
                                    <p:anim calcmode="lin" valueType="num">
                                      <p:cBhvr additive="base">
                                        <p:cTn id="198" dur="500" fill="hold"/>
                                        <p:tgtEl>
                                          <p:spTgt spid="220192"/>
                                        </p:tgtEl>
                                        <p:attrNameLst>
                                          <p:attrName>ppt_x</p:attrName>
                                        </p:attrNameLst>
                                      </p:cBhvr>
                                      <p:tavLst>
                                        <p:tav tm="0">
                                          <p:val>
                                            <p:strVal val="1+#ppt_w/2"/>
                                          </p:val>
                                        </p:tav>
                                        <p:tav tm="100000">
                                          <p:val>
                                            <p:strVal val="#ppt_x"/>
                                          </p:val>
                                        </p:tav>
                                      </p:tavLst>
                                    </p:anim>
                                    <p:anim calcmode="lin" valueType="num">
                                      <p:cBhvr additive="base">
                                        <p:cTn id="199" dur="500" fill="hold"/>
                                        <p:tgtEl>
                                          <p:spTgt spid="220192"/>
                                        </p:tgtEl>
                                        <p:attrNameLst>
                                          <p:attrName>ppt_y</p:attrName>
                                        </p:attrNameLst>
                                      </p:cBhvr>
                                      <p:tavLst>
                                        <p:tav tm="0">
                                          <p:val>
                                            <p:strVal val="0-#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3" fill="hold" grpId="0" nodeType="clickEffect">
                                  <p:stCondLst>
                                    <p:cond delay="0"/>
                                  </p:stCondLst>
                                  <p:childTnLst>
                                    <p:set>
                                      <p:cBhvr>
                                        <p:cTn id="203" dur="1" fill="hold">
                                          <p:stCondLst>
                                            <p:cond delay="0"/>
                                          </p:stCondLst>
                                        </p:cTn>
                                        <p:tgtEl>
                                          <p:spTgt spid="220168"/>
                                        </p:tgtEl>
                                        <p:attrNameLst>
                                          <p:attrName>style.visibility</p:attrName>
                                        </p:attrNameLst>
                                      </p:cBhvr>
                                      <p:to>
                                        <p:strVal val="visible"/>
                                      </p:to>
                                    </p:set>
                                    <p:anim calcmode="lin" valueType="num">
                                      <p:cBhvr additive="base">
                                        <p:cTn id="204" dur="500" fill="hold"/>
                                        <p:tgtEl>
                                          <p:spTgt spid="220168"/>
                                        </p:tgtEl>
                                        <p:attrNameLst>
                                          <p:attrName>ppt_x</p:attrName>
                                        </p:attrNameLst>
                                      </p:cBhvr>
                                      <p:tavLst>
                                        <p:tav tm="0">
                                          <p:val>
                                            <p:strVal val="1+#ppt_w/2"/>
                                          </p:val>
                                        </p:tav>
                                        <p:tav tm="100000">
                                          <p:val>
                                            <p:strVal val="#ppt_x"/>
                                          </p:val>
                                        </p:tav>
                                      </p:tavLst>
                                    </p:anim>
                                    <p:anim calcmode="lin" valueType="num">
                                      <p:cBhvr additive="base">
                                        <p:cTn id="205" dur="500" fill="hold"/>
                                        <p:tgtEl>
                                          <p:spTgt spid="220168"/>
                                        </p:tgtEl>
                                        <p:attrNameLst>
                                          <p:attrName>ppt_y</p:attrName>
                                        </p:attrNameLst>
                                      </p:cBhvr>
                                      <p:tavLst>
                                        <p:tav tm="0">
                                          <p:val>
                                            <p:strVal val="0-#ppt_h/2"/>
                                          </p:val>
                                        </p:tav>
                                        <p:tav tm="100000">
                                          <p:val>
                                            <p:strVal val="#ppt_y"/>
                                          </p:val>
                                        </p:tav>
                                      </p:tavLst>
                                    </p:anim>
                                  </p:childTnLst>
                                </p:cTn>
                              </p:par>
                            </p:childTnLst>
                          </p:cTn>
                        </p:par>
                      </p:childTnLst>
                    </p:cTn>
                  </p:par>
                  <p:par>
                    <p:cTn id="206" fill="hold" nodeType="clickPar">
                      <p:stCondLst>
                        <p:cond delay="indefinite"/>
                      </p:stCondLst>
                      <p:childTnLst>
                        <p:par>
                          <p:cTn id="207" fill="hold" nodeType="withGroup">
                            <p:stCondLst>
                              <p:cond delay="0"/>
                            </p:stCondLst>
                            <p:childTnLst>
                              <p:par>
                                <p:cTn id="208" presetID="2" presetClass="entr" presetSubtype="9" fill="hold" grpId="0" nodeType="clickEffect">
                                  <p:stCondLst>
                                    <p:cond delay="0"/>
                                  </p:stCondLst>
                                  <p:childTnLst>
                                    <p:set>
                                      <p:cBhvr>
                                        <p:cTn id="209" dur="1" fill="hold">
                                          <p:stCondLst>
                                            <p:cond delay="0"/>
                                          </p:stCondLst>
                                        </p:cTn>
                                        <p:tgtEl>
                                          <p:spTgt spid="220197"/>
                                        </p:tgtEl>
                                        <p:attrNameLst>
                                          <p:attrName>style.visibility</p:attrName>
                                        </p:attrNameLst>
                                      </p:cBhvr>
                                      <p:to>
                                        <p:strVal val="visible"/>
                                      </p:to>
                                    </p:set>
                                    <p:anim calcmode="lin" valueType="num">
                                      <p:cBhvr additive="base">
                                        <p:cTn id="210" dur="500" fill="hold"/>
                                        <p:tgtEl>
                                          <p:spTgt spid="220197"/>
                                        </p:tgtEl>
                                        <p:attrNameLst>
                                          <p:attrName>ppt_x</p:attrName>
                                        </p:attrNameLst>
                                      </p:cBhvr>
                                      <p:tavLst>
                                        <p:tav tm="0">
                                          <p:val>
                                            <p:strVal val="0-#ppt_w/2"/>
                                          </p:val>
                                        </p:tav>
                                        <p:tav tm="100000">
                                          <p:val>
                                            <p:strVal val="#ppt_x"/>
                                          </p:val>
                                        </p:tav>
                                      </p:tavLst>
                                    </p:anim>
                                    <p:anim calcmode="lin" valueType="num">
                                      <p:cBhvr additive="base">
                                        <p:cTn id="211" dur="500" fill="hold"/>
                                        <p:tgtEl>
                                          <p:spTgt spid="220197"/>
                                        </p:tgtEl>
                                        <p:attrNameLst>
                                          <p:attrName>ppt_y</p:attrName>
                                        </p:attrNameLst>
                                      </p:cBhvr>
                                      <p:tavLst>
                                        <p:tav tm="0">
                                          <p:val>
                                            <p:strVal val="0-#ppt_h/2"/>
                                          </p:val>
                                        </p:tav>
                                        <p:tav tm="100000">
                                          <p:val>
                                            <p:strVal val="#ppt_y"/>
                                          </p:val>
                                        </p:tav>
                                      </p:tavLst>
                                    </p:anim>
                                  </p:childTnLst>
                                </p:cTn>
                              </p:par>
                            </p:childTnLst>
                          </p:cTn>
                        </p:par>
                      </p:childTnLst>
                    </p:cTn>
                  </p:par>
                  <p:par>
                    <p:cTn id="212" fill="hold">
                      <p:stCondLst>
                        <p:cond delay="indefinite"/>
                      </p:stCondLst>
                      <p:childTnLst>
                        <p:par>
                          <p:cTn id="213" fill="hold">
                            <p:stCondLst>
                              <p:cond delay="0"/>
                            </p:stCondLst>
                            <p:childTnLst>
                              <p:par>
                                <p:cTn id="214" presetID="2" presetClass="entr" presetSubtype="1" fill="hold" grpId="0" nodeType="clickEffect">
                                  <p:stCondLst>
                                    <p:cond delay="0"/>
                                  </p:stCondLst>
                                  <p:childTnLst>
                                    <p:set>
                                      <p:cBhvr>
                                        <p:cTn id="215" dur="1" fill="hold">
                                          <p:stCondLst>
                                            <p:cond delay="0"/>
                                          </p:stCondLst>
                                        </p:cTn>
                                        <p:tgtEl>
                                          <p:spTgt spid="220170"/>
                                        </p:tgtEl>
                                        <p:attrNameLst>
                                          <p:attrName>style.visibility</p:attrName>
                                        </p:attrNameLst>
                                      </p:cBhvr>
                                      <p:to>
                                        <p:strVal val="visible"/>
                                      </p:to>
                                    </p:set>
                                    <p:anim calcmode="lin" valueType="num">
                                      <p:cBhvr additive="base">
                                        <p:cTn id="216" dur="500" fill="hold"/>
                                        <p:tgtEl>
                                          <p:spTgt spid="220170"/>
                                        </p:tgtEl>
                                        <p:attrNameLst>
                                          <p:attrName>ppt_x</p:attrName>
                                        </p:attrNameLst>
                                      </p:cBhvr>
                                      <p:tavLst>
                                        <p:tav tm="0">
                                          <p:val>
                                            <p:strVal val="#ppt_x"/>
                                          </p:val>
                                        </p:tav>
                                        <p:tav tm="100000">
                                          <p:val>
                                            <p:strVal val="#ppt_x"/>
                                          </p:val>
                                        </p:tav>
                                      </p:tavLst>
                                    </p:anim>
                                    <p:anim calcmode="lin" valueType="num">
                                      <p:cBhvr additive="base">
                                        <p:cTn id="217" dur="500" fill="hold"/>
                                        <p:tgtEl>
                                          <p:spTgt spid="2201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p:bldP spid="220206" grpId="0"/>
      <p:bldP spid="220202" grpId="0"/>
      <p:bldP spid="220201" grpId="0"/>
      <p:bldP spid="220195" grpId="0"/>
      <p:bldP spid="220194" grpId="0"/>
      <p:bldP spid="220181" grpId="0"/>
      <p:bldP spid="220189" grpId="0" animBg="1"/>
      <p:bldP spid="220182" grpId="0"/>
      <p:bldP spid="220183" grpId="0"/>
      <p:bldP spid="220187" grpId="0" animBg="1"/>
      <p:bldP spid="220186" grpId="0" animBg="1"/>
      <p:bldP spid="220162" grpId="0" animBg="1" autoUpdateAnimBg="0"/>
      <p:bldP spid="220163" grpId="0" animBg="1" autoUpdateAnimBg="0"/>
      <p:bldP spid="220165" grpId="0" animBg="1" autoUpdateAnimBg="0"/>
      <p:bldP spid="220166" grpId="0" animBg="1" autoUpdateAnimBg="0"/>
      <p:bldP spid="220167" grpId="0" animBg="1" autoUpdateAnimBg="0"/>
      <p:bldP spid="220168" grpId="0" animBg="1" autoUpdateAnimBg="0"/>
      <p:bldP spid="220169" grpId="0" animBg="1" autoUpdateAnimBg="0"/>
      <p:bldP spid="220170" grpId="0" animBg="1" autoUpdateAnimBg="0"/>
      <p:bldP spid="220171" grpId="0" animBg="1" autoUpdateAnimBg="0"/>
      <p:bldP spid="220172" grpId="0" animBg="1" autoUpdateAnimBg="0"/>
      <p:bldP spid="220173" grpId="0" animBg="1" autoUpdateAnimBg="0"/>
      <p:bldP spid="220174" grpId="0" animBg="1" autoUpdateAnimBg="0"/>
      <p:bldP spid="220175" grpId="0" animBg="1" autoUpdateAnimBg="0"/>
      <p:bldP spid="220176" grpId="0" animBg="1" autoUpdateAnimBg="0"/>
      <p:bldP spid="220185" grpId="0" animBg="1" autoUpdateAnimBg="0"/>
      <p:bldP spid="220190" grpId="0" animBg="1"/>
      <p:bldP spid="220192" grpId="0" animBg="1"/>
      <p:bldP spid="220193" grpId="0" animBg="1"/>
      <p:bldP spid="220197" grpId="0" animBg="1"/>
      <p:bldP spid="220198" grpId="0" animBg="1"/>
      <p:bldP spid="220203" grpId="0" animBg="1"/>
      <p:bldP spid="220204" grpId="0" animBg="1"/>
      <p:bldP spid="2202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15008" y="1741751"/>
            <a:ext cx="8429296" cy="2677656"/>
          </a:xfrm>
          <a:prstGeom prst="rect">
            <a:avLst/>
          </a:prstGeom>
        </p:spPr>
        <p:txBody>
          <a:bodyPr wrap="square">
            <a:spAutoFit/>
          </a:bodyPr>
          <a:lstStyle/>
          <a:p>
            <a:pPr algn="ctr" defTabSz="914400"/>
            <a:r>
              <a:rPr lang="it-IT" altLang="it-IT" sz="2800" b="1" dirty="0">
                <a:solidFill>
                  <a:prstClr val="black"/>
                </a:solidFill>
              </a:rPr>
              <a:t>Nella precedente flow chart il FEV1 sembra avere  poca evidenza ma in realtà è sostanziale nel rapporto FEV1/FVC iniziale; una sua riduzione incide pesantemente sul rapporto stesso.</a:t>
            </a:r>
          </a:p>
          <a:p>
            <a:pPr algn="ctr" defTabSz="914400"/>
            <a:r>
              <a:rPr lang="it-IT" altLang="it-IT" sz="2800" b="1" dirty="0">
                <a:solidFill>
                  <a:prstClr val="black"/>
                </a:solidFill>
              </a:rPr>
              <a:t>Il FEV1 isolato è invece indispensabile nella </a:t>
            </a:r>
            <a:r>
              <a:rPr lang="it-IT" altLang="it-IT" sz="2800" b="1" dirty="0" err="1">
                <a:solidFill>
                  <a:prstClr val="black"/>
                </a:solidFill>
              </a:rPr>
              <a:t>stadiazione</a:t>
            </a:r>
            <a:r>
              <a:rPr lang="it-IT" altLang="it-IT" sz="2800" b="1" dirty="0">
                <a:solidFill>
                  <a:prstClr val="black"/>
                </a:solidFill>
              </a:rPr>
              <a:t> di gravità </a:t>
            </a:r>
            <a:r>
              <a:rPr lang="it-IT" altLang="it-IT" sz="2800" b="1">
                <a:solidFill>
                  <a:prstClr val="black"/>
                </a:solidFill>
              </a:rPr>
              <a:t>dei deficit ventilatori</a:t>
            </a:r>
            <a:endParaRPr lang="it-IT" altLang="it-IT" sz="2800" b="1" dirty="0">
              <a:solidFill>
                <a:prstClr val="black"/>
              </a:solidFill>
            </a:endParaRPr>
          </a:p>
        </p:txBody>
      </p:sp>
      <p:pic>
        <p:nvPicPr>
          <p:cNvPr id="4" name="Immagine 3">
            <a:extLst>
              <a:ext uri="{FF2B5EF4-FFF2-40B4-BE49-F238E27FC236}">
                <a16:creationId xmlns:a16="http://schemas.microsoft.com/office/drawing/2014/main" id="{8DA84487-7BF6-4FB4-B762-C6FFAB8E0F61}"/>
              </a:ext>
            </a:extLst>
          </p:cNvPr>
          <p:cNvPicPr>
            <a:picLocks noChangeAspect="1"/>
          </p:cNvPicPr>
          <p:nvPr/>
        </p:nvPicPr>
        <p:blipFill>
          <a:blip r:embed="rId2">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867255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C03FA7A-ACC4-C94F-8121-FD2B3CF205F0}"/>
              </a:ext>
            </a:extLst>
          </p:cNvPr>
          <p:cNvPicPr>
            <a:picLocks noChangeAspect="1"/>
          </p:cNvPicPr>
          <p:nvPr/>
        </p:nvPicPr>
        <p:blipFill rotWithShape="1">
          <a:blip r:embed="rId2"/>
          <a:srcRect l="12934" t="5208" r="13498" b="12709"/>
          <a:stretch/>
        </p:blipFill>
        <p:spPr>
          <a:xfrm>
            <a:off x="964406" y="1082278"/>
            <a:ext cx="6815138" cy="4752503"/>
          </a:xfrm>
          <a:prstGeom prst="rect">
            <a:avLst/>
          </a:prstGeom>
        </p:spPr>
      </p:pic>
      <p:sp>
        <p:nvSpPr>
          <p:cNvPr id="4" name="Rettangolo 3"/>
          <p:cNvSpPr/>
          <p:nvPr/>
        </p:nvSpPr>
        <p:spPr>
          <a:xfrm rot="16200000">
            <a:off x="843534" y="4107942"/>
            <a:ext cx="610362" cy="171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srgbClr val="0070C0"/>
                </a:solidFill>
              </a:rPr>
              <a:t>flusso</a:t>
            </a:r>
          </a:p>
        </p:txBody>
      </p:sp>
      <p:pic>
        <p:nvPicPr>
          <p:cNvPr id="6" name="Immagine 5">
            <a:extLst>
              <a:ext uri="{FF2B5EF4-FFF2-40B4-BE49-F238E27FC236}">
                <a16:creationId xmlns:a16="http://schemas.microsoft.com/office/drawing/2014/main" id="{01DBDA02-8AA1-4FCC-99B5-38937B11CD23}"/>
              </a:ext>
            </a:extLst>
          </p:cNvPr>
          <p:cNvPicPr>
            <a:picLocks noChangeAspect="1"/>
          </p:cNvPicPr>
          <p:nvPr/>
        </p:nvPicPr>
        <p:blipFill>
          <a:blip r:embed="rId3">
            <a:alphaModFix amt="20000"/>
          </a:blip>
          <a:stretch>
            <a:fillRect/>
          </a:stretch>
        </p:blipFill>
        <p:spPr>
          <a:xfrm>
            <a:off x="0" y="0"/>
            <a:ext cx="9144000" cy="6858000"/>
          </a:xfrm>
          <a:prstGeom prst="rect">
            <a:avLst/>
          </a:prstGeom>
        </p:spPr>
      </p:pic>
    </p:spTree>
    <p:extLst>
      <p:ext uri="{BB962C8B-B14F-4D97-AF65-F5344CB8AC3E}">
        <p14:creationId xmlns:p14="http://schemas.microsoft.com/office/powerpoint/2010/main" val="3849960918"/>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1694</TotalTime>
  <Words>3030</Words>
  <Application>Microsoft Office PowerPoint</Application>
  <PresentationFormat>Presentazione su schermo (4:3)</PresentationFormat>
  <Paragraphs>523</Paragraphs>
  <Slides>69</Slides>
  <Notes>21</Notes>
  <HiddenSlides>0</HiddenSlides>
  <MMClips>0</MMClips>
  <ScaleCrop>false</ScaleCrop>
  <HeadingPairs>
    <vt:vector size="6" baseType="variant">
      <vt:variant>
        <vt:lpstr>Caratteri utilizzati</vt:lpstr>
      </vt:variant>
      <vt:variant>
        <vt:i4>10</vt:i4>
      </vt:variant>
      <vt:variant>
        <vt:lpstr>Tema</vt:lpstr>
      </vt:variant>
      <vt:variant>
        <vt:i4>3</vt:i4>
      </vt:variant>
      <vt:variant>
        <vt:lpstr>Titoli diapositive</vt:lpstr>
      </vt:variant>
      <vt:variant>
        <vt:i4>69</vt:i4>
      </vt:variant>
    </vt:vector>
  </HeadingPairs>
  <TitlesOfParts>
    <vt:vector size="82" baseType="lpstr">
      <vt:lpstr>Arial</vt:lpstr>
      <vt:lpstr>Calibri</vt:lpstr>
      <vt:lpstr>Calibri Light</vt:lpstr>
      <vt:lpstr>Comic Sans MS</vt:lpstr>
      <vt:lpstr>Copperplate Gothic Bold</vt:lpstr>
      <vt:lpstr>FagoOT-Bold</vt:lpstr>
      <vt:lpstr>Impact</vt:lpstr>
      <vt:lpstr>Tahoma</vt:lpstr>
      <vt:lpstr>Times New Roman</vt:lpstr>
      <vt:lpstr>Wingdings</vt:lpstr>
      <vt:lpstr>Tema di Office</vt:lpstr>
      <vt:lpstr>1_Tema di Office</vt:lpstr>
      <vt:lpstr>2_Tema di Office</vt:lpstr>
      <vt:lpstr>Interpretazione della spirometria</vt:lpstr>
      <vt:lpstr>Presentazione standard di PowerPoint</vt:lpstr>
      <vt:lpstr>La   manovra di espirazione  forzata i  parametri  principali  misurabili</vt:lpstr>
      <vt:lpstr>Presentazione standard di PowerPoint</vt:lpstr>
      <vt:lpstr>LETTURA DEI PARAMETRI  e successione dei vari step</vt:lpstr>
      <vt:lpstr>SEQUENZA DI VALUTAZIONE DELLA SPIROMETRIA  </vt:lpstr>
      <vt:lpstr>Flow-chart di interpretazione del tracciato spirometrico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refertazione della spirometria prevede  una prima definizione qualitativa del deficit (ostruttivo, restrittivo, misto) e successivamente una quantizzazione dello stesso (lieve, medio, elevato)</vt:lpstr>
      <vt:lpstr>Presentazione standard di PowerPoint</vt:lpstr>
      <vt:lpstr>Presentazione standard di PowerPoint</vt:lpstr>
      <vt:lpstr>Presentazione standard di PowerPoint</vt:lpstr>
      <vt:lpstr>Esempi di refertazione di spirometrie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ma siamo sicuri di non poter «chiudere» la refertazione di questa spirometria? </vt:lpstr>
      <vt:lpstr>Presentazione standard di PowerPoint</vt:lpstr>
      <vt:lpstr>Presentazione standard di PowerPoint</vt:lpstr>
      <vt:lpstr>Presentazione standard di PowerPoint</vt:lpstr>
      <vt:lpstr>Considerazione:   abbiamo detto che la refertazione parte dall’analisi dell’indice di Tiffeneau. Dagli esempi precedenti si comprende che nelle forme ostruttive, in particolare quelle più compromesse, sia utile usare il rapporto FEV1/VC piuttosto che FEV1/FVC, perché la FVC potrebbe essere sottostimata </vt:lpstr>
      <vt:lpstr>Flow-chart di interpretazione del tracciato spirometrico</vt:lpstr>
      <vt:lpstr>Presentazione standard di PowerPoint</vt:lpstr>
      <vt:lpstr>Presentazione standard di PowerPoint</vt:lpstr>
      <vt:lpstr>Caso clinico n.1</vt:lpstr>
      <vt:lpstr>Presentazione standard di PowerPoint</vt:lpstr>
      <vt:lpstr>Caso clinico n.1</vt:lpstr>
      <vt:lpstr>Caso clinico n.2</vt:lpstr>
      <vt:lpstr>Caso clinico n.2</vt:lpstr>
      <vt:lpstr>Caso clinico n.2</vt:lpstr>
      <vt:lpstr>Presentazione standard di PowerPoint</vt:lpstr>
      <vt:lpstr>Presentazione standard di PowerPoint</vt:lpstr>
      <vt:lpstr>Presentazione standard di PowerPoint</vt:lpstr>
      <vt:lpstr>Caso clinico n.3</vt:lpstr>
      <vt:lpstr>Caso clinico n.3</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Ostruzione delle alte vie Quadri rari</vt:lpstr>
      <vt:lpstr>Quadri spirometrici rari</vt:lpstr>
      <vt:lpstr>Presentazione standard di PowerPoint</vt:lpstr>
      <vt:lpstr>Quadri spirometrici rari</vt:lpstr>
      <vt:lpstr>Presentazione standard di PowerPoint</vt:lpstr>
      <vt:lpstr>Quadri spirometrici rari</vt:lpstr>
      <vt:lpstr>Presentazione standard di PowerPoint</vt:lpstr>
      <vt:lpstr>Ostruzione delle vie aeree basse ed alte</vt:lpstr>
      <vt:lpstr>N.B. la refertazione delle spirometrie la cui morfologia  depone per ostruzione delle alte vie aeree, non seguono le regole delle altre spirometrie patologiche (ostruttiva, restrittiva, mista, lieve, media elevata),  deve solo essere descritta l’alterazione della curva ed il probabile meccanismo responsabile, ad es.  «curva spirometrica compatibile con ostruzione fissa delle vie aeree intratoraciche»  è fondamentale la raccolta di dati anamnestici ed in casi dubbi inviare allo specialista per approfondimento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di Microsoft Office</dc:creator>
  <cp:lastModifiedBy>Fausto</cp:lastModifiedBy>
  <cp:revision>89</cp:revision>
  <dcterms:created xsi:type="dcterms:W3CDTF">2019-08-18T09:57:31Z</dcterms:created>
  <dcterms:modified xsi:type="dcterms:W3CDTF">2023-11-12T08:23:27Z</dcterms:modified>
</cp:coreProperties>
</file>