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2" r:id="rId3"/>
    <p:sldId id="281" r:id="rId4"/>
    <p:sldId id="283" r:id="rId5"/>
    <p:sldId id="265" r:id="rId6"/>
    <p:sldId id="266" r:id="rId7"/>
    <p:sldId id="267" r:id="rId8"/>
    <p:sldId id="287" r:id="rId9"/>
    <p:sldId id="268" r:id="rId10"/>
    <p:sldId id="284" r:id="rId11"/>
    <p:sldId id="270" r:id="rId12"/>
    <p:sldId id="263" r:id="rId13"/>
    <p:sldId id="274" r:id="rId14"/>
    <p:sldId id="275" r:id="rId15"/>
    <p:sldId id="277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797" autoAdjust="0"/>
  </p:normalViewPr>
  <p:slideViewPr>
    <p:cSldViewPr snapToGrid="0">
      <p:cViewPr varScale="1">
        <p:scale>
          <a:sx n="92" d="100"/>
          <a:sy n="92" d="100"/>
        </p:scale>
        <p:origin x="21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2F1A2-DA52-4EC9-B44B-71E9CA4024EC}" type="datetimeFigureOut">
              <a:rPr lang="it-IT" smtClean="0"/>
              <a:t>11/11/2023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4F547-CA18-473E-9EB4-E0E0A553E3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43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Gli screening in soggetti sani si</a:t>
            </a:r>
            <a:r>
              <a:rPr lang="it-IT" baseline="0" dirty="0"/>
              <a:t> sono rivelati scarsamente utili in termini di rapporto costo/beneficio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4F547-CA18-473E-9EB4-E0E0A553E39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915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Qui vengono specificate le tipologie di pazienti ai quali i MMG dovranno eseguire/prescrivere l’esame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4F547-CA18-473E-9EB4-E0E0A553E39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718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4F547-CA18-473E-9EB4-E0E0A553E39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300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Ai fini della valutazione medico legale e per idoneità</a:t>
            </a:r>
            <a:r>
              <a:rPr lang="it-IT" baseline="0" dirty="0"/>
              <a:t> sportiva agonistica </a:t>
            </a:r>
            <a:r>
              <a:rPr lang="it-IT" dirty="0"/>
              <a:t>è consigliabile rivolgersi a centri specialistici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4F547-CA18-473E-9EB4-E0E0A553E39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670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controindicazioni alla spirometria</a:t>
            </a:r>
            <a:r>
              <a:rPr lang="it-IT" baseline="0" dirty="0"/>
              <a:t> sono veramente rare e si riferiscono a situazioni particolare. Segnalare che il paziente deve essere in condizioni di stabilità clinica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4F547-CA18-473E-9EB4-E0E0A553E39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65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Verrà ricordato anche nelle modalità di esecuzione: le manovre di espirazione forzata possono nei pazienti con patologia ostruttiva determinare broncospasmo, quindi è indispensabile nei pazienti</a:t>
            </a:r>
            <a:r>
              <a:rPr lang="it-IT" baseline="0" dirty="0"/>
              <a:t> con asma e BPCO rispettare gli intervalli tra le singole manovre.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4F547-CA18-473E-9EB4-E0E0A553E39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354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Anche questi molto rari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4F547-CA18-473E-9EB4-E0E0A553E39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11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3B56-D32F-4B90-870A-F8C72F788B71}" type="datetimeFigureOut">
              <a:rPr lang="it-IT" smtClean="0"/>
              <a:t>11/11/2023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6B5E-1B23-4201-9242-55ECF5A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019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3B56-D32F-4B90-870A-F8C72F788B71}" type="datetimeFigureOut">
              <a:rPr lang="it-IT" smtClean="0"/>
              <a:t>11/11/2023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6B5E-1B23-4201-9242-55ECF5A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82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3B56-D32F-4B90-870A-F8C72F788B71}" type="datetimeFigureOut">
              <a:rPr lang="it-IT" smtClean="0"/>
              <a:t>11/11/2023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6B5E-1B23-4201-9242-55ECF5A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76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3B56-D32F-4B90-870A-F8C72F788B71}" type="datetimeFigureOut">
              <a:rPr lang="it-IT" smtClean="0"/>
              <a:t>11/11/2023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6B5E-1B23-4201-9242-55ECF5A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02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3B56-D32F-4B90-870A-F8C72F788B71}" type="datetimeFigureOut">
              <a:rPr lang="it-IT" smtClean="0"/>
              <a:t>11/11/2023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6B5E-1B23-4201-9242-55ECF5A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645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3B56-D32F-4B90-870A-F8C72F788B71}" type="datetimeFigureOut">
              <a:rPr lang="it-IT" smtClean="0"/>
              <a:t>11/11/2023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6B5E-1B23-4201-9242-55ECF5A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77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3B56-D32F-4B90-870A-F8C72F788B71}" type="datetimeFigureOut">
              <a:rPr lang="it-IT" smtClean="0"/>
              <a:t>11/11/2023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6B5E-1B23-4201-9242-55ECF5A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95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3B56-D32F-4B90-870A-F8C72F788B71}" type="datetimeFigureOut">
              <a:rPr lang="it-IT" smtClean="0"/>
              <a:t>11/11/2023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6B5E-1B23-4201-9242-55ECF5A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20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3B56-D32F-4B90-870A-F8C72F788B71}" type="datetimeFigureOut">
              <a:rPr lang="it-IT" smtClean="0"/>
              <a:t>11/11/2023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6B5E-1B23-4201-9242-55ECF5A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118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3B56-D32F-4B90-870A-F8C72F788B71}" type="datetimeFigureOut">
              <a:rPr lang="it-IT" smtClean="0"/>
              <a:t>11/11/2023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6B5E-1B23-4201-9242-55ECF5A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87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3B56-D32F-4B90-870A-F8C72F788B71}" type="datetimeFigureOut">
              <a:rPr lang="it-IT" smtClean="0"/>
              <a:t>11/11/2023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6B5E-1B23-4201-9242-55ECF5A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193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13B56-D32F-4B90-870A-F8C72F788B71}" type="datetimeFigureOut">
              <a:rPr lang="it-IT" smtClean="0"/>
              <a:t>11/11/2023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96B5E-1B23-4201-9242-55ECF5A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37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749808" y="2419287"/>
            <a:ext cx="7772400" cy="1101725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La spirometria 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indicazioni, controindicazioni e limiti</a:t>
            </a:r>
          </a:p>
        </p:txBody>
      </p:sp>
    </p:spTree>
    <p:extLst>
      <p:ext uri="{BB962C8B-B14F-4D97-AF65-F5344CB8AC3E}">
        <p14:creationId xmlns:p14="http://schemas.microsoft.com/office/powerpoint/2010/main" val="103014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180" y="425126"/>
            <a:ext cx="8456484" cy="102576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wrap="square" lIns="0" tIns="10001" rIns="0" bIns="0" rtlCol="0" anchor="ctr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9"/>
              </a:spcBef>
            </a:pPr>
            <a:r>
              <a:rPr sz="3300" b="1" spc="-8" dirty="0">
                <a:solidFill>
                  <a:schemeClr val="bg1"/>
                </a:solidFill>
                <a:latin typeface="Calibri Light"/>
                <a:cs typeface="Calibri Light"/>
              </a:rPr>
              <a:t>CONTROINDICAZIONI </a:t>
            </a:r>
            <a:r>
              <a:rPr lang="it-IT" sz="3300" b="1" spc="-8" dirty="0">
                <a:solidFill>
                  <a:schemeClr val="bg1"/>
                </a:solidFill>
                <a:latin typeface="Calibri Light"/>
                <a:cs typeface="Calibri Light"/>
              </a:rPr>
              <a:t> CHIRURGICHE </a:t>
            </a:r>
            <a:r>
              <a:rPr sz="3300" b="1" dirty="0">
                <a:solidFill>
                  <a:schemeClr val="bg1"/>
                </a:solidFill>
                <a:latin typeface="Calibri Light"/>
                <a:cs typeface="Calibri Light"/>
              </a:rPr>
              <a:t>ALLA</a:t>
            </a:r>
            <a:r>
              <a:rPr sz="3300" b="1" spc="-23" dirty="0">
                <a:solidFill>
                  <a:schemeClr val="bg1"/>
                </a:solidFill>
                <a:latin typeface="Calibri Light"/>
                <a:cs typeface="Calibri Light"/>
              </a:rPr>
              <a:t> </a:t>
            </a:r>
            <a:r>
              <a:rPr sz="3300" b="1" spc="-8" dirty="0">
                <a:solidFill>
                  <a:schemeClr val="bg1"/>
                </a:solidFill>
                <a:latin typeface="Calibri Light"/>
                <a:cs typeface="Calibri Light"/>
              </a:rPr>
              <a:t>SPIROMETRIA</a:t>
            </a:r>
            <a:endParaRPr sz="3300" b="1" dirty="0">
              <a:solidFill>
                <a:schemeClr val="bg1"/>
              </a:solidFill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7705" y="2181797"/>
            <a:ext cx="7661434" cy="342641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wrap="square" lIns="0" tIns="10001" rIns="0" bIns="0" rtlCol="0">
            <a:spAutoFit/>
          </a:bodyPr>
          <a:lstStyle/>
          <a:p>
            <a:pPr marL="9049">
              <a:lnSpc>
                <a:spcPct val="150000"/>
              </a:lnSpc>
              <a:spcBef>
                <a:spcPts val="79"/>
              </a:spcBef>
              <a:tabLst>
                <a:tab pos="181451" algn="l"/>
              </a:tabLst>
            </a:pPr>
            <a:r>
              <a:rPr sz="2800" spc="-4" dirty="0">
                <a:solidFill>
                  <a:schemeClr val="bg1"/>
                </a:solidFill>
                <a:cs typeface="Calibri"/>
              </a:rPr>
              <a:t>RECENTE </a:t>
            </a:r>
            <a:r>
              <a:rPr sz="2800" spc="-8" dirty="0">
                <a:solidFill>
                  <a:schemeClr val="bg1"/>
                </a:solidFill>
                <a:cs typeface="Calibri"/>
              </a:rPr>
              <a:t>INTERVENTO</a:t>
            </a:r>
            <a:r>
              <a:rPr sz="2800" spc="-30" dirty="0">
                <a:solidFill>
                  <a:schemeClr val="bg1"/>
                </a:solidFill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cs typeface="Calibri"/>
              </a:rPr>
              <a:t>CHIRURGICO:</a:t>
            </a:r>
            <a:endParaRPr sz="2800" dirty="0">
              <a:solidFill>
                <a:schemeClr val="bg1"/>
              </a:solidFill>
              <a:cs typeface="Calibri"/>
            </a:endParaRPr>
          </a:p>
          <a:p>
            <a:pPr marL="523875" lvl="1" indent="-171926">
              <a:lnSpc>
                <a:spcPct val="150000"/>
              </a:lnSpc>
              <a:buFont typeface="Arial"/>
              <a:buChar char="•"/>
              <a:tabLst>
                <a:tab pos="523875" algn="l"/>
                <a:tab pos="524351" algn="l"/>
              </a:tabLst>
            </a:pPr>
            <a:r>
              <a:rPr sz="2400" b="1" i="1" spc="-11" dirty="0">
                <a:solidFill>
                  <a:schemeClr val="bg1"/>
                </a:solidFill>
                <a:cs typeface="Calibri"/>
              </a:rPr>
              <a:t>TORACICA </a:t>
            </a:r>
            <a:r>
              <a:rPr sz="2400" b="1" i="1" spc="-4" dirty="0">
                <a:solidFill>
                  <a:schemeClr val="bg1"/>
                </a:solidFill>
                <a:cs typeface="Calibri"/>
              </a:rPr>
              <a:t>(&lt;60</a:t>
            </a:r>
            <a:r>
              <a:rPr sz="2400" b="1" i="1" spc="30" dirty="0">
                <a:solidFill>
                  <a:schemeClr val="bg1"/>
                </a:solidFill>
                <a:cs typeface="Calibri"/>
              </a:rPr>
              <a:t> </a:t>
            </a:r>
            <a:r>
              <a:rPr sz="2400" b="1" i="1" dirty="0">
                <a:solidFill>
                  <a:schemeClr val="bg1"/>
                </a:solidFill>
                <a:cs typeface="Calibri"/>
              </a:rPr>
              <a:t>gg)</a:t>
            </a:r>
          </a:p>
          <a:p>
            <a:pPr marL="523875" lvl="1" indent="-171926">
              <a:lnSpc>
                <a:spcPct val="150000"/>
              </a:lnSpc>
              <a:buFont typeface="Arial"/>
              <a:buChar char="•"/>
              <a:tabLst>
                <a:tab pos="523875" algn="l"/>
                <a:tab pos="524351" algn="l"/>
              </a:tabLst>
            </a:pPr>
            <a:r>
              <a:rPr sz="2400" b="1" i="1" spc="-4" dirty="0">
                <a:solidFill>
                  <a:schemeClr val="bg1"/>
                </a:solidFill>
                <a:cs typeface="Calibri"/>
              </a:rPr>
              <a:t>ADDOMINALE </a:t>
            </a:r>
            <a:r>
              <a:rPr sz="2400" b="1" i="1" spc="-8" dirty="0">
                <a:solidFill>
                  <a:schemeClr val="bg1"/>
                </a:solidFill>
                <a:cs typeface="Calibri"/>
              </a:rPr>
              <a:t>(&lt;60</a:t>
            </a:r>
            <a:r>
              <a:rPr sz="2400" b="1" i="1" spc="19" dirty="0">
                <a:solidFill>
                  <a:schemeClr val="bg1"/>
                </a:solidFill>
                <a:cs typeface="Calibri"/>
              </a:rPr>
              <a:t> </a:t>
            </a:r>
            <a:r>
              <a:rPr sz="2400" b="1" i="1" dirty="0">
                <a:solidFill>
                  <a:schemeClr val="bg1"/>
                </a:solidFill>
                <a:cs typeface="Calibri"/>
              </a:rPr>
              <a:t>gg)</a:t>
            </a:r>
          </a:p>
          <a:p>
            <a:pPr marL="523875" lvl="1" indent="-171926">
              <a:lnSpc>
                <a:spcPct val="150000"/>
              </a:lnSpc>
              <a:buFont typeface="Arial"/>
              <a:buChar char="•"/>
              <a:tabLst>
                <a:tab pos="523875" algn="l"/>
                <a:tab pos="524351" algn="l"/>
              </a:tabLst>
            </a:pPr>
            <a:r>
              <a:rPr sz="2400" b="1" i="1" spc="-4" dirty="0">
                <a:solidFill>
                  <a:schemeClr val="bg1"/>
                </a:solidFill>
                <a:cs typeface="Calibri"/>
              </a:rPr>
              <a:t>OCULISTICA </a:t>
            </a:r>
            <a:r>
              <a:rPr sz="2400" b="1" i="1" spc="-8" dirty="0">
                <a:solidFill>
                  <a:schemeClr val="bg1"/>
                </a:solidFill>
                <a:cs typeface="Calibri"/>
              </a:rPr>
              <a:t>(180</a:t>
            </a:r>
            <a:r>
              <a:rPr sz="2400" b="1" i="1" spc="19" dirty="0">
                <a:solidFill>
                  <a:schemeClr val="bg1"/>
                </a:solidFill>
                <a:cs typeface="Calibri"/>
              </a:rPr>
              <a:t> </a:t>
            </a:r>
            <a:r>
              <a:rPr sz="2400" b="1" i="1" dirty="0">
                <a:solidFill>
                  <a:schemeClr val="bg1"/>
                </a:solidFill>
                <a:cs typeface="Calibri"/>
              </a:rPr>
              <a:t>gg)</a:t>
            </a:r>
          </a:p>
          <a:p>
            <a:pPr marL="523875" lvl="1" indent="-171926">
              <a:lnSpc>
                <a:spcPct val="150000"/>
              </a:lnSpc>
              <a:buFont typeface="Arial"/>
              <a:buChar char="•"/>
              <a:tabLst>
                <a:tab pos="523875" algn="l"/>
                <a:tab pos="524351" algn="l"/>
              </a:tabLst>
            </a:pPr>
            <a:r>
              <a:rPr sz="2400" b="1" i="1" spc="-8" dirty="0">
                <a:solidFill>
                  <a:schemeClr val="bg1"/>
                </a:solidFill>
                <a:cs typeface="Calibri"/>
              </a:rPr>
              <a:t>ORL (&lt;60</a:t>
            </a:r>
            <a:r>
              <a:rPr sz="2400" b="1" i="1" spc="26" dirty="0">
                <a:solidFill>
                  <a:schemeClr val="bg1"/>
                </a:solidFill>
                <a:cs typeface="Calibri"/>
              </a:rPr>
              <a:t> </a:t>
            </a:r>
            <a:r>
              <a:rPr sz="2400" b="1" i="1" dirty="0">
                <a:solidFill>
                  <a:schemeClr val="bg1"/>
                </a:solidFill>
                <a:cs typeface="Calibri"/>
              </a:rPr>
              <a:t>gg)</a:t>
            </a:r>
          </a:p>
          <a:p>
            <a:pPr marL="523875" lvl="1" indent="-171926">
              <a:lnSpc>
                <a:spcPct val="150000"/>
              </a:lnSpc>
              <a:buFont typeface="Arial"/>
              <a:buChar char="•"/>
              <a:tabLst>
                <a:tab pos="523875" algn="l"/>
                <a:tab pos="524351" algn="l"/>
              </a:tabLst>
            </a:pPr>
            <a:r>
              <a:rPr sz="2400" b="1" i="1" spc="-8" dirty="0">
                <a:solidFill>
                  <a:schemeClr val="bg1"/>
                </a:solidFill>
                <a:cs typeface="Calibri"/>
              </a:rPr>
              <a:t>NEUROCHIRURGICA </a:t>
            </a:r>
            <a:r>
              <a:rPr sz="2400" b="1" i="1" spc="-4" dirty="0">
                <a:solidFill>
                  <a:schemeClr val="bg1"/>
                </a:solidFill>
                <a:cs typeface="Calibri"/>
              </a:rPr>
              <a:t>(&lt;60</a:t>
            </a:r>
            <a:r>
              <a:rPr sz="2400" b="1" i="1" spc="41" dirty="0">
                <a:solidFill>
                  <a:schemeClr val="bg1"/>
                </a:solidFill>
                <a:cs typeface="Calibri"/>
              </a:rPr>
              <a:t> </a:t>
            </a:r>
            <a:r>
              <a:rPr sz="2400" b="1" i="1" dirty="0">
                <a:solidFill>
                  <a:schemeClr val="bg1"/>
                </a:solidFill>
                <a:cs typeface="Calibri"/>
              </a:rPr>
              <a:t>gg)</a:t>
            </a:r>
          </a:p>
        </p:txBody>
      </p:sp>
    </p:spTree>
    <p:extLst>
      <p:ext uri="{BB962C8B-B14F-4D97-AF65-F5344CB8AC3E}">
        <p14:creationId xmlns:p14="http://schemas.microsoft.com/office/powerpoint/2010/main" val="2185983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altLang="it-IT" sz="3600" b="1" dirty="0">
                <a:solidFill>
                  <a:schemeClr val="bg1"/>
                </a:solidFill>
              </a:rPr>
              <a:t>COMPLICAZIONI</a:t>
            </a:r>
            <a:br>
              <a:rPr lang="it-IT" altLang="it-IT" sz="3600" b="1" dirty="0">
                <a:solidFill>
                  <a:schemeClr val="bg1"/>
                </a:solidFill>
              </a:rPr>
            </a:br>
            <a:r>
              <a:rPr lang="it-IT" altLang="it-IT" sz="3600" b="1" i="1" dirty="0">
                <a:solidFill>
                  <a:schemeClr val="bg1"/>
                </a:solidFill>
              </a:rPr>
              <a:t>anche le complicazioni sono </a:t>
            </a:r>
            <a:r>
              <a:rPr lang="it-IT" altLang="it-IT" sz="3600" b="1" i="1" dirty="0">
                <a:solidFill>
                  <a:srgbClr val="FFFF00"/>
                </a:solidFill>
              </a:rPr>
              <a:t>eventi eccezionali</a:t>
            </a:r>
            <a:endParaRPr altLang="it-IT" sz="3600" b="1" i="1" dirty="0">
              <a:solidFill>
                <a:srgbClr val="FFFF00"/>
              </a:solidFill>
            </a:endParaRP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>
          <a:xfrm>
            <a:off x="489098" y="2001062"/>
            <a:ext cx="8335925" cy="4006333"/>
          </a:xfrm>
          <a:solidFill>
            <a:schemeClr val="accent5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b="1" dirty="0"/>
              <a:t> </a:t>
            </a:r>
            <a:r>
              <a:rPr lang="it-IT" altLang="it-IT" sz="2900" b="1" dirty="0">
                <a:solidFill>
                  <a:schemeClr val="bg1"/>
                </a:solidFill>
              </a:rPr>
              <a:t>Pneumotorace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2900" b="1" dirty="0">
                <a:solidFill>
                  <a:schemeClr val="bg1"/>
                </a:solidFill>
              </a:rPr>
              <a:t>Aumento di pressione intracranica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2900" b="1" dirty="0">
                <a:solidFill>
                  <a:schemeClr val="bg1"/>
                </a:solidFill>
              </a:rPr>
              <a:t>Sincope, lieve cefalea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2900" b="1" dirty="0">
                <a:solidFill>
                  <a:schemeClr val="bg1"/>
                </a:solidFill>
              </a:rPr>
              <a:t>Dolore toracico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2900" b="1" dirty="0">
                <a:solidFill>
                  <a:schemeClr val="bg1"/>
                </a:solidFill>
              </a:rPr>
              <a:t>Tosse parossistica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2900" b="1" dirty="0">
                <a:solidFill>
                  <a:schemeClr val="bg1"/>
                </a:solidFill>
              </a:rPr>
              <a:t>Infezioni nosocomiali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2900" b="1" dirty="0" err="1">
                <a:solidFill>
                  <a:schemeClr val="bg1"/>
                </a:solidFill>
              </a:rPr>
              <a:t>Desaturazione</a:t>
            </a:r>
            <a:r>
              <a:rPr lang="it-IT" altLang="it-IT" sz="2900" b="1" dirty="0">
                <a:solidFill>
                  <a:schemeClr val="bg1"/>
                </a:solidFill>
              </a:rPr>
              <a:t> di ossigeno quando venga interrotta la ossigenoterapia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altLang="it-IT" sz="2900" b="1" u="sng" dirty="0">
                <a:solidFill>
                  <a:schemeClr val="bg1"/>
                </a:solidFill>
              </a:rPr>
              <a:t>Broncospasmo </a:t>
            </a:r>
            <a:r>
              <a:rPr lang="it-IT" altLang="it-IT" sz="2600" b="1" i="1" dirty="0">
                <a:solidFill>
                  <a:schemeClr val="bg1"/>
                </a:solidFill>
              </a:rPr>
              <a:t>(assicurare un intervallo tra le diverse prove)</a:t>
            </a:r>
            <a:endParaRPr lang="it-IT" altLang="it-IT" sz="29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78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693" y="161324"/>
            <a:ext cx="8910084" cy="100681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spcBef>
                <a:spcPts val="75"/>
              </a:spcBef>
            </a:pPr>
            <a:r>
              <a:rPr sz="4000" b="1" spc="-24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SPIROMETRIA: </a:t>
            </a:r>
            <a:br>
              <a:rPr lang="it-IT" sz="4000" b="1" spc="-24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3200" b="1" i="1" spc="-27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 </a:t>
            </a:r>
            <a:r>
              <a:rPr sz="3200" b="1" i="1" spc="-30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EFFETTI</a:t>
            </a:r>
            <a:r>
              <a:rPr sz="3200" b="1" i="1" spc="-2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i="1" spc="-3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COLLATERALI</a:t>
            </a:r>
            <a:r>
              <a:rPr lang="it-IT" sz="3200" b="1" i="1" spc="-3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200" b="1" i="1" spc="-363" dirty="0">
              <a:solidFill>
                <a:schemeClr val="bg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281" y="2624447"/>
            <a:ext cx="8820719" cy="296427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FF0000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223838" indent="-214313">
              <a:spcBef>
                <a:spcPts val="75"/>
              </a:spcBef>
              <a:buFontTx/>
              <a:buChar char="•"/>
              <a:tabLst>
                <a:tab pos="223361" algn="l"/>
                <a:tab pos="223838" algn="l"/>
              </a:tabLst>
            </a:pPr>
            <a:r>
              <a:rPr sz="3200" i="1" spc="-225" dirty="0">
                <a:solidFill>
                  <a:schemeClr val="bg1"/>
                </a:solidFill>
                <a:latin typeface="Arial"/>
                <a:cs typeface="Arial"/>
              </a:rPr>
              <a:t>Tosse</a:t>
            </a:r>
            <a:endParaRPr sz="3200" i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223838" indent="-214313">
              <a:buFontTx/>
              <a:buChar char="•"/>
              <a:tabLst>
                <a:tab pos="223361" algn="l"/>
                <a:tab pos="223838" algn="l"/>
              </a:tabLst>
            </a:pPr>
            <a:r>
              <a:rPr sz="3200" i="1" spc="-153" dirty="0">
                <a:solidFill>
                  <a:schemeClr val="bg1"/>
                </a:solidFill>
                <a:latin typeface="Arial"/>
                <a:cs typeface="Arial"/>
              </a:rPr>
              <a:t>Nausea </a:t>
            </a:r>
            <a:r>
              <a:rPr sz="3200" i="1" spc="-60" dirty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3200" i="1" spc="-98" dirty="0">
                <a:solidFill>
                  <a:schemeClr val="bg1"/>
                </a:solidFill>
                <a:latin typeface="Arial"/>
                <a:cs typeface="Arial"/>
              </a:rPr>
              <a:t>Conati </a:t>
            </a:r>
            <a:r>
              <a:rPr sz="3200" i="1" spc="-30" dirty="0">
                <a:solidFill>
                  <a:schemeClr val="bg1"/>
                </a:solidFill>
                <a:latin typeface="Arial"/>
                <a:cs typeface="Arial"/>
              </a:rPr>
              <a:t>di</a:t>
            </a:r>
            <a:r>
              <a:rPr sz="3200" i="1" spc="-143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i="1" spc="-38" dirty="0">
                <a:solidFill>
                  <a:schemeClr val="bg1"/>
                </a:solidFill>
                <a:latin typeface="Arial"/>
                <a:cs typeface="Arial"/>
              </a:rPr>
              <a:t>vomito</a:t>
            </a:r>
            <a:endParaRPr sz="3200" i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223838" indent="-214313">
              <a:buFontTx/>
              <a:buChar char="•"/>
              <a:tabLst>
                <a:tab pos="223361" algn="l"/>
                <a:tab pos="223838" algn="l"/>
              </a:tabLst>
            </a:pPr>
            <a:r>
              <a:rPr sz="3200" i="1" spc="-150" dirty="0" err="1">
                <a:solidFill>
                  <a:schemeClr val="bg1"/>
                </a:solidFill>
                <a:latin typeface="Arial"/>
                <a:cs typeface="Arial"/>
              </a:rPr>
              <a:t>Sensazione</a:t>
            </a:r>
            <a:r>
              <a:rPr sz="3200" i="1" spc="-15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i="1" spc="-30" dirty="0">
                <a:solidFill>
                  <a:schemeClr val="bg1"/>
                </a:solidFill>
                <a:latin typeface="Arial"/>
                <a:cs typeface="Arial"/>
              </a:rPr>
              <a:t>di </a:t>
            </a:r>
            <a:r>
              <a:rPr sz="3200" i="1" spc="-71" dirty="0">
                <a:solidFill>
                  <a:schemeClr val="bg1"/>
                </a:solidFill>
                <a:latin typeface="Arial"/>
                <a:cs typeface="Arial"/>
              </a:rPr>
              <a:t>testa </a:t>
            </a:r>
            <a:r>
              <a:rPr sz="3200" i="1" spc="-105" dirty="0">
                <a:solidFill>
                  <a:schemeClr val="bg1"/>
                </a:solidFill>
                <a:latin typeface="Arial"/>
                <a:cs typeface="Arial"/>
              </a:rPr>
              <a:t>leggera,</a:t>
            </a:r>
            <a:r>
              <a:rPr sz="3200" i="1" spc="-236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i="1" spc="-75" dirty="0">
                <a:solidFill>
                  <a:schemeClr val="bg1"/>
                </a:solidFill>
                <a:latin typeface="Arial"/>
                <a:cs typeface="Arial"/>
              </a:rPr>
              <a:t>capogiri</a:t>
            </a:r>
            <a:endParaRPr sz="3200" i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223838" marR="3810" indent="-214313">
              <a:buFontTx/>
              <a:buChar char="•"/>
              <a:tabLst>
                <a:tab pos="223361" algn="l"/>
                <a:tab pos="223838" algn="l"/>
                <a:tab pos="2842259" algn="l"/>
              </a:tabLst>
            </a:pPr>
            <a:r>
              <a:rPr sz="3200" i="1" spc="-105" dirty="0" err="1">
                <a:solidFill>
                  <a:schemeClr val="bg1"/>
                </a:solidFill>
                <a:latin typeface="Arial"/>
                <a:cs typeface="Arial"/>
              </a:rPr>
              <a:t>Svenimento</a:t>
            </a:r>
            <a:r>
              <a:rPr sz="3200" i="1" spc="-10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i="1" spc="-101" dirty="0">
                <a:solidFill>
                  <a:schemeClr val="bg1"/>
                </a:solidFill>
                <a:latin typeface="Arial"/>
                <a:cs typeface="Arial"/>
              </a:rPr>
              <a:t>(da</a:t>
            </a:r>
            <a:r>
              <a:rPr sz="3200" i="1" spc="-98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i="1" spc="8" dirty="0">
                <a:solidFill>
                  <a:schemeClr val="bg1"/>
                </a:solidFill>
                <a:latin typeface="Arial"/>
                <a:cs typeface="Arial"/>
              </a:rPr>
              <a:t>ridotto</a:t>
            </a:r>
            <a:r>
              <a:rPr lang="it-IT" sz="3200" i="1" spc="8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i="1" spc="-4" dirty="0" err="1">
                <a:solidFill>
                  <a:schemeClr val="bg1"/>
                </a:solidFill>
                <a:latin typeface="Arial"/>
                <a:cs typeface="Arial"/>
              </a:rPr>
              <a:t>ritorno</a:t>
            </a:r>
            <a:r>
              <a:rPr sz="3200" i="1" spc="-4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i="1" spc="-113" dirty="0">
                <a:solidFill>
                  <a:schemeClr val="bg1"/>
                </a:solidFill>
                <a:latin typeface="Arial"/>
                <a:cs typeface="Arial"/>
              </a:rPr>
              <a:t>venoso </a:t>
            </a:r>
            <a:r>
              <a:rPr sz="3200" i="1" spc="-64" dirty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3200" i="1" spc="-259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i="1" spc="-71" dirty="0">
                <a:solidFill>
                  <a:schemeClr val="bg1"/>
                </a:solidFill>
                <a:latin typeface="Arial"/>
                <a:cs typeface="Arial"/>
              </a:rPr>
              <a:t>stimolazione  </a:t>
            </a:r>
            <a:r>
              <a:rPr sz="3200" i="1" spc="-124" dirty="0" err="1">
                <a:solidFill>
                  <a:schemeClr val="bg1"/>
                </a:solidFill>
                <a:latin typeface="Arial"/>
                <a:cs typeface="Arial"/>
              </a:rPr>
              <a:t>vagale</a:t>
            </a:r>
            <a:r>
              <a:rPr sz="3200" i="1" spc="-124" dirty="0">
                <a:solidFill>
                  <a:schemeClr val="bg1"/>
                </a:solidFill>
                <a:latin typeface="Arial"/>
                <a:cs typeface="Arial"/>
              </a:rPr>
              <a:t>)</a:t>
            </a:r>
            <a:endParaRPr lang="it-IT" sz="3200" i="1" spc="-124" dirty="0">
              <a:solidFill>
                <a:schemeClr val="bg1"/>
              </a:solidFill>
              <a:latin typeface="Arial"/>
              <a:cs typeface="Arial"/>
            </a:endParaRPr>
          </a:p>
          <a:p>
            <a:pPr marL="9525" marR="3810">
              <a:tabLst>
                <a:tab pos="223361" algn="l"/>
                <a:tab pos="223838" algn="l"/>
                <a:tab pos="2842259" algn="l"/>
              </a:tabLst>
            </a:pPr>
            <a:endParaRPr sz="3200" i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275686" y="1269280"/>
            <a:ext cx="43274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sz="3200" b="1" i="1" dirty="0">
                <a:solidFill>
                  <a:srgbClr val="FF0000"/>
                </a:solidFill>
              </a:rPr>
              <a:t>Anche questi molto rari</a:t>
            </a:r>
          </a:p>
        </p:txBody>
      </p:sp>
    </p:spTree>
    <p:extLst>
      <p:ext uri="{BB962C8B-B14F-4D97-AF65-F5344CB8AC3E}">
        <p14:creationId xmlns:p14="http://schemas.microsoft.com/office/powerpoint/2010/main" val="276266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257175" y="2029453"/>
            <a:ext cx="8658225" cy="145495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misurazioni ottenute con la spirometria sono limitate all’aspetto ventilatorio della respirazione; non si possono ottenere informazioni su altre funzioni: scambi gassosi</a:t>
            </a:r>
            <a:endParaRPr lang="it-IT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794" name="CasellaDiTesto 10"/>
          <p:cNvSpPr txBox="1">
            <a:spLocks noChangeArrowheads="1"/>
          </p:cNvSpPr>
          <p:nvPr/>
        </p:nvSpPr>
        <p:spPr bwMode="auto">
          <a:xfrm>
            <a:off x="1360488" y="420688"/>
            <a:ext cx="6451600" cy="584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sz="3200" b="1" dirty="0">
                <a:solidFill>
                  <a:schemeClr val="bg1"/>
                </a:solidFill>
              </a:rPr>
              <a:t>LIMITAZIONI DELLA SPIROMETRIA - 1</a:t>
            </a:r>
          </a:p>
        </p:txBody>
      </p:sp>
    </p:spTree>
    <p:extLst>
      <p:ext uri="{BB962C8B-B14F-4D97-AF65-F5344CB8AC3E}">
        <p14:creationId xmlns:p14="http://schemas.microsoft.com/office/powerpoint/2010/main" val="314041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2913" y="2370138"/>
            <a:ext cx="7858125" cy="223202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normalità della spirometria non esclude la presenza di malattie polmonari anche gravi </a:t>
            </a:r>
          </a:p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(es. malattie vascolari del polmone, fasi iniziali delle malattie interstiziali, </a:t>
            </a:r>
            <a:r>
              <a:rPr lang="it-IT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it-IT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57175" indent="-257175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endParaRPr lang="it-IT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818" name="CasellaDiTesto 2"/>
          <p:cNvSpPr txBox="1">
            <a:spLocks noChangeArrowheads="1"/>
          </p:cNvSpPr>
          <p:nvPr/>
        </p:nvSpPr>
        <p:spPr bwMode="auto">
          <a:xfrm>
            <a:off x="1412875" y="449263"/>
            <a:ext cx="6451600" cy="584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sz="3200" b="1" dirty="0">
                <a:solidFill>
                  <a:schemeClr val="bg1"/>
                </a:solidFill>
              </a:rPr>
              <a:t>LIMITAZIONI DELLA SPIROMETRIA - 2</a:t>
            </a:r>
          </a:p>
        </p:txBody>
      </p:sp>
    </p:spTree>
    <p:extLst>
      <p:ext uri="{BB962C8B-B14F-4D97-AF65-F5344CB8AC3E}">
        <p14:creationId xmlns:p14="http://schemas.microsoft.com/office/powerpoint/2010/main" val="2303101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ttangolo 1"/>
          <p:cNvSpPr>
            <a:spLocks noChangeArrowheads="1"/>
          </p:cNvSpPr>
          <p:nvPr/>
        </p:nvSpPr>
        <p:spPr bwMode="auto">
          <a:xfrm>
            <a:off x="579293" y="1539153"/>
            <a:ext cx="7629525" cy="267652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 dirty="0">
                <a:solidFill>
                  <a:schemeClr val="bg1"/>
                </a:solidFill>
              </a:rPr>
              <a:t>la spirometria fornisce informazioni sull’entità delle alterazioni della funzione </a:t>
            </a:r>
            <a:r>
              <a:rPr lang="it-IT" altLang="it-IT" sz="2800" b="1" dirty="0" err="1">
                <a:solidFill>
                  <a:schemeClr val="bg1"/>
                </a:solidFill>
              </a:rPr>
              <a:t>ventilatoria</a:t>
            </a:r>
            <a:r>
              <a:rPr lang="it-IT" altLang="it-IT" sz="2800" b="1" dirty="0">
                <a:solidFill>
                  <a:schemeClr val="bg1"/>
                </a:solidFill>
              </a:rPr>
              <a:t> causate da malattie polmonari ed </a:t>
            </a:r>
            <a:r>
              <a:rPr lang="it-IT" altLang="it-IT" sz="2800" b="1" dirty="0" err="1">
                <a:solidFill>
                  <a:schemeClr val="bg1"/>
                </a:solidFill>
              </a:rPr>
              <a:t>extrapolmonari</a:t>
            </a:r>
            <a:r>
              <a:rPr lang="it-IT" altLang="it-IT" sz="2800" b="1" dirty="0">
                <a:solidFill>
                  <a:schemeClr val="bg1"/>
                </a:solidFill>
              </a:rPr>
              <a:t> </a:t>
            </a:r>
            <a:r>
              <a:rPr lang="it-IT" altLang="it-IT" sz="2800" b="1" u="sng" dirty="0">
                <a:solidFill>
                  <a:schemeClr val="bg1"/>
                </a:solidFill>
              </a:rPr>
              <a:t>ma non sull’eziologia </a:t>
            </a:r>
            <a:r>
              <a:rPr lang="it-IT" altLang="it-IT" sz="2800" b="1" dirty="0">
                <a:solidFill>
                  <a:schemeClr val="bg1"/>
                </a:solidFill>
              </a:rPr>
              <a:t>delle alterazioni stesse  e quindi i suoi risultati debbono sempre essere interpretati in base ai dati clinici</a:t>
            </a:r>
          </a:p>
        </p:txBody>
      </p:sp>
      <p:sp>
        <p:nvSpPr>
          <p:cNvPr id="36866" name="CasellaDiTesto 2"/>
          <p:cNvSpPr txBox="1">
            <a:spLocks noChangeArrowheads="1"/>
          </p:cNvSpPr>
          <p:nvPr/>
        </p:nvSpPr>
        <p:spPr bwMode="auto">
          <a:xfrm>
            <a:off x="1284288" y="557213"/>
            <a:ext cx="6451600" cy="584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sz="3200" b="1" dirty="0">
                <a:solidFill>
                  <a:schemeClr val="bg1"/>
                </a:solidFill>
              </a:rPr>
              <a:t>LIMITAZIONI DELLA SPIROMETRIA - 3</a:t>
            </a:r>
            <a:endParaRPr lang="it-IT" altLang="it-IT" sz="1600" dirty="0">
              <a:solidFill>
                <a:schemeClr val="bg1"/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FEEF2FC-01A4-68FD-FD5E-62AFC33DA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4841793"/>
            <a:ext cx="7629525" cy="95410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 dirty="0">
                <a:solidFill>
                  <a:srgbClr val="FFFF00"/>
                </a:solidFill>
              </a:rPr>
              <a:t>la spirometria </a:t>
            </a:r>
            <a:r>
              <a:rPr lang="it-IT" altLang="it-IT" sz="2800" b="1">
                <a:solidFill>
                  <a:srgbClr val="FFFF00"/>
                </a:solidFill>
              </a:rPr>
              <a:t>può consentire </a:t>
            </a:r>
            <a:r>
              <a:rPr lang="it-IT" altLang="it-IT" sz="2800" b="1" dirty="0">
                <a:solidFill>
                  <a:srgbClr val="FFFF00"/>
                </a:solidFill>
              </a:rPr>
              <a:t>di fare referti compatibili con diagnosi, non diagnosi</a:t>
            </a:r>
          </a:p>
        </p:txBody>
      </p:sp>
    </p:spTree>
    <p:extLst>
      <p:ext uri="{BB962C8B-B14F-4D97-AF65-F5344CB8AC3E}">
        <p14:creationId xmlns:p14="http://schemas.microsoft.com/office/powerpoint/2010/main" val="185446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5136" y="253060"/>
            <a:ext cx="7772400" cy="436017"/>
          </a:xfrm>
          <a:prstGeom prst="rect">
            <a:avLst/>
          </a:prstGeom>
          <a:solidFill>
            <a:srgbClr val="D5DCE4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marL="2858" algn="ctr">
              <a:lnSpc>
                <a:spcPts val="3364"/>
              </a:lnSpc>
            </a:pPr>
            <a:r>
              <a:rPr sz="3300" spc="-8" dirty="0">
                <a:solidFill>
                  <a:srgbClr val="000000"/>
                </a:solidFill>
                <a:latin typeface="Calibri Light"/>
                <a:cs typeface="Calibri Light"/>
              </a:rPr>
              <a:t>Spirometria:</a:t>
            </a:r>
            <a:r>
              <a:rPr sz="3300" spc="-23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300" spc="-11" dirty="0">
                <a:solidFill>
                  <a:srgbClr val="000000"/>
                </a:solidFill>
                <a:latin typeface="Calibri Light"/>
                <a:cs typeface="Calibri Light"/>
              </a:rPr>
              <a:t>significato</a:t>
            </a:r>
            <a:endParaRPr sz="33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5181" y="1299858"/>
            <a:ext cx="8708065" cy="409637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wrap="square" lIns="0" tIns="8573" rIns="0" bIns="0" rtlCol="0">
            <a:spAutoFit/>
          </a:bodyPr>
          <a:lstStyle/>
          <a:p>
            <a:pPr>
              <a:spcBef>
                <a:spcPts val="23"/>
              </a:spcBef>
            </a:pPr>
            <a:endParaRPr sz="2063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9525"/>
            <a:r>
              <a:rPr sz="3600" dirty="0">
                <a:solidFill>
                  <a:schemeClr val="bg1"/>
                </a:solidFill>
                <a:latin typeface="Tahoma"/>
                <a:cs typeface="Tahoma"/>
              </a:rPr>
              <a:t>La </a:t>
            </a:r>
            <a:r>
              <a:rPr sz="3600" spc="-4" dirty="0">
                <a:solidFill>
                  <a:schemeClr val="bg1"/>
                </a:solidFill>
                <a:latin typeface="Tahoma"/>
                <a:cs typeface="Tahoma"/>
              </a:rPr>
              <a:t>spirometria consente</a:t>
            </a:r>
            <a:r>
              <a:rPr sz="3600" spc="-26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3600" spc="-4" dirty="0">
                <a:solidFill>
                  <a:schemeClr val="bg1"/>
                </a:solidFill>
                <a:latin typeface="Tahoma"/>
                <a:cs typeface="Tahoma"/>
              </a:rPr>
              <a:t>di:</a:t>
            </a:r>
            <a:endParaRPr lang="it-IT" sz="3600" spc="-4" dirty="0">
              <a:solidFill>
                <a:schemeClr val="bg1"/>
              </a:solidFill>
              <a:latin typeface="Tahoma"/>
              <a:cs typeface="Tahoma"/>
            </a:endParaRPr>
          </a:p>
          <a:p>
            <a:pPr marL="9525"/>
            <a:endParaRPr sz="3600" dirty="0">
              <a:solidFill>
                <a:schemeClr val="bg1"/>
              </a:solidFill>
              <a:latin typeface="Tahoma"/>
              <a:cs typeface="Tahoma"/>
            </a:endParaRPr>
          </a:p>
          <a:p>
            <a:pPr marL="685800" indent="-685800">
              <a:lnSpc>
                <a:spcPct val="150000"/>
              </a:lnSpc>
              <a:spcBef>
                <a:spcPts val="34"/>
              </a:spcBef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Confermare il sospetto di patologia respiratoria</a:t>
            </a:r>
            <a:endParaRPr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249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56209" algn="l"/>
              </a:tabLst>
            </a:pPr>
            <a:r>
              <a:rPr lang="it-IT" sz="2800" spc="-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800" spc="-4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Quantificarne</a:t>
            </a:r>
            <a:r>
              <a:rPr sz="2800" spc="-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2800" spc="-8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gravità</a:t>
            </a:r>
            <a:r>
              <a:rPr lang="it-IT" sz="2800" spc="-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funzionale</a:t>
            </a:r>
            <a:endParaRPr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734" indent="-146685">
              <a:lnSpc>
                <a:spcPct val="150000"/>
              </a:lnSpc>
              <a:spcBef>
                <a:spcPts val="307"/>
              </a:spcBef>
              <a:buFontTx/>
              <a:buChar char="•"/>
              <a:tabLst>
                <a:tab pos="156209" algn="l"/>
              </a:tabLst>
            </a:pPr>
            <a:r>
              <a:rPr lang="it-IT" sz="2800" spc="-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sz="2800" spc="-4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Seguirne</a:t>
            </a:r>
            <a:r>
              <a:rPr sz="2800" spc="-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sz="2800" spc="-4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evoluzione</a:t>
            </a:r>
            <a:r>
              <a:rPr sz="2800" spc="-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</a:t>
            </a:r>
            <a:r>
              <a:rPr sz="2800" spc="-2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</a:t>
            </a:r>
            <a:endParaRPr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734" indent="-146685">
              <a:lnSpc>
                <a:spcPct val="150000"/>
              </a:lnSpc>
              <a:spcBef>
                <a:spcPts val="296"/>
              </a:spcBef>
              <a:buFontTx/>
              <a:buChar char="•"/>
              <a:tabLst>
                <a:tab pos="156209" algn="l"/>
              </a:tabLst>
            </a:pPr>
            <a:r>
              <a:rPr lang="it-IT" sz="2800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sz="2800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Valutare</a:t>
            </a:r>
            <a:r>
              <a:rPr sz="2800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sz="2800" spc="-8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effetto</a:t>
            </a:r>
            <a:r>
              <a:rPr sz="2800" spc="-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</a:t>
            </a:r>
            <a:r>
              <a:rPr sz="2800" spc="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terapia</a:t>
            </a:r>
            <a:endParaRPr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05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0332" y="1335023"/>
            <a:ext cx="8215883" cy="4736167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chemeClr val="bg1"/>
                </a:solidFill>
              </a:rPr>
              <a:t>La spirometria è uno strumento utile per indagare su</a:t>
            </a:r>
            <a:r>
              <a:rPr lang="it-IT" sz="2700" dirty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buNone/>
            </a:pPr>
            <a:endParaRPr lang="it-IT" sz="2700" dirty="0">
              <a:solidFill>
                <a:schemeClr val="bg1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it-IT" dirty="0">
                <a:solidFill>
                  <a:schemeClr val="bg1"/>
                </a:solidFill>
              </a:rPr>
              <a:t>Soggetti sani (</a:t>
            </a:r>
            <a:r>
              <a:rPr lang="it-IT" dirty="0">
                <a:solidFill>
                  <a:srgbClr val="FFFF00"/>
                </a:solidFill>
              </a:rPr>
              <a:t>no screening</a:t>
            </a:r>
            <a:r>
              <a:rPr lang="it-IT" dirty="0">
                <a:solidFill>
                  <a:schemeClr val="bg1"/>
                </a:solidFill>
              </a:rPr>
              <a:t>) </a:t>
            </a:r>
          </a:p>
          <a:p>
            <a:pPr lvl="1" algn="just">
              <a:lnSpc>
                <a:spcPct val="150000"/>
              </a:lnSpc>
            </a:pPr>
            <a:r>
              <a:rPr lang="it-IT" b="1" u="sng" dirty="0">
                <a:solidFill>
                  <a:schemeClr val="bg1"/>
                </a:solidFill>
              </a:rPr>
              <a:t>Soggetti con sintomi respiratori </a:t>
            </a:r>
            <a:r>
              <a:rPr lang="it-IT" b="1" u="sng" dirty="0">
                <a:solidFill>
                  <a:srgbClr val="FFFF00"/>
                </a:solidFill>
              </a:rPr>
              <a:t>(si case </a:t>
            </a:r>
            <a:r>
              <a:rPr lang="it-IT" b="1" u="sng" dirty="0" err="1">
                <a:solidFill>
                  <a:srgbClr val="FFFF00"/>
                </a:solidFill>
              </a:rPr>
              <a:t>finding</a:t>
            </a:r>
            <a:r>
              <a:rPr lang="it-IT" b="1" u="sng" dirty="0">
                <a:solidFill>
                  <a:srgbClr val="FFFF00"/>
                </a:solidFill>
              </a:rPr>
              <a:t>)</a:t>
            </a:r>
          </a:p>
          <a:p>
            <a:pPr lvl="1" algn="just">
              <a:lnSpc>
                <a:spcPct val="150000"/>
              </a:lnSpc>
            </a:pPr>
            <a:r>
              <a:rPr lang="it-IT" dirty="0">
                <a:solidFill>
                  <a:schemeClr val="bg1"/>
                </a:solidFill>
              </a:rPr>
              <a:t>Follow-up di pazienti con patologia respiratoria accertata</a:t>
            </a:r>
          </a:p>
          <a:p>
            <a:pPr lvl="1" algn="just">
              <a:lnSpc>
                <a:spcPct val="150000"/>
              </a:lnSpc>
            </a:pPr>
            <a:r>
              <a:rPr lang="it-IT" dirty="0">
                <a:solidFill>
                  <a:schemeClr val="bg1"/>
                </a:solidFill>
              </a:rPr>
              <a:t>Valutazione del livello di prognosi e disabilità</a:t>
            </a:r>
          </a:p>
          <a:p>
            <a:pPr lvl="1" algn="just">
              <a:lnSpc>
                <a:spcPct val="150000"/>
              </a:lnSpc>
            </a:pPr>
            <a:r>
              <a:rPr lang="it-IT" dirty="0">
                <a:solidFill>
                  <a:schemeClr val="bg1"/>
                </a:solidFill>
              </a:rPr>
              <a:t>Valutazione preoperatoria</a:t>
            </a:r>
          </a:p>
          <a:p>
            <a:pPr lvl="1" algn="just">
              <a:lnSpc>
                <a:spcPct val="150000"/>
              </a:lnSpc>
            </a:pPr>
            <a:r>
              <a:rPr lang="it-IT" dirty="0">
                <a:solidFill>
                  <a:schemeClr val="bg1"/>
                </a:solidFill>
              </a:rPr>
              <a:t>Valutazione della risposta al trattamento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965" y="6164734"/>
            <a:ext cx="2728386" cy="30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639" y="225285"/>
            <a:ext cx="7785267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7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4000" b="1" dirty="0">
                <a:solidFill>
                  <a:schemeClr val="bg1"/>
                </a:solidFill>
              </a:rPr>
              <a:t>E’ utile fare la spirometria in soggetti asintomatici a rischio </a:t>
            </a:r>
            <a:br>
              <a:rPr lang="it-IT" sz="4000" b="1" dirty="0">
                <a:solidFill>
                  <a:schemeClr val="bg1"/>
                </a:solidFill>
              </a:rPr>
            </a:br>
            <a:r>
              <a:rPr lang="it-IT" sz="3100" b="1" dirty="0">
                <a:solidFill>
                  <a:schemeClr val="bg1"/>
                </a:solidFill>
              </a:rPr>
              <a:t>(fumatori-esposizione lavorativa, </a:t>
            </a:r>
            <a:r>
              <a:rPr lang="it-IT" sz="3100" b="1" dirty="0" err="1">
                <a:solidFill>
                  <a:schemeClr val="bg1"/>
                </a:solidFill>
              </a:rPr>
              <a:t>etc</a:t>
            </a:r>
            <a:r>
              <a:rPr lang="it-IT" sz="3100" b="1" dirty="0">
                <a:solidFill>
                  <a:schemeClr val="bg1"/>
                </a:solidFill>
              </a:rPr>
              <a:t>)?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Generalmente no</a:t>
            </a:r>
          </a:p>
          <a:p>
            <a:r>
              <a:rPr lang="it-IT" dirty="0">
                <a:solidFill>
                  <a:schemeClr val="bg1"/>
                </a:solidFill>
              </a:rPr>
              <a:t>L’esame andrebbe prescritto /eseguito in soggetti sintomatici</a:t>
            </a:r>
          </a:p>
          <a:p>
            <a:r>
              <a:rPr lang="it-IT" dirty="0">
                <a:solidFill>
                  <a:schemeClr val="bg1"/>
                </a:solidFill>
              </a:rPr>
              <a:t>… quindi i primi candidati alla esecuzione dell’indagine sono i seguenti soggetti:</a:t>
            </a:r>
          </a:p>
          <a:p>
            <a:pPr marL="514350" indent="-514350">
              <a:buAutoNum type="alphaUcParenR"/>
            </a:pPr>
            <a:r>
              <a:rPr lang="it-IT" i="1" dirty="0">
                <a:solidFill>
                  <a:srgbClr val="FFFF00"/>
                </a:solidFill>
              </a:rPr>
              <a:t>con diagnosi di patologia respiratoria non supportata da esame spirometrico</a:t>
            </a:r>
          </a:p>
          <a:p>
            <a:pPr marL="514350" indent="-514350">
              <a:buAutoNum type="alphaUcParenR"/>
            </a:pPr>
            <a:r>
              <a:rPr lang="it-IT" i="1" dirty="0">
                <a:solidFill>
                  <a:srgbClr val="FFFF00"/>
                </a:solidFill>
              </a:rPr>
              <a:t>Con sintomi respiratori e diagnosi non ancora definita (case </a:t>
            </a:r>
            <a:r>
              <a:rPr lang="it-IT" i="1" dirty="0" err="1">
                <a:solidFill>
                  <a:srgbClr val="FFFF00"/>
                </a:solidFill>
              </a:rPr>
              <a:t>finding</a:t>
            </a:r>
            <a:r>
              <a:rPr lang="it-IT" i="1" dirty="0">
                <a:solidFill>
                  <a:srgbClr val="FFFF00"/>
                </a:solidFill>
              </a:rPr>
              <a:t>/ medicina di iniziativa)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242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06438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altLang="it-IT" sz="3200" b="1" dirty="0">
                <a:solidFill>
                  <a:schemeClr val="bg1"/>
                </a:solidFill>
              </a:rPr>
              <a:t>        </a:t>
            </a:r>
            <a:r>
              <a:rPr altLang="it-IT" sz="3600" b="1" dirty="0">
                <a:solidFill>
                  <a:schemeClr val="bg1"/>
                </a:solidFill>
              </a:rPr>
              <a:t>INDICAZIONI DELLA SPIROMETRIA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71488" y="1268413"/>
            <a:ext cx="8526208" cy="4351337"/>
          </a:xfrm>
          <a:solidFill>
            <a:schemeClr val="accent5">
              <a:lumMod val="50000"/>
            </a:schemeClr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indent="0">
              <a:buNone/>
            </a:pPr>
            <a:r>
              <a:rPr lang="it-IT" altLang="it-IT" sz="3200" b="1" dirty="0">
                <a:solidFill>
                  <a:schemeClr val="bg1"/>
                </a:solidFill>
              </a:rPr>
              <a:t>DIAGNOSI</a:t>
            </a:r>
          </a:p>
          <a:p>
            <a:endParaRPr lang="it-IT" altLang="it-IT" sz="2800" b="1" dirty="0">
              <a:solidFill>
                <a:schemeClr val="bg1"/>
              </a:solidFill>
            </a:endParaRP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it-IT" altLang="it-IT" sz="2800" b="1" dirty="0">
                <a:solidFill>
                  <a:schemeClr val="bg1"/>
                </a:solidFill>
              </a:rPr>
              <a:t>Valutazione di sintomi (dispnea, </a:t>
            </a:r>
            <a:r>
              <a:rPr lang="it-IT" altLang="it-IT" sz="2800" b="1" dirty="0" err="1">
                <a:solidFill>
                  <a:schemeClr val="bg1"/>
                </a:solidFill>
              </a:rPr>
              <a:t>wheezing</a:t>
            </a:r>
            <a:r>
              <a:rPr lang="it-IT" altLang="it-IT" sz="2800" b="1" dirty="0">
                <a:solidFill>
                  <a:schemeClr val="bg1"/>
                </a:solidFill>
              </a:rPr>
              <a:t>, ortopnea, tosse, produzione di muco, dolore toracico)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it-IT" altLang="it-IT" sz="2800" b="1" dirty="0">
              <a:solidFill>
                <a:schemeClr val="bg1"/>
              </a:solidFill>
            </a:endParaRP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it-IT" altLang="it-IT" sz="2800" b="1" dirty="0">
                <a:solidFill>
                  <a:schemeClr val="bg1"/>
                </a:solidFill>
              </a:rPr>
              <a:t>Valutazione di segni (espirazione prolungata, sibili, riduzione dei suoni respiratori, </a:t>
            </a:r>
            <a:r>
              <a:rPr lang="it-IT" altLang="it-IT" sz="2800" b="1" dirty="0" err="1">
                <a:solidFill>
                  <a:schemeClr val="bg1"/>
                </a:solidFill>
              </a:rPr>
              <a:t>iperinsufflazione</a:t>
            </a:r>
            <a:r>
              <a:rPr lang="it-IT" altLang="it-IT" sz="2800" b="1" dirty="0">
                <a:solidFill>
                  <a:schemeClr val="bg1"/>
                </a:solidFill>
              </a:rPr>
              <a:t>, cianosi, deformità toraciche)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it-IT" altLang="it-IT" sz="2800" b="1" dirty="0">
              <a:solidFill>
                <a:schemeClr val="bg1"/>
              </a:solidFill>
            </a:endParaRP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it-IT" altLang="it-IT" sz="2800" b="1" dirty="0">
                <a:solidFill>
                  <a:schemeClr val="bg1"/>
                </a:solidFill>
              </a:rPr>
              <a:t>Valutazione di test di laboratorio anomali (ipossia, ipercapnia, policitemia, </a:t>
            </a:r>
            <a:r>
              <a:rPr lang="it-IT" altLang="it-IT" sz="2800" b="1" dirty="0" err="1">
                <a:solidFill>
                  <a:schemeClr val="bg1"/>
                </a:solidFill>
              </a:rPr>
              <a:t>Rx</a:t>
            </a:r>
            <a:r>
              <a:rPr lang="it-IT" altLang="it-IT" sz="2800" b="1" dirty="0">
                <a:solidFill>
                  <a:schemeClr val="bg1"/>
                </a:solidFill>
              </a:rPr>
              <a:t> torace anormale)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altLang="it-IT" sz="2000" b="1" dirty="0"/>
          </a:p>
          <a:p>
            <a:pPr lvl="1"/>
            <a:endParaRPr lang="it-IT" alt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46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4930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altLang="it-IT" sz="3600" b="1" dirty="0">
                <a:solidFill>
                  <a:schemeClr val="bg1"/>
                </a:solidFill>
              </a:rPr>
              <a:t>INDICAZIONI DELLA SPIROMETRIA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02019" y="1482724"/>
            <a:ext cx="8623004" cy="5003135"/>
          </a:xfrm>
          <a:solidFill>
            <a:schemeClr val="accent5">
              <a:lumMod val="50000"/>
            </a:schemeClr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it-IT" altLang="it-IT" sz="4000" b="1" dirty="0">
                <a:solidFill>
                  <a:schemeClr val="bg1"/>
                </a:solidFill>
              </a:rPr>
              <a:t>MONITORAGGIO</a:t>
            </a:r>
          </a:p>
          <a:p>
            <a:endParaRPr lang="it-IT" altLang="it-IT" sz="2400" b="1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altLang="it-IT" sz="2400" b="1" dirty="0">
                <a:solidFill>
                  <a:schemeClr val="bg1"/>
                </a:solidFill>
              </a:rPr>
              <a:t>Valutazione degli interventi terapeutici (broncodilatatori, steroidi, etc.</a:t>
            </a:r>
            <a:r>
              <a:rPr lang="it-IT" altLang="it-IT" sz="2400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it-IT" altLang="it-IT" sz="2400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altLang="it-IT" sz="2400" b="1" dirty="0">
                <a:solidFill>
                  <a:schemeClr val="bg1"/>
                </a:solidFill>
              </a:rPr>
              <a:t>Valutazione dell’evoluzione del danno funzionale in malattie che producono alterazione della funzione respiratoria (cardiache, polmonari, neuromuscolari, reumatologiche).</a:t>
            </a:r>
          </a:p>
        </p:txBody>
      </p:sp>
    </p:spTree>
    <p:extLst>
      <p:ext uri="{BB962C8B-B14F-4D97-AF65-F5344CB8AC3E}">
        <p14:creationId xmlns:p14="http://schemas.microsoft.com/office/powerpoint/2010/main" val="183216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35013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altLang="it-IT" sz="3600" b="1" dirty="0">
                <a:solidFill>
                  <a:schemeClr val="bg1"/>
                </a:solidFill>
              </a:rPr>
              <a:t>INDICAZONI DELLA SPIROMETRIA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14338" y="1539874"/>
            <a:ext cx="7886700" cy="4818395"/>
          </a:xfrm>
          <a:solidFill>
            <a:schemeClr val="accent5">
              <a:lumMod val="50000"/>
            </a:schemeClr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>
              <a:buNone/>
            </a:pPr>
            <a:r>
              <a:rPr lang="it-IT" altLang="it-IT" sz="3600" b="1" dirty="0">
                <a:solidFill>
                  <a:schemeClr val="bg1"/>
                </a:solidFill>
              </a:rPr>
              <a:t>Valutazioni medico-legali (?)</a:t>
            </a:r>
          </a:p>
          <a:p>
            <a:pPr marL="0" indent="0">
              <a:buNone/>
            </a:pPr>
            <a:endParaRPr lang="it-IT" altLang="it-IT" sz="3600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it-IT" altLang="it-IT" sz="2800" dirty="0">
                <a:solidFill>
                  <a:schemeClr val="bg1"/>
                </a:solidFill>
              </a:rPr>
              <a:t>Medicina dello sport, del lavoro, delle assicurazioni.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altLang="it-IT" sz="2800" dirty="0">
                <a:solidFill>
                  <a:schemeClr val="bg1"/>
                </a:solidFill>
              </a:rPr>
              <a:t>Cause legali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b="1" i="1" dirty="0">
                <a:solidFill>
                  <a:schemeClr val="bg1"/>
                </a:solidFill>
              </a:rPr>
              <a:t>(</a:t>
            </a:r>
            <a:r>
              <a:rPr lang="it-IT" sz="1900" b="1" i="1" dirty="0">
                <a:solidFill>
                  <a:schemeClr val="bg1"/>
                </a:solidFill>
              </a:rPr>
              <a:t>Ai fini della valutazione medico legale e per idoneità sportiva agonistica è consigliabile rivolgersi a centri specialistici)</a:t>
            </a:r>
          </a:p>
          <a:p>
            <a:pPr marL="457200" lvl="1" indent="0">
              <a:buNone/>
            </a:pPr>
            <a:endParaRPr lang="it-IT" altLang="it-IT" sz="32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altLang="it-IT" sz="3600" b="1" dirty="0">
                <a:solidFill>
                  <a:schemeClr val="bg1"/>
                </a:solidFill>
              </a:rPr>
              <a:t>Salute pubblica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altLang="it-IT" sz="3600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it-IT" altLang="it-IT" sz="2800" dirty="0">
                <a:solidFill>
                  <a:schemeClr val="bg1"/>
                </a:solidFill>
              </a:rPr>
              <a:t>Studi epidemiologici.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altLang="it-IT" sz="2800" dirty="0">
                <a:solidFill>
                  <a:schemeClr val="bg1"/>
                </a:solidFill>
              </a:rPr>
              <a:t>Derivazione dei valori spirometrici di riferimento</a:t>
            </a:r>
          </a:p>
          <a:p>
            <a:pPr marL="457200" lvl="1" indent="0">
              <a:buNone/>
            </a:pPr>
            <a:endParaRPr lang="it-IT" altLang="it-IT" sz="2800" dirty="0"/>
          </a:p>
        </p:txBody>
      </p:sp>
    </p:spTree>
    <p:extLst>
      <p:ext uri="{BB962C8B-B14F-4D97-AF65-F5344CB8AC3E}">
        <p14:creationId xmlns:p14="http://schemas.microsoft.com/office/powerpoint/2010/main" val="16214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325" y="187876"/>
            <a:ext cx="9037675" cy="9906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wrap="square" lIns="0" tIns="66675" rIns="0" bIns="0" rtlCol="0" anchor="ctr">
            <a:spAutoFit/>
          </a:bodyPr>
          <a:lstStyle/>
          <a:p>
            <a:pPr marL="9525" marR="3810" algn="ctr">
              <a:lnSpc>
                <a:spcPts val="3563"/>
              </a:lnSpc>
              <a:spcBef>
                <a:spcPts val="525"/>
              </a:spcBef>
            </a:pPr>
            <a:r>
              <a:rPr sz="3300" b="1" spc="-4" dirty="0">
                <a:solidFill>
                  <a:schemeClr val="bg1"/>
                </a:solidFill>
                <a:latin typeface="Calibri Light"/>
                <a:cs typeface="Calibri Light"/>
              </a:rPr>
              <a:t>RISCHI </a:t>
            </a:r>
            <a:r>
              <a:rPr lang="it-IT" sz="3300" b="1" spc="-4" dirty="0">
                <a:solidFill>
                  <a:schemeClr val="bg1"/>
                </a:solidFill>
                <a:latin typeface="Calibri Light"/>
                <a:cs typeface="Calibri Light"/>
              </a:rPr>
              <a:t> </a:t>
            </a:r>
            <a:r>
              <a:rPr lang="it-IT" sz="3300" b="1" i="1" spc="-4" dirty="0">
                <a:solidFill>
                  <a:schemeClr val="bg1"/>
                </a:solidFill>
                <a:latin typeface="Calibri Light"/>
                <a:cs typeface="Calibri Light"/>
              </a:rPr>
              <a:t>(molto limitati) </a:t>
            </a:r>
            <a:br>
              <a:rPr lang="it-IT" sz="3300" b="1" spc="-4" dirty="0">
                <a:solidFill>
                  <a:schemeClr val="bg1"/>
                </a:solidFill>
                <a:latin typeface="Calibri Light"/>
                <a:cs typeface="Calibri Light"/>
              </a:rPr>
            </a:br>
            <a:r>
              <a:rPr sz="3300" b="1" spc="-53" dirty="0">
                <a:solidFill>
                  <a:schemeClr val="bg1"/>
                </a:solidFill>
                <a:latin typeface="Calibri Light"/>
                <a:cs typeface="Calibri Light"/>
              </a:rPr>
              <a:t>LEGATI </a:t>
            </a:r>
            <a:r>
              <a:rPr sz="3300" b="1" spc="-4" dirty="0">
                <a:solidFill>
                  <a:schemeClr val="bg1"/>
                </a:solidFill>
                <a:latin typeface="Calibri Light"/>
                <a:cs typeface="Calibri Light"/>
              </a:rPr>
              <a:t>ALLA </a:t>
            </a:r>
            <a:r>
              <a:rPr sz="3300" b="1" spc="-11" dirty="0">
                <a:solidFill>
                  <a:schemeClr val="bg1"/>
                </a:solidFill>
                <a:latin typeface="Calibri Light"/>
                <a:cs typeface="Calibri Light"/>
              </a:rPr>
              <a:t>ESECUZIONE </a:t>
            </a:r>
            <a:r>
              <a:rPr sz="3300" b="1" dirty="0">
                <a:solidFill>
                  <a:schemeClr val="bg1"/>
                </a:solidFill>
                <a:latin typeface="Calibri Light"/>
                <a:cs typeface="Calibri Light"/>
              </a:rPr>
              <a:t>DELLA  </a:t>
            </a:r>
            <a:r>
              <a:rPr sz="3300" b="1" spc="-4" dirty="0">
                <a:solidFill>
                  <a:schemeClr val="bg1"/>
                </a:solidFill>
                <a:latin typeface="Calibri Light"/>
                <a:cs typeface="Calibri Light"/>
              </a:rPr>
              <a:t>SPIROMETRIA</a:t>
            </a:r>
            <a:endParaRPr sz="3300" b="1" dirty="0">
              <a:solidFill>
                <a:schemeClr val="bg1"/>
              </a:solidFill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5181" y="1509823"/>
            <a:ext cx="8681001" cy="424904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wrap="square" lIns="0" tIns="74295" rIns="0" bIns="0" rtlCol="0">
            <a:spAutoFit/>
          </a:bodyPr>
          <a:lstStyle/>
          <a:p>
            <a:pPr marL="9525">
              <a:spcBef>
                <a:spcPts val="585"/>
              </a:spcBef>
            </a:pPr>
            <a:r>
              <a:rPr sz="2400" b="1" dirty="0">
                <a:solidFill>
                  <a:schemeClr val="bg1"/>
                </a:solidFill>
                <a:cs typeface="Calibri"/>
              </a:rPr>
              <a:t>NELLE </a:t>
            </a:r>
            <a:r>
              <a:rPr sz="2400" b="1" spc="-4" dirty="0">
                <a:solidFill>
                  <a:schemeClr val="bg1"/>
                </a:solidFill>
                <a:cs typeface="Calibri"/>
              </a:rPr>
              <a:t>MANOVRE</a:t>
            </a:r>
            <a:r>
              <a:rPr sz="2400" b="1" spc="-23" dirty="0">
                <a:solidFill>
                  <a:schemeClr val="bg1"/>
                </a:solidFill>
                <a:cs typeface="Calibri"/>
              </a:rPr>
              <a:t> FORZATE:</a:t>
            </a:r>
            <a:endParaRPr lang="it-IT" sz="2400" b="1" spc="-23" dirty="0">
              <a:solidFill>
                <a:schemeClr val="bg1"/>
              </a:solidFill>
              <a:cs typeface="Calibri"/>
            </a:endParaRPr>
          </a:p>
          <a:p>
            <a:pPr marL="9525">
              <a:spcBef>
                <a:spcPts val="585"/>
              </a:spcBef>
            </a:pPr>
            <a:endParaRPr sz="2400" b="1" dirty="0">
              <a:solidFill>
                <a:schemeClr val="bg1"/>
              </a:solidFill>
              <a:cs typeface="Calibri"/>
            </a:endParaRPr>
          </a:p>
          <a:p>
            <a:pPr marL="180975" marR="923925" indent="-171926">
              <a:lnSpc>
                <a:spcPts val="2108"/>
              </a:lnSpc>
              <a:spcBef>
                <a:spcPts val="780"/>
              </a:spcBef>
              <a:buFont typeface="Arial"/>
              <a:buChar char="•"/>
              <a:tabLst>
                <a:tab pos="181451" algn="l"/>
              </a:tabLst>
            </a:pPr>
            <a:r>
              <a:rPr lang="it-IT" sz="2400" i="1" dirty="0">
                <a:solidFill>
                  <a:schemeClr val="bg1"/>
                </a:solidFill>
                <a:cs typeface="Calibri"/>
              </a:rPr>
              <a:t>Nel </a:t>
            </a:r>
            <a:r>
              <a:rPr lang="it-IT" sz="2400" i="1" spc="-11" dirty="0">
                <a:solidFill>
                  <a:schemeClr val="bg1"/>
                </a:solidFill>
                <a:cs typeface="Calibri"/>
              </a:rPr>
              <a:t>torace </a:t>
            </a:r>
            <a:r>
              <a:rPr lang="it-IT" sz="2400" i="1" spc="-4" dirty="0">
                <a:solidFill>
                  <a:schemeClr val="bg1"/>
                </a:solidFill>
                <a:cs typeface="Calibri"/>
              </a:rPr>
              <a:t>si </a:t>
            </a:r>
            <a:r>
              <a:rPr lang="it-IT" sz="2400" i="1" dirty="0">
                <a:solidFill>
                  <a:schemeClr val="bg1"/>
                </a:solidFill>
                <a:cs typeface="Calibri"/>
              </a:rPr>
              <a:t>generano pressioni massimali che possono  </a:t>
            </a:r>
            <a:r>
              <a:rPr lang="it-IT" sz="2400" i="1" spc="-49" dirty="0">
                <a:solidFill>
                  <a:schemeClr val="bg1"/>
                </a:solidFill>
                <a:cs typeface="Calibri"/>
              </a:rPr>
              <a:t>impattare </a:t>
            </a:r>
            <a:r>
              <a:rPr lang="it-IT" sz="2400" i="1" spc="-4" dirty="0">
                <a:solidFill>
                  <a:schemeClr val="bg1"/>
                </a:solidFill>
                <a:cs typeface="Calibri"/>
              </a:rPr>
              <a:t>sugli organi </a:t>
            </a:r>
            <a:r>
              <a:rPr lang="it-IT" sz="2400" i="1" spc="-8" dirty="0">
                <a:solidFill>
                  <a:schemeClr val="bg1"/>
                </a:solidFill>
                <a:cs typeface="Calibri"/>
              </a:rPr>
              <a:t>toracici </a:t>
            </a:r>
            <a:r>
              <a:rPr lang="it-IT" sz="2400" i="1" dirty="0">
                <a:solidFill>
                  <a:schemeClr val="bg1"/>
                </a:solidFill>
                <a:cs typeface="Calibri"/>
              </a:rPr>
              <a:t>e</a:t>
            </a:r>
            <a:r>
              <a:rPr lang="it-IT" sz="2400" i="1" spc="-38" dirty="0">
                <a:solidFill>
                  <a:schemeClr val="bg1"/>
                </a:solidFill>
                <a:cs typeface="Calibri"/>
              </a:rPr>
              <a:t> </a:t>
            </a:r>
            <a:r>
              <a:rPr lang="it-IT" sz="2400" i="1" spc="-4" dirty="0">
                <a:solidFill>
                  <a:schemeClr val="bg1"/>
                </a:solidFill>
                <a:cs typeface="Calibri"/>
              </a:rPr>
              <a:t>addominali</a:t>
            </a:r>
            <a:endParaRPr lang="it-IT" sz="2400" i="1" dirty="0">
              <a:solidFill>
                <a:schemeClr val="bg1"/>
              </a:solidFill>
              <a:cs typeface="Calibri"/>
            </a:endParaRPr>
          </a:p>
          <a:p>
            <a:pPr marL="180975" marR="830104" indent="-171926">
              <a:lnSpc>
                <a:spcPts val="2108"/>
              </a:lnSpc>
              <a:spcBef>
                <a:spcPts val="754"/>
              </a:spcBef>
              <a:buFont typeface="Arial"/>
              <a:buChar char="•"/>
              <a:tabLst>
                <a:tab pos="181451" algn="l"/>
              </a:tabLst>
            </a:pPr>
            <a:r>
              <a:rPr lang="it-IT" sz="2400" i="1" spc="-4" dirty="0">
                <a:solidFill>
                  <a:schemeClr val="bg1"/>
                </a:solidFill>
                <a:cs typeface="Calibri"/>
              </a:rPr>
              <a:t>Si </a:t>
            </a:r>
            <a:r>
              <a:rPr lang="it-IT" sz="2400" i="1" dirty="0">
                <a:solidFill>
                  <a:schemeClr val="bg1"/>
                </a:solidFill>
                <a:cs typeface="Calibri"/>
              </a:rPr>
              <a:t>verificano grandi </a:t>
            </a:r>
            <a:r>
              <a:rPr lang="it-IT" sz="2400" i="1" spc="-11" dirty="0">
                <a:solidFill>
                  <a:schemeClr val="bg1"/>
                </a:solidFill>
                <a:cs typeface="Calibri"/>
              </a:rPr>
              <a:t>variazioni </a:t>
            </a:r>
            <a:r>
              <a:rPr lang="it-IT" sz="2400" i="1" dirty="0">
                <a:solidFill>
                  <a:schemeClr val="bg1"/>
                </a:solidFill>
                <a:cs typeface="Calibri"/>
              </a:rPr>
              <a:t>di pressione </a:t>
            </a:r>
            <a:r>
              <a:rPr lang="it-IT" sz="2400" i="1" spc="-4" dirty="0">
                <a:solidFill>
                  <a:schemeClr val="bg1"/>
                </a:solidFill>
                <a:cs typeface="Calibri"/>
              </a:rPr>
              <a:t>arteriosa</a:t>
            </a:r>
            <a:r>
              <a:rPr lang="it-IT" sz="2400" i="1" spc="-109" dirty="0">
                <a:solidFill>
                  <a:schemeClr val="bg1"/>
                </a:solidFill>
                <a:cs typeface="Calibri"/>
              </a:rPr>
              <a:t> </a:t>
            </a:r>
            <a:r>
              <a:rPr lang="it-IT" sz="2400" i="1" spc="-4" dirty="0">
                <a:solidFill>
                  <a:schemeClr val="bg1"/>
                </a:solidFill>
                <a:cs typeface="Calibri"/>
              </a:rPr>
              <a:t>che  </a:t>
            </a:r>
            <a:r>
              <a:rPr lang="it-IT" sz="2400" i="1" dirty="0">
                <a:solidFill>
                  <a:schemeClr val="bg1"/>
                </a:solidFill>
                <a:cs typeface="Calibri"/>
              </a:rPr>
              <a:t>possono </a:t>
            </a:r>
            <a:r>
              <a:rPr lang="it-IT" sz="2400" i="1" spc="-8" dirty="0">
                <a:solidFill>
                  <a:schemeClr val="bg1"/>
                </a:solidFill>
                <a:cs typeface="Calibri"/>
              </a:rPr>
              <a:t>provocare </a:t>
            </a:r>
            <a:r>
              <a:rPr lang="it-IT" sz="2400" i="1" spc="-4" dirty="0">
                <a:solidFill>
                  <a:schemeClr val="bg1"/>
                </a:solidFill>
                <a:cs typeface="Calibri"/>
              </a:rPr>
              <a:t>stress sui tessuti </a:t>
            </a:r>
            <a:r>
              <a:rPr lang="it-IT" sz="2400" i="1" spc="-11" dirty="0">
                <a:solidFill>
                  <a:schemeClr val="bg1"/>
                </a:solidFill>
                <a:cs typeface="Calibri"/>
              </a:rPr>
              <a:t>(es. </a:t>
            </a:r>
            <a:r>
              <a:rPr lang="it-IT" sz="2400" i="1" spc="-23" dirty="0">
                <a:solidFill>
                  <a:schemeClr val="bg1"/>
                </a:solidFill>
                <a:cs typeface="Calibri"/>
              </a:rPr>
              <a:t>encefalo,</a:t>
            </a:r>
            <a:r>
              <a:rPr lang="it-IT" sz="2400" i="1" spc="-45" dirty="0">
                <a:solidFill>
                  <a:schemeClr val="bg1"/>
                </a:solidFill>
                <a:cs typeface="Calibri"/>
              </a:rPr>
              <a:t> </a:t>
            </a:r>
            <a:r>
              <a:rPr lang="it-IT" sz="2400" i="1" spc="-4" dirty="0">
                <a:solidFill>
                  <a:schemeClr val="bg1"/>
                </a:solidFill>
                <a:cs typeface="Calibri"/>
              </a:rPr>
              <a:t>arti)</a:t>
            </a:r>
            <a:endParaRPr lang="it-IT" sz="2400" i="1" dirty="0">
              <a:solidFill>
                <a:schemeClr val="bg1"/>
              </a:solidFill>
              <a:cs typeface="Calibri"/>
            </a:endParaRPr>
          </a:p>
          <a:p>
            <a:pPr marL="180975" marR="3810" indent="-171926">
              <a:lnSpc>
                <a:spcPts val="2108"/>
              </a:lnSpc>
              <a:spcBef>
                <a:spcPts val="746"/>
              </a:spcBef>
              <a:buFont typeface="Arial"/>
              <a:buChar char="•"/>
              <a:tabLst>
                <a:tab pos="181451" algn="l"/>
              </a:tabLst>
            </a:pPr>
            <a:r>
              <a:rPr lang="it-IT" sz="2400" i="1" spc="-4" dirty="0">
                <a:solidFill>
                  <a:schemeClr val="bg1"/>
                </a:solidFill>
                <a:cs typeface="Calibri"/>
              </a:rPr>
              <a:t>Si </a:t>
            </a:r>
            <a:r>
              <a:rPr lang="it-IT" sz="2400" i="1" dirty="0">
                <a:solidFill>
                  <a:schemeClr val="bg1"/>
                </a:solidFill>
                <a:cs typeface="Calibri"/>
              </a:rPr>
              <a:t>verifica </a:t>
            </a:r>
            <a:r>
              <a:rPr lang="it-IT" sz="2400" i="1" spc="-15" dirty="0">
                <a:solidFill>
                  <a:schemeClr val="bg1"/>
                </a:solidFill>
                <a:cs typeface="Calibri"/>
              </a:rPr>
              <a:t>espansione </a:t>
            </a:r>
            <a:r>
              <a:rPr lang="it-IT" sz="2400" i="1" spc="4" dirty="0">
                <a:solidFill>
                  <a:schemeClr val="bg1"/>
                </a:solidFill>
                <a:cs typeface="Calibri"/>
              </a:rPr>
              <a:t>massima </a:t>
            </a:r>
            <a:r>
              <a:rPr lang="it-IT" sz="2400" i="1" dirty="0">
                <a:solidFill>
                  <a:schemeClr val="bg1"/>
                </a:solidFill>
                <a:cs typeface="Calibri"/>
              </a:rPr>
              <a:t>e </a:t>
            </a:r>
            <a:r>
              <a:rPr lang="it-IT" sz="2400" i="1" spc="-4" dirty="0">
                <a:solidFill>
                  <a:schemeClr val="bg1"/>
                </a:solidFill>
                <a:cs typeface="Calibri"/>
              </a:rPr>
              <a:t>rapida della </a:t>
            </a:r>
            <a:r>
              <a:rPr lang="it-IT" sz="2400" i="1" spc="-23" dirty="0">
                <a:solidFill>
                  <a:schemeClr val="bg1"/>
                </a:solidFill>
                <a:cs typeface="Calibri"/>
              </a:rPr>
              <a:t>parete </a:t>
            </a:r>
            <a:r>
              <a:rPr lang="it-IT" sz="2400" i="1" spc="-8" dirty="0">
                <a:solidFill>
                  <a:schemeClr val="bg1"/>
                </a:solidFill>
                <a:cs typeface="Calibri"/>
              </a:rPr>
              <a:t>toracica </a:t>
            </a:r>
            <a:r>
              <a:rPr lang="it-IT" sz="2400" i="1" dirty="0">
                <a:solidFill>
                  <a:schemeClr val="bg1"/>
                </a:solidFill>
                <a:cs typeface="Calibri"/>
              </a:rPr>
              <a:t>e  dei polmoni </a:t>
            </a:r>
            <a:r>
              <a:rPr lang="it-IT" sz="2400" i="1" spc="-4" dirty="0">
                <a:solidFill>
                  <a:schemeClr val="bg1"/>
                </a:solidFill>
                <a:cs typeface="Calibri"/>
              </a:rPr>
              <a:t>che </a:t>
            </a:r>
            <a:r>
              <a:rPr lang="it-IT" sz="2400" i="1" dirty="0">
                <a:solidFill>
                  <a:schemeClr val="bg1"/>
                </a:solidFill>
                <a:cs typeface="Calibri"/>
              </a:rPr>
              <a:t>possono </a:t>
            </a:r>
            <a:r>
              <a:rPr lang="it-IT" sz="2400" i="1" spc="-15" dirty="0">
                <a:solidFill>
                  <a:schemeClr val="bg1"/>
                </a:solidFill>
                <a:cs typeface="Calibri"/>
              </a:rPr>
              <a:t>provocare </a:t>
            </a:r>
            <a:r>
              <a:rPr lang="it-IT" sz="2400" i="1" spc="-4" dirty="0">
                <a:solidFill>
                  <a:schemeClr val="bg1"/>
                </a:solidFill>
                <a:cs typeface="Calibri"/>
              </a:rPr>
              <a:t>stress </a:t>
            </a:r>
            <a:r>
              <a:rPr lang="it-IT" sz="2400" i="1" dirty="0">
                <a:solidFill>
                  <a:schemeClr val="bg1"/>
                </a:solidFill>
                <a:cs typeface="Calibri"/>
              </a:rPr>
              <a:t>alle </a:t>
            </a:r>
            <a:r>
              <a:rPr lang="it-IT" sz="2400" i="1" spc="-34" dirty="0">
                <a:solidFill>
                  <a:schemeClr val="bg1"/>
                </a:solidFill>
                <a:cs typeface="Calibri"/>
              </a:rPr>
              <a:t>parti</a:t>
            </a:r>
            <a:r>
              <a:rPr lang="it-IT" sz="2400" i="1" spc="-64" dirty="0">
                <a:solidFill>
                  <a:schemeClr val="bg1"/>
                </a:solidFill>
                <a:cs typeface="Calibri"/>
              </a:rPr>
              <a:t> </a:t>
            </a:r>
            <a:r>
              <a:rPr lang="it-IT" sz="2400" i="1" spc="-19" dirty="0">
                <a:solidFill>
                  <a:schemeClr val="bg1"/>
                </a:solidFill>
                <a:cs typeface="Calibri"/>
              </a:rPr>
              <a:t>interessate</a:t>
            </a:r>
          </a:p>
          <a:p>
            <a:pPr marL="9049" marR="3810">
              <a:lnSpc>
                <a:spcPts val="2108"/>
              </a:lnSpc>
              <a:spcBef>
                <a:spcPts val="746"/>
              </a:spcBef>
              <a:tabLst>
                <a:tab pos="181451" algn="l"/>
              </a:tabLst>
            </a:pPr>
            <a:endParaRPr sz="2400" dirty="0">
              <a:solidFill>
                <a:schemeClr val="bg1"/>
              </a:solidFill>
              <a:cs typeface="Calibri"/>
            </a:endParaRPr>
          </a:p>
          <a:p>
            <a:pPr marL="9525">
              <a:spcBef>
                <a:spcPts val="480"/>
              </a:spcBef>
            </a:pPr>
            <a:r>
              <a:rPr sz="2400" dirty="0">
                <a:solidFill>
                  <a:schemeClr val="bg1"/>
                </a:solidFill>
                <a:cs typeface="Calibri"/>
              </a:rPr>
              <a:t>IN</a:t>
            </a:r>
            <a:r>
              <a:rPr sz="2400" spc="-11" dirty="0">
                <a:solidFill>
                  <a:schemeClr val="bg1"/>
                </a:solidFill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cs typeface="Calibri"/>
              </a:rPr>
              <a:t>GENERALE:</a:t>
            </a:r>
          </a:p>
          <a:p>
            <a:pPr marL="180975" marR="194786" indent="-171926">
              <a:lnSpc>
                <a:spcPts val="2108"/>
              </a:lnSpc>
              <a:spcBef>
                <a:spcPts val="788"/>
              </a:spcBef>
              <a:buFont typeface="Arial"/>
              <a:buChar char="•"/>
              <a:tabLst>
                <a:tab pos="181451" algn="l"/>
              </a:tabLst>
            </a:pPr>
            <a:r>
              <a:rPr lang="it-IT" sz="2400" spc="-4" dirty="0">
                <a:solidFill>
                  <a:schemeClr val="bg1"/>
                </a:solidFill>
                <a:cs typeface="Calibri"/>
              </a:rPr>
              <a:t>Esiste </a:t>
            </a:r>
            <a:r>
              <a:rPr lang="it-IT" sz="2400" dirty="0">
                <a:solidFill>
                  <a:schemeClr val="bg1"/>
                </a:solidFill>
                <a:cs typeface="Calibri"/>
              </a:rPr>
              <a:t>il rischio di trasmissione di </a:t>
            </a:r>
            <a:r>
              <a:rPr lang="it-IT" sz="2400" spc="-15" dirty="0">
                <a:solidFill>
                  <a:schemeClr val="bg1"/>
                </a:solidFill>
                <a:cs typeface="Calibri"/>
              </a:rPr>
              <a:t>malattie </a:t>
            </a:r>
            <a:r>
              <a:rPr lang="it-IT" sz="2400" dirty="0" err="1">
                <a:solidFill>
                  <a:schemeClr val="bg1"/>
                </a:solidFill>
                <a:cs typeface="Calibri"/>
              </a:rPr>
              <a:t>infett</a:t>
            </a:r>
            <a:r>
              <a:rPr sz="2400" dirty="0">
                <a:solidFill>
                  <a:schemeClr val="bg1"/>
                </a:solidFill>
                <a:cs typeface="Calibri"/>
              </a:rPr>
              <a:t>IVE </a:t>
            </a:r>
            <a:r>
              <a:rPr sz="2400" spc="-8" dirty="0">
                <a:solidFill>
                  <a:schemeClr val="bg1"/>
                </a:solidFill>
                <a:cs typeface="Calibri"/>
              </a:rPr>
              <a:t>(TB,</a:t>
            </a:r>
            <a:r>
              <a:rPr sz="2400" spc="-131" dirty="0">
                <a:solidFill>
                  <a:schemeClr val="bg1"/>
                </a:solidFill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cs typeface="Calibri"/>
              </a:rPr>
              <a:t>epatite,  </a:t>
            </a:r>
            <a:r>
              <a:rPr sz="2400" spc="-41" dirty="0">
                <a:solidFill>
                  <a:schemeClr val="bg1"/>
                </a:solidFill>
                <a:cs typeface="Calibri"/>
              </a:rPr>
              <a:t>HIV,</a:t>
            </a:r>
            <a:r>
              <a:rPr sz="2400" spc="-4" dirty="0">
                <a:solidFill>
                  <a:schemeClr val="bg1"/>
                </a:solidFill>
                <a:cs typeface="Calibri"/>
              </a:rPr>
              <a:t> </a:t>
            </a:r>
            <a:r>
              <a:rPr lang="it-IT" sz="2400" spc="-4" dirty="0">
                <a:solidFill>
                  <a:srgbClr val="FFFF00"/>
                </a:solidFill>
                <a:cs typeface="Calibri"/>
              </a:rPr>
              <a:t>Covid</a:t>
            </a:r>
            <a:r>
              <a:rPr lang="it-IT" sz="2400" spc="-4" dirty="0">
                <a:solidFill>
                  <a:schemeClr val="bg1"/>
                </a:solidFill>
                <a:cs typeface="Calibri"/>
              </a:rPr>
              <a:t>,</a:t>
            </a:r>
            <a:r>
              <a:rPr sz="2400" spc="-8" dirty="0">
                <a:solidFill>
                  <a:schemeClr val="bg1"/>
                </a:solidFill>
                <a:cs typeface="Calibri"/>
              </a:rPr>
              <a:t>etc.)</a:t>
            </a:r>
            <a:r>
              <a:rPr lang="it-IT" sz="2400" spc="-8" dirty="0">
                <a:solidFill>
                  <a:schemeClr val="bg1"/>
                </a:solidFill>
                <a:cs typeface="Calibri"/>
              </a:rPr>
              <a:t> … prevenuto dalla utilizzazione dei filtri antibatterici</a:t>
            </a:r>
            <a:endParaRPr sz="2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981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16" y="696174"/>
            <a:ext cx="8561741" cy="1535397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altLang="it-IT" b="1" dirty="0">
                <a:solidFill>
                  <a:srgbClr val="002060"/>
                </a:solidFill>
              </a:rPr>
              <a:t>CONTROINDICAZIONI</a:t>
            </a:r>
            <a:br>
              <a:rPr lang="it-IT" altLang="it-IT" b="1" dirty="0">
                <a:solidFill>
                  <a:srgbClr val="C00000"/>
                </a:solidFill>
              </a:rPr>
            </a:br>
            <a:r>
              <a:rPr lang="it-IT" sz="3100" b="1" i="1" dirty="0">
                <a:solidFill>
                  <a:schemeClr val="bg1"/>
                </a:solidFill>
              </a:rPr>
              <a:t>Le controindicazioni alla spirometria </a:t>
            </a:r>
            <a:r>
              <a:rPr lang="it-IT" sz="3100" b="1" i="1" dirty="0">
                <a:solidFill>
                  <a:srgbClr val="FFFF00"/>
                </a:solidFill>
              </a:rPr>
              <a:t>sono veramente rare </a:t>
            </a:r>
            <a:r>
              <a:rPr lang="it-IT" sz="3100" b="1" i="1" dirty="0">
                <a:solidFill>
                  <a:schemeClr val="bg1"/>
                </a:solidFill>
              </a:rPr>
              <a:t>e si riferiscono a situazioni particolari.</a:t>
            </a:r>
            <a:br>
              <a:rPr lang="it-IT" sz="3100" b="1" i="1" dirty="0">
                <a:solidFill>
                  <a:schemeClr val="bg1"/>
                </a:solidFill>
              </a:rPr>
            </a:br>
            <a:r>
              <a:rPr lang="it-IT" sz="3100" b="1" i="1" dirty="0">
                <a:solidFill>
                  <a:schemeClr val="bg1"/>
                </a:solidFill>
              </a:rPr>
              <a:t> In generale il paziente che si sottopone all’esame  deve essere in condizioni di stabilità clinica</a:t>
            </a:r>
            <a:br>
              <a:rPr lang="it-IT" dirty="0"/>
            </a:br>
            <a:endParaRPr altLang="it-IT" b="1" dirty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75487" y="2409419"/>
            <a:ext cx="7886700" cy="4351337"/>
          </a:xfr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it-IT" altLang="it-IT" sz="2400" dirty="0" err="1">
                <a:solidFill>
                  <a:schemeClr val="bg1"/>
                </a:solidFill>
              </a:rPr>
              <a:t>emoftoe</a:t>
            </a:r>
            <a:r>
              <a:rPr lang="it-IT" altLang="it-IT" sz="2400" dirty="0">
                <a:solidFill>
                  <a:schemeClr val="bg1"/>
                </a:solidFill>
              </a:rPr>
              <a:t> di origine ignota (l’espirazione forzata potrebbe peggiorare la malattia sottostante)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altLang="it-IT" sz="2400" dirty="0">
                <a:solidFill>
                  <a:schemeClr val="bg1"/>
                </a:solidFill>
              </a:rPr>
              <a:t>Pneumotorace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altLang="it-IT" u="sng" dirty="0">
                <a:solidFill>
                  <a:schemeClr val="bg1"/>
                </a:solidFill>
              </a:rPr>
              <a:t>Patologia infettiva/acuta polmonare in atto o molto recente</a:t>
            </a:r>
            <a:endParaRPr lang="it-IT" altLang="it-IT" sz="2400" u="sng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it-IT" altLang="it-IT" sz="2400" dirty="0">
                <a:solidFill>
                  <a:schemeClr val="bg1"/>
                </a:solidFill>
              </a:rPr>
              <a:t>patologie cardiovascolari instabili (potrebbe esserci un aumento pressorio o peggiorare un’angina) o infarto miocardico o embolia polmonare recenti.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altLang="it-IT" sz="2400" dirty="0">
                <a:solidFill>
                  <a:schemeClr val="bg1"/>
                </a:solidFill>
              </a:rPr>
              <a:t>aneurismi toracici, addominali o cerebrali (pericolo di rottura per l’aumento di pressione toracica)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altLang="it-IT" sz="2400" dirty="0">
                <a:solidFill>
                  <a:schemeClr val="bg1"/>
                </a:solidFill>
              </a:rPr>
              <a:t>chirurgia oculare recente (cataratta, ecc.)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altLang="it-IT" sz="2400" dirty="0">
                <a:solidFill>
                  <a:schemeClr val="bg1"/>
                </a:solidFill>
              </a:rPr>
              <a:t>chirurgia toracica o addominale recente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altLang="it-IT" sz="2400" dirty="0">
                <a:solidFill>
                  <a:schemeClr val="bg1"/>
                </a:solidFill>
              </a:rPr>
              <a:t>paziente con storia di sincope in corso di espirazione forzata</a:t>
            </a:r>
          </a:p>
          <a:p>
            <a:endParaRPr lang="it-IT" altLang="it-IT" sz="1800" dirty="0"/>
          </a:p>
          <a:p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16446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</TotalTime>
  <Words>862</Words>
  <Application>Microsoft Office PowerPoint</Application>
  <PresentationFormat>Presentazione su schermo (4:3)</PresentationFormat>
  <Paragraphs>109</Paragraphs>
  <Slides>15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Tahoma</vt:lpstr>
      <vt:lpstr>Times New Roman</vt:lpstr>
      <vt:lpstr>Wingdings</vt:lpstr>
      <vt:lpstr>Tema di Office</vt:lpstr>
      <vt:lpstr>La spirometria  indicazioni, controindicazioni e limiti</vt:lpstr>
      <vt:lpstr>Spirometria: significato</vt:lpstr>
      <vt:lpstr>Presentazione standard di PowerPoint</vt:lpstr>
      <vt:lpstr>E’ utile fare la spirometria in soggetti asintomatici a rischio  (fumatori-esposizione lavorativa, etc)?</vt:lpstr>
      <vt:lpstr>        INDICAZIONI DELLA SPIROMETRIA</vt:lpstr>
      <vt:lpstr>INDICAZIONI DELLA SPIROMETRIA</vt:lpstr>
      <vt:lpstr>INDICAZONI DELLA SPIROMETRIA</vt:lpstr>
      <vt:lpstr>RISCHI  (molto limitati)  LEGATI ALLA ESECUZIONE DELLA  SPIROMETRIA</vt:lpstr>
      <vt:lpstr>CONTROINDICAZIONI Le controindicazioni alla spirometria sono veramente rare e si riferiscono a situazioni particolari.  In generale il paziente che si sottopone all’esame  deve essere in condizioni di stabilità clinica </vt:lpstr>
      <vt:lpstr>CONTROINDICAZIONI  CHIRURGICHE ALLA SPIROMETRIA</vt:lpstr>
      <vt:lpstr>COMPLICAZIONI anche le complicazioni sono eventi eccezionali</vt:lpstr>
      <vt:lpstr>SPIROMETRIA:  POSSIBILI EFFETTI COLLATERALI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spirometria indicazioni e controindicazioni</dc:title>
  <dc:creator>RICERCHE</dc:creator>
  <cp:lastModifiedBy>Fausto</cp:lastModifiedBy>
  <cp:revision>33</cp:revision>
  <dcterms:created xsi:type="dcterms:W3CDTF">2019-08-17T06:24:26Z</dcterms:created>
  <dcterms:modified xsi:type="dcterms:W3CDTF">2023-11-11T18:18:34Z</dcterms:modified>
</cp:coreProperties>
</file>