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827" r:id="rId2"/>
    <p:sldMasterId id="2147483839" r:id="rId3"/>
    <p:sldMasterId id="2147483923" r:id="rId4"/>
    <p:sldMasterId id="2147483935" r:id="rId5"/>
    <p:sldMasterId id="2147483949" r:id="rId6"/>
  </p:sldMasterIdLst>
  <p:notesMasterIdLst>
    <p:notesMasterId r:id="rId28"/>
  </p:notesMasterIdLst>
  <p:sldIdLst>
    <p:sldId id="278" r:id="rId7"/>
    <p:sldId id="325" r:id="rId8"/>
    <p:sldId id="1678" r:id="rId9"/>
    <p:sldId id="277" r:id="rId10"/>
    <p:sldId id="276" r:id="rId11"/>
    <p:sldId id="348" r:id="rId12"/>
    <p:sldId id="407" r:id="rId13"/>
    <p:sldId id="408" r:id="rId14"/>
    <p:sldId id="430" r:id="rId15"/>
    <p:sldId id="409" r:id="rId16"/>
    <p:sldId id="330" r:id="rId17"/>
    <p:sldId id="1676" r:id="rId18"/>
    <p:sldId id="328" r:id="rId19"/>
    <p:sldId id="329" r:id="rId20"/>
    <p:sldId id="360" r:id="rId21"/>
    <p:sldId id="354" r:id="rId22"/>
    <p:sldId id="355" r:id="rId23"/>
    <p:sldId id="359" r:id="rId24"/>
    <p:sldId id="357" r:id="rId25"/>
    <p:sldId id="358" r:id="rId26"/>
    <p:sldId id="351" r:id="rId2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7" autoAdjust="0"/>
    <p:restoredTop sz="95256" autoAdjust="0"/>
  </p:normalViewPr>
  <p:slideViewPr>
    <p:cSldViewPr snapToGrid="0">
      <p:cViewPr varScale="1">
        <p:scale>
          <a:sx n="109" d="100"/>
          <a:sy n="109" d="100"/>
        </p:scale>
        <p:origin x="1344" y="102"/>
      </p:cViewPr>
      <p:guideLst/>
    </p:cSldViewPr>
  </p:slideViewPr>
  <p:outlineViewPr>
    <p:cViewPr>
      <p:scale>
        <a:sx n="33" d="100"/>
        <a:sy n="33" d="100"/>
      </p:scale>
      <p:origin x="0" y="-1003"/>
    </p:cViewPr>
    <p:sldLst>
      <p:sld r:id="rId1" collapse="1"/>
      <p:sld r:id="rId2" collapse="1"/>
      <p:sld r:id="rId3" collapse="1"/>
    </p:sldLst>
  </p:outlineViewPr>
  <p:notesTextViewPr>
    <p:cViewPr>
      <p:scale>
        <a:sx n="1" d="1"/>
        <a:sy n="1" d="1"/>
      </p:scale>
      <p:origin x="0" y="0"/>
    </p:cViewPr>
  </p:notesTextViewPr>
  <p:sorterViewPr>
    <p:cViewPr>
      <p:scale>
        <a:sx n="150" d="100"/>
        <a:sy n="150" d="100"/>
      </p:scale>
      <p:origin x="0" y="-57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A3B0DE-3FAA-43EA-9148-05DF5ECE2A14}" type="datetimeFigureOut">
              <a:rPr lang="it-IT" smtClean="0"/>
              <a:t>11/11/2023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9DB7E9-CDEB-4374-9F2F-A7D00F965DBA}" type="slidenum">
              <a:rPr lang="it-IT" smtClean="0"/>
              <a:t>‹N›</a:t>
            </a:fld>
            <a:endParaRPr lang="it-IT"/>
          </a:p>
        </p:txBody>
      </p:sp>
    </p:spTree>
    <p:extLst>
      <p:ext uri="{BB962C8B-B14F-4D97-AF65-F5344CB8AC3E}">
        <p14:creationId xmlns:p14="http://schemas.microsoft.com/office/powerpoint/2010/main" val="3798667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Dove si posiziona la spirometria nell’ambito della valutazione funzionale respiratoria : è l’esame iniziale che valuta la «ventilazione» (prima fase della respirazione), per cui è possibile che vi siano patologie respiratorie compatibili</a:t>
            </a:r>
            <a:r>
              <a:rPr lang="it-IT" baseline="0" dirty="0"/>
              <a:t> con spirometria normale ( vedi esempio successivo) anche se quasi tutte le malattie respiratorie croniche determinano una alterazione della spirometria.</a:t>
            </a:r>
            <a:endParaRPr lang="it-IT" dirty="0"/>
          </a:p>
        </p:txBody>
      </p:sp>
      <p:sp>
        <p:nvSpPr>
          <p:cNvPr id="4" name="Segnaposto numero diapositiva 3"/>
          <p:cNvSpPr>
            <a:spLocks noGrp="1"/>
          </p:cNvSpPr>
          <p:nvPr>
            <p:ph type="sldNum" sz="quarter" idx="10"/>
          </p:nvPr>
        </p:nvSpPr>
        <p:spPr/>
        <p:txBody>
          <a:bodyPr/>
          <a:lstStyle/>
          <a:p>
            <a:fld id="{219DB7E9-CDEB-4374-9F2F-A7D00F965DBA}" type="slidenum">
              <a:rPr lang="it-IT" smtClean="0"/>
              <a:t>2</a:t>
            </a:fld>
            <a:endParaRPr lang="it-IT"/>
          </a:p>
        </p:txBody>
      </p:sp>
    </p:spTree>
    <p:extLst>
      <p:ext uri="{BB962C8B-B14F-4D97-AF65-F5344CB8AC3E}">
        <p14:creationId xmlns:p14="http://schemas.microsoft.com/office/powerpoint/2010/main" val="2671446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897521-36CB-40B9-BB35-0661590588A3}" type="slidenum">
              <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it-IT"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58754"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87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de-DE" altLang="it-IT" dirty="0">
                <a:ea typeface="MS PGothic" panose="020B0600070205080204" pitchFamily="34" charset="-128"/>
              </a:rPr>
              <a:t>Le </a:t>
            </a:r>
            <a:r>
              <a:rPr lang="de-DE" altLang="it-IT" dirty="0" err="1">
                <a:ea typeface="MS PGothic" panose="020B0600070205080204" pitchFamily="34" charset="-128"/>
              </a:rPr>
              <a:t>alterazioni</a:t>
            </a:r>
            <a:r>
              <a:rPr lang="de-DE" altLang="it-IT" dirty="0">
                <a:ea typeface="MS PGothic" panose="020B0600070205080204" pitchFamily="34" charset="-128"/>
              </a:rPr>
              <a:t> di </a:t>
            </a:r>
            <a:r>
              <a:rPr lang="de-DE" altLang="it-IT" dirty="0" err="1">
                <a:ea typeface="MS PGothic" panose="020B0600070205080204" pitchFamily="34" charset="-128"/>
              </a:rPr>
              <a:t>elasticità</a:t>
            </a:r>
            <a:r>
              <a:rPr lang="de-DE" altLang="it-IT" dirty="0">
                <a:ea typeface="MS PGothic" panose="020B0600070205080204" pitchFamily="34" charset="-128"/>
              </a:rPr>
              <a:t> e di </a:t>
            </a:r>
            <a:r>
              <a:rPr lang="de-DE" altLang="it-IT" dirty="0" err="1">
                <a:ea typeface="MS PGothic" panose="020B0600070205080204" pitchFamily="34" charset="-128"/>
              </a:rPr>
              <a:t>resistenze</a:t>
            </a:r>
            <a:r>
              <a:rPr lang="de-DE" altLang="it-IT" dirty="0">
                <a:ea typeface="MS PGothic" panose="020B0600070205080204" pitchFamily="34" charset="-128"/>
              </a:rPr>
              <a:t> </a:t>
            </a:r>
            <a:r>
              <a:rPr lang="de-DE" altLang="it-IT" dirty="0" err="1">
                <a:ea typeface="MS PGothic" panose="020B0600070205080204" pitchFamily="34" charset="-128"/>
              </a:rPr>
              <a:t>sono</a:t>
            </a:r>
            <a:r>
              <a:rPr lang="de-DE" altLang="it-IT" dirty="0">
                <a:ea typeface="MS PGothic" panose="020B0600070205080204" pitchFamily="34" charset="-128"/>
              </a:rPr>
              <a:t> </a:t>
            </a:r>
            <a:r>
              <a:rPr lang="de-DE" altLang="it-IT" dirty="0" err="1">
                <a:ea typeface="MS PGothic" panose="020B0600070205080204" pitchFamily="34" charset="-128"/>
              </a:rPr>
              <a:t>spesso</a:t>
            </a:r>
            <a:r>
              <a:rPr lang="de-DE" altLang="it-IT" dirty="0">
                <a:ea typeface="MS PGothic" panose="020B0600070205080204" pitchFamily="34" charset="-128"/>
              </a:rPr>
              <a:t> </a:t>
            </a:r>
            <a:r>
              <a:rPr lang="de-DE" altLang="it-IT" dirty="0" err="1">
                <a:ea typeface="MS PGothic" panose="020B0600070205080204" pitchFamily="34" charset="-128"/>
              </a:rPr>
              <a:t>compresenti</a:t>
            </a:r>
            <a:r>
              <a:rPr lang="de-DE" altLang="it-IT" dirty="0">
                <a:ea typeface="MS PGothic" panose="020B0600070205080204" pitchFamily="34" charset="-128"/>
              </a:rPr>
              <a:t> </a:t>
            </a:r>
            <a:r>
              <a:rPr lang="de-DE" altLang="it-IT" dirty="0" err="1">
                <a:ea typeface="MS PGothic" panose="020B0600070205080204" pitchFamily="34" charset="-128"/>
              </a:rPr>
              <a:t>nelle</a:t>
            </a:r>
            <a:r>
              <a:rPr lang="de-DE" altLang="it-IT" dirty="0">
                <a:ea typeface="MS PGothic" panose="020B0600070205080204" pitchFamily="34" charset="-128"/>
              </a:rPr>
              <a:t> diverse </a:t>
            </a:r>
            <a:r>
              <a:rPr lang="de-DE" altLang="it-IT" dirty="0" err="1">
                <a:ea typeface="MS PGothic" panose="020B0600070205080204" pitchFamily="34" charset="-128"/>
              </a:rPr>
              <a:t>malattie</a:t>
            </a:r>
            <a:r>
              <a:rPr lang="de-DE" altLang="it-IT" dirty="0">
                <a:ea typeface="MS PGothic" panose="020B0600070205080204" pitchFamily="34" charset="-128"/>
              </a:rPr>
              <a:t>, </a:t>
            </a:r>
            <a:r>
              <a:rPr lang="de-DE" altLang="it-IT" dirty="0" err="1">
                <a:ea typeface="MS PGothic" panose="020B0600070205080204" pitchFamily="34" charset="-128"/>
              </a:rPr>
              <a:t>ma</a:t>
            </a:r>
            <a:r>
              <a:rPr lang="de-DE" altLang="it-IT" dirty="0">
                <a:ea typeface="MS PGothic" panose="020B0600070205080204" pitchFamily="34" charset="-128"/>
              </a:rPr>
              <a:t> </a:t>
            </a:r>
            <a:r>
              <a:rPr lang="de-DE" altLang="it-IT" dirty="0" err="1">
                <a:ea typeface="MS PGothic" panose="020B0600070205080204" pitchFamily="34" charset="-128"/>
              </a:rPr>
              <a:t>anche</a:t>
            </a:r>
            <a:r>
              <a:rPr lang="de-DE" altLang="it-IT" dirty="0">
                <a:ea typeface="MS PGothic" panose="020B0600070205080204" pitchFamily="34" charset="-128"/>
              </a:rPr>
              <a:t> </a:t>
            </a:r>
            <a:r>
              <a:rPr lang="de-DE" altLang="it-IT" dirty="0" err="1">
                <a:ea typeface="MS PGothic" panose="020B0600070205080204" pitchFamily="34" charset="-128"/>
              </a:rPr>
              <a:t>nella</a:t>
            </a:r>
            <a:r>
              <a:rPr lang="de-DE" altLang="it-IT" dirty="0">
                <a:ea typeface="MS PGothic" panose="020B0600070205080204" pitchFamily="34" charset="-128"/>
              </a:rPr>
              <a:t> </a:t>
            </a:r>
            <a:r>
              <a:rPr lang="de-DE" altLang="it-IT" dirty="0" err="1">
                <a:ea typeface="MS PGothic" panose="020B0600070205080204" pitchFamily="34" charset="-128"/>
              </a:rPr>
              <a:t>stessa</a:t>
            </a:r>
            <a:r>
              <a:rPr lang="de-DE" altLang="it-IT" dirty="0">
                <a:ea typeface="MS PGothic" panose="020B0600070205080204" pitchFamily="34" charset="-128"/>
              </a:rPr>
              <a:t> </a:t>
            </a:r>
            <a:r>
              <a:rPr lang="de-DE" altLang="it-IT" dirty="0" err="1">
                <a:ea typeface="MS PGothic" panose="020B0600070205080204" pitchFamily="34" charset="-128"/>
              </a:rPr>
              <a:t>malattia</a:t>
            </a:r>
            <a:r>
              <a:rPr lang="de-DE" altLang="it-IT" dirty="0">
                <a:ea typeface="MS PGothic" panose="020B0600070205080204" pitchFamily="34" charset="-128"/>
              </a:rPr>
              <a:t> </a:t>
            </a:r>
            <a:r>
              <a:rPr lang="de-DE" altLang="it-IT" dirty="0" err="1">
                <a:ea typeface="MS PGothic" panose="020B0600070205080204" pitchFamily="34" charset="-128"/>
              </a:rPr>
              <a:t>con</a:t>
            </a:r>
            <a:r>
              <a:rPr lang="de-DE" altLang="it-IT" dirty="0">
                <a:ea typeface="MS PGothic" panose="020B0600070205080204" pitchFamily="34" charset="-128"/>
              </a:rPr>
              <a:t> </a:t>
            </a:r>
            <a:r>
              <a:rPr lang="de-DE" altLang="it-IT" dirty="0" err="1">
                <a:ea typeface="MS PGothic" panose="020B0600070205080204" pitchFamily="34" charset="-128"/>
              </a:rPr>
              <a:t>diversa</a:t>
            </a:r>
            <a:r>
              <a:rPr lang="de-DE" altLang="it-IT" dirty="0">
                <a:ea typeface="MS PGothic" panose="020B0600070205080204" pitchFamily="34" charset="-128"/>
              </a:rPr>
              <a:t> </a:t>
            </a:r>
            <a:r>
              <a:rPr lang="de-DE" altLang="it-IT" dirty="0" err="1">
                <a:ea typeface="MS PGothic" panose="020B0600070205080204" pitchFamily="34" charset="-128"/>
              </a:rPr>
              <a:t>prevalenza</a:t>
            </a:r>
            <a:r>
              <a:rPr lang="de-DE" altLang="it-IT" dirty="0">
                <a:ea typeface="MS PGothic" panose="020B0600070205080204" pitchFamily="34" charset="-128"/>
              </a:rPr>
              <a:t> </a:t>
            </a:r>
            <a:r>
              <a:rPr lang="de-DE" altLang="it-IT" dirty="0" err="1">
                <a:ea typeface="MS PGothic" panose="020B0600070205080204" pitchFamily="34" charset="-128"/>
              </a:rPr>
              <a:t>nei</a:t>
            </a:r>
            <a:r>
              <a:rPr lang="de-DE" altLang="it-IT" dirty="0">
                <a:ea typeface="MS PGothic" panose="020B0600070205080204" pitchFamily="34" charset="-128"/>
              </a:rPr>
              <a:t> </a:t>
            </a:r>
            <a:r>
              <a:rPr lang="de-DE" altLang="it-IT" dirty="0" err="1">
                <a:ea typeface="MS PGothic" panose="020B0600070205080204" pitchFamily="34" charset="-128"/>
              </a:rPr>
              <a:t>diversi</a:t>
            </a:r>
            <a:r>
              <a:rPr lang="de-DE" altLang="it-IT" dirty="0">
                <a:ea typeface="MS PGothic" panose="020B0600070205080204" pitchFamily="34" charset="-128"/>
              </a:rPr>
              <a:t> </a:t>
            </a:r>
            <a:r>
              <a:rPr lang="de-DE" altLang="it-IT" dirty="0" err="1">
                <a:ea typeface="MS PGothic" panose="020B0600070205080204" pitchFamily="34" charset="-128"/>
              </a:rPr>
              <a:t>fenotipi</a:t>
            </a:r>
            <a:r>
              <a:rPr lang="de-DE" altLang="it-IT" dirty="0">
                <a:ea typeface="MS PGothic" panose="020B0600070205080204" pitchFamily="34" charset="-128"/>
              </a:rPr>
              <a:t> </a:t>
            </a:r>
            <a:r>
              <a:rPr lang="de-DE" altLang="it-IT" dirty="0" err="1">
                <a:ea typeface="MS PGothic" panose="020B0600070205080204" pitchFamily="34" charset="-128"/>
              </a:rPr>
              <a:t>come</a:t>
            </a:r>
            <a:r>
              <a:rPr lang="de-DE" altLang="it-IT" dirty="0">
                <a:ea typeface="MS PGothic" panose="020B0600070205080204" pitchFamily="34" charset="-128"/>
              </a:rPr>
              <a:t> </a:t>
            </a:r>
            <a:r>
              <a:rPr lang="de-DE" altLang="it-IT" dirty="0" err="1">
                <a:ea typeface="MS PGothic" panose="020B0600070205080204" pitchFamily="34" charset="-128"/>
              </a:rPr>
              <a:t>nella</a:t>
            </a:r>
            <a:r>
              <a:rPr lang="de-DE" altLang="it-IT" dirty="0">
                <a:ea typeface="MS PGothic" panose="020B0600070205080204" pitchFamily="34" charset="-128"/>
              </a:rPr>
              <a:t> BPCO</a:t>
            </a:r>
          </a:p>
        </p:txBody>
      </p:sp>
    </p:spTree>
    <p:extLst>
      <p:ext uri="{BB962C8B-B14F-4D97-AF65-F5344CB8AC3E}">
        <p14:creationId xmlns:p14="http://schemas.microsoft.com/office/powerpoint/2010/main" val="211475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Questa immagine rappresenta la condizione normale delle vie aeree periferiche (parete non </a:t>
            </a:r>
            <a:r>
              <a:rPr lang="it-IT" dirty="0" err="1"/>
              <a:t>ispessita,assenza</a:t>
            </a:r>
            <a:r>
              <a:rPr lang="it-IT" dirty="0"/>
              <a:t> di infiammazione e di ostruzione) e delle componenti elastiche del polmone ( infrastruttura elastica ben conservata) si tratta della condizione anatomica premessa</a:t>
            </a:r>
            <a:r>
              <a:rPr lang="it-IT" baseline="0" dirty="0"/>
              <a:t> di una meccanica respiratoria ( </a:t>
            </a:r>
            <a:r>
              <a:rPr lang="it-IT" baseline="0" dirty="0" err="1"/>
              <a:t>compliance</a:t>
            </a:r>
            <a:r>
              <a:rPr lang="it-IT" baseline="0" dirty="0"/>
              <a:t> e resistenze ) normali</a:t>
            </a:r>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B7E9-CDEB-4374-9F2F-A7D00F965DB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2108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In questa seconda immagine invece sono rappresentate alterazioni sia della parete bronchiale ( ispessita, </a:t>
            </a:r>
            <a:r>
              <a:rPr lang="it-IT" dirty="0" err="1"/>
              <a:t>iperttrofica</a:t>
            </a:r>
            <a:r>
              <a:rPr lang="it-IT" dirty="0"/>
              <a:t>) che della infrastruttura elastica ( ampiamente distrutta) queste alterazioni sono tipiche delle fasi avanzate della BPCO con prevalenza delle prime alterazioni ( bronchiali) nel fenotipo bronchitico e delle seconde nel fenotipo enfisematoso.</a:t>
            </a:r>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B7E9-CDEB-4374-9F2F-A7D00F965DB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81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 Per questo motivo una spirometria normale non significa</a:t>
            </a:r>
            <a:r>
              <a:rPr lang="it-IT" baseline="0" dirty="0"/>
              <a:t> automaticamente funzione normale o assenza di patologia respiratoria. </a:t>
            </a:r>
            <a:endParaRPr lang="it-IT" dirty="0"/>
          </a:p>
        </p:txBody>
      </p:sp>
      <p:sp>
        <p:nvSpPr>
          <p:cNvPr id="4" name="Segnaposto numero diapositiva 3"/>
          <p:cNvSpPr>
            <a:spLocks noGrp="1"/>
          </p:cNvSpPr>
          <p:nvPr>
            <p:ph type="sldNum" sz="quarter" idx="10"/>
          </p:nvPr>
        </p:nvSpPr>
        <p:spPr/>
        <p:txBody>
          <a:bodyPr/>
          <a:lstStyle/>
          <a:p>
            <a:fld id="{219DB7E9-CDEB-4374-9F2F-A7D00F965DBA}" type="slidenum">
              <a:rPr lang="it-IT" smtClean="0"/>
              <a:t>4</a:t>
            </a:fld>
            <a:endParaRPr lang="it-IT"/>
          </a:p>
        </p:txBody>
      </p:sp>
    </p:spTree>
    <p:extLst>
      <p:ext uri="{BB962C8B-B14F-4D97-AF65-F5344CB8AC3E}">
        <p14:creationId xmlns:p14="http://schemas.microsoft.com/office/powerpoint/2010/main" val="4247649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prstClr val="black"/>
                </a:solidFill>
                <a:effectLst/>
                <a:uLnTx/>
                <a:uFillTx/>
                <a:latin typeface="+mn-lt"/>
                <a:ea typeface="+mn-ea"/>
                <a:cs typeface="+mn-cs"/>
              </a:rPr>
              <a:t>Questa spirometria globale appartiene un paziente con una grave patologia ( fibrosi/enfisema) in cui solo valutando lo scambio gassoso ( test di diffusione ed emogasanalisi) emerge la gravità del quadro clinico</a:t>
            </a:r>
          </a:p>
          <a:p>
            <a:r>
              <a:rPr lang="it-IT" dirty="0"/>
              <a:t>Comunque nelle patologie respiratorie croniche, in particolare la BPCO la spirometria è quasi sempre alterata.</a:t>
            </a:r>
          </a:p>
          <a:p>
            <a:r>
              <a:rPr lang="it-IT" dirty="0"/>
              <a:t>  se il paziente è sintomatico ( dispnea) e la spirometria è normale bisogna valutare l’opportunità di eseguire test più approfonditi o cercare le cause dei sintomi in altre condizioni patologiche ( dispnea in cardiopatico, anemia, etc.)</a:t>
            </a:r>
          </a:p>
        </p:txBody>
      </p:sp>
      <p:sp>
        <p:nvSpPr>
          <p:cNvPr id="4" name="Segnaposto numero diapositiva 3"/>
          <p:cNvSpPr>
            <a:spLocks noGrp="1"/>
          </p:cNvSpPr>
          <p:nvPr>
            <p:ph type="sldNum" sz="quarter" idx="10"/>
          </p:nvPr>
        </p:nvSpPr>
        <p:spPr/>
        <p:txBody>
          <a:bodyPr/>
          <a:lstStyle/>
          <a:p>
            <a:fld id="{219DB7E9-CDEB-4374-9F2F-A7D00F965DBA}" type="slidenum">
              <a:rPr lang="it-IT" smtClean="0"/>
              <a:t>5</a:t>
            </a:fld>
            <a:endParaRPr lang="it-IT"/>
          </a:p>
        </p:txBody>
      </p:sp>
    </p:spTree>
    <p:extLst>
      <p:ext uri="{BB962C8B-B14F-4D97-AF65-F5344CB8AC3E}">
        <p14:creationId xmlns:p14="http://schemas.microsoft.com/office/powerpoint/2010/main" val="2072826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Qualche riflessione sulla fisiologia della ventilazione e delle forze che si mettono in gioco.</a:t>
            </a:r>
          </a:p>
          <a:p>
            <a:r>
              <a:rPr lang="it-IT" dirty="0"/>
              <a:t>La gabbia toracica ed il polmone si muovono in maniera sincrona poiché sono indissolubilmente collegate attraverso i foglietti pleurici ma se vengono separate la gabbia toracica tenderebbe a espandersi, mentre il polmone tenderebbe a collassare. Quindi il punto di equilibrio si determina per il contrasto di due forze. L’azione dei muscoli inspiratori sposta questo punto di equilibrio, ma appena la loro attività si interrompe il sistema tende a tornare al punto di equilibrio che corrisponde alla fine della espirazione tranquilla. Questo è un punto fisiologicamente molto importante in condizioni fisiologiche e patologiche che è possibile identificare nella spirometria di ogni paziente.</a:t>
            </a:r>
          </a:p>
        </p:txBody>
      </p:sp>
      <p:sp>
        <p:nvSpPr>
          <p:cNvPr id="4" name="Segnaposto numero diapositiva 3"/>
          <p:cNvSpPr>
            <a:spLocks noGrp="1"/>
          </p:cNvSpPr>
          <p:nvPr>
            <p:ph type="sldNum" sz="quarter" idx="10"/>
          </p:nvPr>
        </p:nvSpPr>
        <p:spPr/>
        <p:txBody>
          <a:bodyPr/>
          <a:lstStyle/>
          <a:p>
            <a:fld id="{219DB7E9-CDEB-4374-9F2F-A7D00F965DBA}" type="slidenum">
              <a:rPr lang="it-IT" smtClean="0">
                <a:solidFill>
                  <a:prstClr val="black"/>
                </a:solidFill>
              </a:rPr>
              <a:pPr/>
              <a:t>11</a:t>
            </a:fld>
            <a:endParaRPr lang="it-IT">
              <a:solidFill>
                <a:prstClr val="black"/>
              </a:solidFill>
            </a:endParaRPr>
          </a:p>
        </p:txBody>
      </p:sp>
    </p:spTree>
    <p:extLst>
      <p:ext uri="{BB962C8B-B14F-4D97-AF65-F5344CB8AC3E}">
        <p14:creationId xmlns:p14="http://schemas.microsoft.com/office/powerpoint/2010/main" val="2833911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L’inspirazione è una fase attiva della ventilazione che richiede la contrazione dei muscoli inspiratori, principalmente il diaframma.</a:t>
            </a:r>
          </a:p>
        </p:txBody>
      </p:sp>
      <p:sp>
        <p:nvSpPr>
          <p:cNvPr id="4" name="Segnaposto numero diapositiva 3"/>
          <p:cNvSpPr>
            <a:spLocks noGrp="1"/>
          </p:cNvSpPr>
          <p:nvPr>
            <p:ph type="sldNum" sz="quarter" idx="5"/>
          </p:nvPr>
        </p:nvSpPr>
        <p:spPr/>
        <p:txBody>
          <a:bodyPr/>
          <a:lstStyle/>
          <a:p>
            <a:fld id="{219DB7E9-CDEB-4374-9F2F-A7D00F965DBA}" type="slidenum">
              <a:rPr lang="it-IT" smtClean="0"/>
              <a:t>12</a:t>
            </a:fld>
            <a:endParaRPr lang="it-IT"/>
          </a:p>
        </p:txBody>
      </p:sp>
    </p:spTree>
    <p:extLst>
      <p:ext uri="{BB962C8B-B14F-4D97-AF65-F5344CB8AC3E}">
        <p14:creationId xmlns:p14="http://schemas.microsoft.com/office/powerpoint/2010/main" val="1945332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L’espirazione è in condizioni di riposo una fase passiva in cui si sfrutta la forza del ritorno elastico del sistema </a:t>
            </a:r>
            <a:r>
              <a:rPr lang="it-IT" dirty="0" err="1"/>
              <a:t>toraco</a:t>
            </a:r>
            <a:r>
              <a:rPr lang="it-IT" dirty="0"/>
              <a:t> polmonare che ritorna alla condizione di riposo</a:t>
            </a:r>
          </a:p>
        </p:txBody>
      </p:sp>
      <p:sp>
        <p:nvSpPr>
          <p:cNvPr id="4" name="Segnaposto numero diapositiva 3"/>
          <p:cNvSpPr>
            <a:spLocks noGrp="1"/>
          </p:cNvSpPr>
          <p:nvPr>
            <p:ph type="sldNum" sz="quarter" idx="5"/>
          </p:nvPr>
        </p:nvSpPr>
        <p:spPr/>
        <p:txBody>
          <a:bodyPr/>
          <a:lstStyle/>
          <a:p>
            <a:fld id="{219DB7E9-CDEB-4374-9F2F-A7D00F965DBA}" type="slidenum">
              <a:rPr lang="it-IT" smtClean="0"/>
              <a:t>13</a:t>
            </a:fld>
            <a:endParaRPr lang="it-IT"/>
          </a:p>
        </p:txBody>
      </p:sp>
    </p:spTree>
    <p:extLst>
      <p:ext uri="{BB962C8B-B14F-4D97-AF65-F5344CB8AC3E}">
        <p14:creationId xmlns:p14="http://schemas.microsoft.com/office/powerpoint/2010/main" val="627258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71600" y="1143000"/>
            <a:ext cx="4114800" cy="3086100"/>
          </a:xfrm>
        </p:spPr>
      </p:sp>
      <p:sp>
        <p:nvSpPr>
          <p:cNvPr id="3" name="Segnaposto note 2"/>
          <p:cNvSpPr>
            <a:spLocks noGrp="1"/>
          </p:cNvSpPr>
          <p:nvPr>
            <p:ph type="body" idx="1"/>
          </p:nvPr>
        </p:nvSpPr>
        <p:spPr/>
        <p:txBody>
          <a:bodyPr/>
          <a:lstStyle/>
          <a:p>
            <a:r>
              <a:rPr lang="it-IT" dirty="0"/>
              <a:t>L’aria si sposta dalla bocca agli alveoli e viceversa in relazione ad una differenza di pressione tra i due punti generata da una depressione negativa che si genera negli alveoli durante la fase inspiratoria ( pressione alveolare lievemente negativa rispetto alla pressione atmosferica) ed alla pressione positiva che si genera negli alveoli durante l’espirazione ( pressione alveolare  lievemente positiva rispetto alla pressione atmosferica).</a:t>
            </a:r>
          </a:p>
          <a:p>
            <a:r>
              <a:rPr lang="it-IT" dirty="0"/>
              <a:t>Tutto questo avviene con scarsissimo consumo di energia in condizioni normali, mentre tutte le malattie respiratorie acute o croniche ( sia del polmone che della gabbia toracica) modificano questa condizione fisiologica e comportano un aumento dello sforzo necessario per garantire una ventilazione adeguata</a:t>
            </a:r>
          </a:p>
        </p:txBody>
      </p:sp>
      <p:sp>
        <p:nvSpPr>
          <p:cNvPr id="4" name="Segnaposto numero diapositiva 3"/>
          <p:cNvSpPr>
            <a:spLocks noGrp="1"/>
          </p:cNvSpPr>
          <p:nvPr>
            <p:ph type="sldNum" sz="quarter" idx="5"/>
          </p:nvPr>
        </p:nvSpPr>
        <p:spPr/>
        <p:txBody>
          <a:bodyPr/>
          <a:lstStyle/>
          <a:p>
            <a:fld id="{219DB7E9-CDEB-4374-9F2F-A7D00F965DBA}" type="slidenum">
              <a:rPr lang="it-IT" smtClean="0"/>
              <a:t>14</a:t>
            </a:fld>
            <a:endParaRPr lang="it-IT"/>
          </a:p>
        </p:txBody>
      </p:sp>
    </p:spTree>
    <p:extLst>
      <p:ext uri="{BB962C8B-B14F-4D97-AF65-F5344CB8AC3E}">
        <p14:creationId xmlns:p14="http://schemas.microsoft.com/office/powerpoint/2010/main" val="332201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più diffuse malattie polmonari ( BPCO ed asma) si caratterizzano per la presenza di ostruzione bronchiale e, soprattutto nella BPCO complicata da enfisema, in sostanza, alle alterazioni della elasticità polmonare si associa un aumento delle resistenze al flusso.</a:t>
            </a:r>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9DB7E9-CDEB-4374-9F2F-A7D00F965DBA}"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62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7597962-EB5C-4498-ABEE-3500A6A2FD70}" type="slidenum">
              <a:rPr kumimoji="0" lang="en-US"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it-IT"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56706"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6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it-IT" altLang="it-IT" dirty="0"/>
          </a:p>
        </p:txBody>
      </p:sp>
    </p:spTree>
    <p:extLst>
      <p:ext uri="{BB962C8B-B14F-4D97-AF65-F5344CB8AC3E}">
        <p14:creationId xmlns:p14="http://schemas.microsoft.com/office/powerpoint/2010/main" val="52828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ABE51596-8A82-4848-839E-E6A79015EB9B}" type="slidenum">
              <a:rPr lang="en-US" altLang="it-IT"/>
              <a:pPr/>
              <a:t>‹N›</a:t>
            </a:fld>
            <a:endParaRPr lang="en-US" altLang="it-IT"/>
          </a:p>
        </p:txBody>
      </p:sp>
    </p:spTree>
    <p:extLst>
      <p:ext uri="{BB962C8B-B14F-4D97-AF65-F5344CB8AC3E}">
        <p14:creationId xmlns:p14="http://schemas.microsoft.com/office/powerpoint/2010/main" val="3332795370"/>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E4659477-6BB5-4B83-819A-1C6E95A6A3E1}" type="slidenum">
              <a:rPr lang="en-US" altLang="it-IT"/>
              <a:pPr/>
              <a:t>‹N›</a:t>
            </a:fld>
            <a:endParaRPr lang="en-US" altLang="it-IT"/>
          </a:p>
        </p:txBody>
      </p:sp>
    </p:spTree>
    <p:extLst>
      <p:ext uri="{BB962C8B-B14F-4D97-AF65-F5344CB8AC3E}">
        <p14:creationId xmlns:p14="http://schemas.microsoft.com/office/powerpoint/2010/main" val="3671527249"/>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7086550D-A10D-4870-9D10-D7C3431F7CB3}" type="slidenum">
              <a:rPr lang="en-US" altLang="it-IT"/>
              <a:pPr/>
              <a:t>‹N›</a:t>
            </a:fld>
            <a:endParaRPr lang="en-US" altLang="it-IT"/>
          </a:p>
        </p:txBody>
      </p:sp>
    </p:spTree>
    <p:extLst>
      <p:ext uri="{BB962C8B-B14F-4D97-AF65-F5344CB8AC3E}">
        <p14:creationId xmlns:p14="http://schemas.microsoft.com/office/powerpoint/2010/main" val="437990053"/>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648200" y="1600202"/>
            <a:ext cx="4038600" cy="4525963"/>
          </a:xfrm>
        </p:spPr>
        <p:txBody>
          <a:bodyPr/>
          <a:lstStyle/>
          <a:p>
            <a:pPr lvl="0"/>
            <a:endParaRPr lang="it-IT" noProof="0"/>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3DF7A085-4CA3-4399-B986-6AC99F6EC15C}" type="slidenum">
              <a:rPr lang="en-US" altLang="it-IT"/>
              <a:pPr/>
              <a:t>‹N›</a:t>
            </a:fld>
            <a:endParaRPr lang="en-US" altLang="it-IT"/>
          </a:p>
        </p:txBody>
      </p:sp>
    </p:spTree>
    <p:extLst>
      <p:ext uri="{BB962C8B-B14F-4D97-AF65-F5344CB8AC3E}">
        <p14:creationId xmlns:p14="http://schemas.microsoft.com/office/powerpoint/2010/main" val="3079976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496962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773031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272465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4260218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7A12015-4787-4507-90E4-CB1B11005311}" type="datetimeFigureOut">
              <a:rPr lang="it-IT" smtClean="0"/>
              <a:t>11/11/2023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3612515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7A12015-4787-4507-90E4-CB1B11005311}" type="datetimeFigureOut">
              <a:rPr lang="it-IT" smtClean="0"/>
              <a:t>11/11/2023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217707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12015-4787-4507-90E4-CB1B11005311}" type="datetimeFigureOut">
              <a:rPr lang="it-IT" smtClean="0"/>
              <a:t>11/11/2023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91275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B8551307-3312-4AD1-918B-7A05391196C8}" type="slidenum">
              <a:rPr lang="en-US" altLang="it-IT"/>
              <a:pPr/>
              <a:t>‹N›</a:t>
            </a:fld>
            <a:endParaRPr lang="en-US" altLang="it-IT"/>
          </a:p>
        </p:txBody>
      </p:sp>
    </p:spTree>
    <p:extLst>
      <p:ext uri="{BB962C8B-B14F-4D97-AF65-F5344CB8AC3E}">
        <p14:creationId xmlns:p14="http://schemas.microsoft.com/office/powerpoint/2010/main" val="1011921109"/>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8490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814957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34462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479635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31E61BEE-BC31-45F5-9D03-5CF6EBFF2633}" type="slidenum">
              <a:rPr lang="it-IT" altLang="it-IT" smtClean="0"/>
              <a:pPr/>
              <a:t>‹N›</a:t>
            </a:fld>
            <a:endParaRPr lang="it-IT" altLang="it-IT"/>
          </a:p>
        </p:txBody>
      </p:sp>
    </p:spTree>
    <p:extLst>
      <p:ext uri="{BB962C8B-B14F-4D97-AF65-F5344CB8AC3E}">
        <p14:creationId xmlns:p14="http://schemas.microsoft.com/office/powerpoint/2010/main" val="2029621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B000A7B2-1ADD-4408-AE53-D20F56C289CC}" type="slidenum">
              <a:rPr lang="it-IT" altLang="it-IT" smtClean="0"/>
              <a:pPr/>
              <a:t>‹N›</a:t>
            </a:fld>
            <a:endParaRPr lang="it-IT" altLang="it-IT"/>
          </a:p>
        </p:txBody>
      </p:sp>
    </p:spTree>
    <p:extLst>
      <p:ext uri="{BB962C8B-B14F-4D97-AF65-F5344CB8AC3E}">
        <p14:creationId xmlns:p14="http://schemas.microsoft.com/office/powerpoint/2010/main" val="32318597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7F4F6A69-524A-4E20-BF5D-18561A771154}" type="slidenum">
              <a:rPr lang="it-IT" altLang="it-IT" smtClean="0"/>
              <a:pPr/>
              <a:t>‹N›</a:t>
            </a:fld>
            <a:endParaRPr lang="it-IT" altLang="it-IT"/>
          </a:p>
        </p:txBody>
      </p:sp>
    </p:spTree>
    <p:extLst>
      <p:ext uri="{BB962C8B-B14F-4D97-AF65-F5344CB8AC3E}">
        <p14:creationId xmlns:p14="http://schemas.microsoft.com/office/powerpoint/2010/main" val="370321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592D2466-E47B-4CF0-9260-E447633CA94A}" type="slidenum">
              <a:rPr lang="it-IT" altLang="it-IT" smtClean="0"/>
              <a:pPr/>
              <a:t>‹N›</a:t>
            </a:fld>
            <a:endParaRPr lang="it-IT" altLang="it-IT"/>
          </a:p>
        </p:txBody>
      </p:sp>
    </p:spTree>
    <p:extLst>
      <p:ext uri="{BB962C8B-B14F-4D97-AF65-F5344CB8AC3E}">
        <p14:creationId xmlns:p14="http://schemas.microsoft.com/office/powerpoint/2010/main" val="1538872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endParaRPr lang="it-IT" altLang="it-IT"/>
          </a:p>
        </p:txBody>
      </p:sp>
      <p:sp>
        <p:nvSpPr>
          <p:cNvPr id="8" name="Footer Placeholder 7"/>
          <p:cNvSpPr>
            <a:spLocks noGrp="1"/>
          </p:cNvSpPr>
          <p:nvPr>
            <p:ph type="ftr" sz="quarter" idx="11"/>
          </p:nvPr>
        </p:nvSpPr>
        <p:spPr/>
        <p:txBody>
          <a:bodyPr/>
          <a:lstStyle/>
          <a:p>
            <a:endParaRPr lang="it-IT" altLang="it-IT"/>
          </a:p>
        </p:txBody>
      </p:sp>
      <p:sp>
        <p:nvSpPr>
          <p:cNvPr id="9" name="Slide Number Placeholder 8"/>
          <p:cNvSpPr>
            <a:spLocks noGrp="1"/>
          </p:cNvSpPr>
          <p:nvPr>
            <p:ph type="sldNum" sz="quarter" idx="12"/>
          </p:nvPr>
        </p:nvSpPr>
        <p:spPr/>
        <p:txBody>
          <a:bodyPr/>
          <a:lstStyle/>
          <a:p>
            <a:fld id="{860E9938-4F18-414D-ABC1-043E12C58F31}" type="slidenum">
              <a:rPr lang="it-IT" altLang="it-IT" smtClean="0"/>
              <a:pPr/>
              <a:t>‹N›</a:t>
            </a:fld>
            <a:endParaRPr lang="it-IT" altLang="it-IT"/>
          </a:p>
        </p:txBody>
      </p:sp>
    </p:spTree>
    <p:extLst>
      <p:ext uri="{BB962C8B-B14F-4D97-AF65-F5344CB8AC3E}">
        <p14:creationId xmlns:p14="http://schemas.microsoft.com/office/powerpoint/2010/main" val="2203245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endParaRPr lang="it-IT" altLang="it-IT"/>
          </a:p>
        </p:txBody>
      </p:sp>
      <p:sp>
        <p:nvSpPr>
          <p:cNvPr id="4" name="Footer Placeholder 3"/>
          <p:cNvSpPr>
            <a:spLocks noGrp="1"/>
          </p:cNvSpPr>
          <p:nvPr>
            <p:ph type="ftr" sz="quarter" idx="11"/>
          </p:nvPr>
        </p:nvSpPr>
        <p:spPr/>
        <p:txBody>
          <a:bodyPr/>
          <a:lstStyle/>
          <a:p>
            <a:endParaRPr lang="it-IT" altLang="it-IT"/>
          </a:p>
        </p:txBody>
      </p:sp>
      <p:sp>
        <p:nvSpPr>
          <p:cNvPr id="5" name="Slide Number Placeholder 4"/>
          <p:cNvSpPr>
            <a:spLocks noGrp="1"/>
          </p:cNvSpPr>
          <p:nvPr>
            <p:ph type="sldNum" sz="quarter" idx="12"/>
          </p:nvPr>
        </p:nvSpPr>
        <p:spPr/>
        <p:txBody>
          <a:bodyPr/>
          <a:lstStyle/>
          <a:p>
            <a:fld id="{E3807A00-DCD3-475D-B53B-771180D5B2C8}" type="slidenum">
              <a:rPr lang="it-IT" altLang="it-IT" smtClean="0"/>
              <a:pPr/>
              <a:t>‹N›</a:t>
            </a:fld>
            <a:endParaRPr lang="it-IT" altLang="it-IT"/>
          </a:p>
        </p:txBody>
      </p:sp>
    </p:spTree>
    <p:extLst>
      <p:ext uri="{BB962C8B-B14F-4D97-AF65-F5344CB8AC3E}">
        <p14:creationId xmlns:p14="http://schemas.microsoft.com/office/powerpoint/2010/main" val="172866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0D49C6DE-A70D-4820-ABE2-D04032BB96DE}" type="slidenum">
              <a:rPr lang="en-US" altLang="it-IT"/>
              <a:pPr/>
              <a:t>‹N›</a:t>
            </a:fld>
            <a:endParaRPr lang="en-US" altLang="it-IT"/>
          </a:p>
        </p:txBody>
      </p:sp>
    </p:spTree>
    <p:extLst>
      <p:ext uri="{BB962C8B-B14F-4D97-AF65-F5344CB8AC3E}">
        <p14:creationId xmlns:p14="http://schemas.microsoft.com/office/powerpoint/2010/main" val="1455866722"/>
      </p:ext>
    </p:extLst>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it-IT" altLang="it-IT"/>
          </a:p>
        </p:txBody>
      </p:sp>
      <p:sp>
        <p:nvSpPr>
          <p:cNvPr id="3" name="Footer Placeholder 2"/>
          <p:cNvSpPr>
            <a:spLocks noGrp="1"/>
          </p:cNvSpPr>
          <p:nvPr>
            <p:ph type="ftr" sz="quarter" idx="11"/>
          </p:nvPr>
        </p:nvSpPr>
        <p:spPr/>
        <p:txBody>
          <a:bodyPr/>
          <a:lstStyle/>
          <a:p>
            <a:endParaRPr lang="it-IT" altLang="it-IT"/>
          </a:p>
        </p:txBody>
      </p:sp>
      <p:sp>
        <p:nvSpPr>
          <p:cNvPr id="4" name="Slide Number Placeholder 3"/>
          <p:cNvSpPr>
            <a:spLocks noGrp="1"/>
          </p:cNvSpPr>
          <p:nvPr>
            <p:ph type="sldNum" sz="quarter" idx="12"/>
          </p:nvPr>
        </p:nvSpPr>
        <p:spPr/>
        <p:txBody>
          <a:bodyPr/>
          <a:lstStyle/>
          <a:p>
            <a:fld id="{07541484-1C3F-49D7-9106-31250D808303}" type="slidenum">
              <a:rPr lang="it-IT" altLang="it-IT" smtClean="0"/>
              <a:pPr/>
              <a:t>‹N›</a:t>
            </a:fld>
            <a:endParaRPr lang="it-IT" altLang="it-IT"/>
          </a:p>
        </p:txBody>
      </p:sp>
    </p:spTree>
    <p:extLst>
      <p:ext uri="{BB962C8B-B14F-4D97-AF65-F5344CB8AC3E}">
        <p14:creationId xmlns:p14="http://schemas.microsoft.com/office/powerpoint/2010/main" val="3441479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5D173DD9-2951-423E-88D2-8B34F4E059D2}" type="slidenum">
              <a:rPr lang="it-IT" altLang="it-IT" smtClean="0"/>
              <a:pPr/>
              <a:t>‹N›</a:t>
            </a:fld>
            <a:endParaRPr lang="it-IT" altLang="it-IT"/>
          </a:p>
        </p:txBody>
      </p:sp>
    </p:spTree>
    <p:extLst>
      <p:ext uri="{BB962C8B-B14F-4D97-AF65-F5344CB8AC3E}">
        <p14:creationId xmlns:p14="http://schemas.microsoft.com/office/powerpoint/2010/main" val="337153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endParaRPr lang="it-IT" altLang="it-IT"/>
          </a:p>
        </p:txBody>
      </p:sp>
      <p:sp>
        <p:nvSpPr>
          <p:cNvPr id="6" name="Footer Placeholder 5"/>
          <p:cNvSpPr>
            <a:spLocks noGrp="1"/>
          </p:cNvSpPr>
          <p:nvPr>
            <p:ph type="ftr" sz="quarter" idx="11"/>
          </p:nvPr>
        </p:nvSpPr>
        <p:spPr/>
        <p:txBody>
          <a:bodyPr/>
          <a:lstStyle/>
          <a:p>
            <a:endParaRPr lang="it-IT" altLang="it-IT"/>
          </a:p>
        </p:txBody>
      </p:sp>
      <p:sp>
        <p:nvSpPr>
          <p:cNvPr id="7" name="Slide Number Placeholder 6"/>
          <p:cNvSpPr>
            <a:spLocks noGrp="1"/>
          </p:cNvSpPr>
          <p:nvPr>
            <p:ph type="sldNum" sz="quarter" idx="12"/>
          </p:nvPr>
        </p:nvSpPr>
        <p:spPr/>
        <p:txBody>
          <a:bodyPr/>
          <a:lstStyle/>
          <a:p>
            <a:fld id="{0F47504B-AC86-41C9-8EED-91DE1356A338}" type="slidenum">
              <a:rPr lang="it-IT" altLang="it-IT" smtClean="0"/>
              <a:pPr/>
              <a:t>‹N›</a:t>
            </a:fld>
            <a:endParaRPr lang="it-IT" altLang="it-IT"/>
          </a:p>
        </p:txBody>
      </p:sp>
    </p:spTree>
    <p:extLst>
      <p:ext uri="{BB962C8B-B14F-4D97-AF65-F5344CB8AC3E}">
        <p14:creationId xmlns:p14="http://schemas.microsoft.com/office/powerpoint/2010/main" val="2630863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E1C2ED09-796F-4165-BEA0-D05693388A65}" type="slidenum">
              <a:rPr lang="it-IT" altLang="it-IT" smtClean="0"/>
              <a:pPr/>
              <a:t>‹N›</a:t>
            </a:fld>
            <a:endParaRPr lang="it-IT" altLang="it-IT"/>
          </a:p>
        </p:txBody>
      </p:sp>
    </p:spTree>
    <p:extLst>
      <p:ext uri="{BB962C8B-B14F-4D97-AF65-F5344CB8AC3E}">
        <p14:creationId xmlns:p14="http://schemas.microsoft.com/office/powerpoint/2010/main" val="1386920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endParaRPr lang="it-IT" altLang="it-IT"/>
          </a:p>
        </p:txBody>
      </p:sp>
      <p:sp>
        <p:nvSpPr>
          <p:cNvPr id="5" name="Footer Placeholder 4"/>
          <p:cNvSpPr>
            <a:spLocks noGrp="1"/>
          </p:cNvSpPr>
          <p:nvPr>
            <p:ph type="ftr" sz="quarter" idx="11"/>
          </p:nvPr>
        </p:nvSpPr>
        <p:spPr/>
        <p:txBody>
          <a:bodyPr/>
          <a:lstStyle/>
          <a:p>
            <a:endParaRPr lang="it-IT" altLang="it-IT"/>
          </a:p>
        </p:txBody>
      </p:sp>
      <p:sp>
        <p:nvSpPr>
          <p:cNvPr id="6" name="Slide Number Placeholder 5"/>
          <p:cNvSpPr>
            <a:spLocks noGrp="1"/>
          </p:cNvSpPr>
          <p:nvPr>
            <p:ph type="sldNum" sz="quarter" idx="12"/>
          </p:nvPr>
        </p:nvSpPr>
        <p:spPr/>
        <p:txBody>
          <a:bodyPr/>
          <a:lstStyle/>
          <a:p>
            <a:fld id="{B8F6CC0C-675F-465A-B660-F6675C858139}" type="slidenum">
              <a:rPr lang="it-IT" altLang="it-IT" smtClean="0"/>
              <a:pPr/>
              <a:t>‹N›</a:t>
            </a:fld>
            <a:endParaRPr lang="it-IT" altLang="it-IT"/>
          </a:p>
        </p:txBody>
      </p:sp>
    </p:spTree>
    <p:extLst>
      <p:ext uri="{BB962C8B-B14F-4D97-AF65-F5344CB8AC3E}">
        <p14:creationId xmlns:p14="http://schemas.microsoft.com/office/powerpoint/2010/main" val="30437359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45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846149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908809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9"/>
            <a:ext cx="7886700" cy="2852737"/>
          </a:xfrm>
        </p:spPr>
        <p:txBody>
          <a:bodyPr anchor="b"/>
          <a:lstStyle>
            <a:lvl1pPr>
              <a:defRPr sz="4500"/>
            </a:lvl1pPr>
          </a:lstStyle>
          <a:p>
            <a:r>
              <a:rPr lang="it-IT"/>
              <a:t>Fare clic per modificare lo stile del titolo</a:t>
            </a:r>
          </a:p>
        </p:txBody>
      </p:sp>
      <p:sp>
        <p:nvSpPr>
          <p:cNvPr id="3" name="Segnaposto tes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4145810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286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29150" y="1825625"/>
            <a:ext cx="38862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349243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29841" y="365126"/>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629842" y="2505075"/>
            <a:ext cx="3868340"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29150" y="2505075"/>
            <a:ext cx="388739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7A12015-4787-4507-90E4-CB1B11005311}" type="datetimeFigureOut">
              <a:rPr lang="it-IT" smtClean="0"/>
              <a:t>11/11/2023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712773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668749CA-FD56-4EA2-904A-886AC9BB1B55}" type="slidenum">
              <a:rPr lang="en-US" altLang="it-IT"/>
              <a:pPr/>
              <a:t>‹N›</a:t>
            </a:fld>
            <a:endParaRPr lang="en-US" altLang="it-IT"/>
          </a:p>
        </p:txBody>
      </p:sp>
    </p:spTree>
    <p:extLst>
      <p:ext uri="{BB962C8B-B14F-4D97-AF65-F5344CB8AC3E}">
        <p14:creationId xmlns:p14="http://schemas.microsoft.com/office/powerpoint/2010/main" val="872896040"/>
      </p:ext>
    </p:extLst>
  </p:cSld>
  <p:clrMapOvr>
    <a:masterClrMapping/>
  </p:clrMapOvr>
  <p:transition>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7A12015-4787-4507-90E4-CB1B11005311}" type="datetimeFigureOut">
              <a:rPr lang="it-IT" smtClean="0"/>
              <a:t>11/11/2023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4148642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7A12015-4787-4507-90E4-CB1B11005311}" type="datetimeFigureOut">
              <a:rPr lang="it-IT" smtClean="0"/>
              <a:t>11/11/2023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2291776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contenut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989304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p>
        </p:txBody>
      </p:sp>
      <p:sp>
        <p:nvSpPr>
          <p:cNvPr id="3" name="Segnaposto immagin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a:p>
        </p:txBody>
      </p:sp>
      <p:sp>
        <p:nvSpPr>
          <p:cNvPr id="4" name="Segnaposto tes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7A12015-4787-4507-90E4-CB1B11005311}" type="datetimeFigureOut">
              <a:rPr lang="it-IT" smtClean="0"/>
              <a:t>11/11/2023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10322765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33292076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43675" y="365125"/>
            <a:ext cx="1971675"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7A12015-4787-4507-90E4-CB1B11005311}" type="datetimeFigureOut">
              <a:rPr lang="it-IT" smtClean="0"/>
              <a:t>11/11/2023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95C772-DDB6-45EF-BF7E-13C4CCAF15B4}" type="slidenum">
              <a:rPr lang="it-IT" smtClean="0"/>
              <a:t>‹N›</a:t>
            </a:fld>
            <a:endParaRPr lang="it-IT"/>
          </a:p>
        </p:txBody>
      </p:sp>
    </p:spTree>
    <p:extLst>
      <p:ext uri="{BB962C8B-B14F-4D97-AF65-F5344CB8AC3E}">
        <p14:creationId xmlns:p14="http://schemas.microsoft.com/office/powerpoint/2010/main" val="544679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ABE51596-8A82-4848-839E-E6A79015EB9B}" type="slidenum">
              <a:rPr lang="en-US" altLang="it-IT"/>
              <a:pPr/>
              <a:t>‹N›</a:t>
            </a:fld>
            <a:endParaRPr lang="en-US" altLang="it-IT"/>
          </a:p>
        </p:txBody>
      </p:sp>
    </p:spTree>
    <p:extLst>
      <p:ext uri="{BB962C8B-B14F-4D97-AF65-F5344CB8AC3E}">
        <p14:creationId xmlns:p14="http://schemas.microsoft.com/office/powerpoint/2010/main" val="2637499223"/>
      </p:ext>
    </p:extLst>
  </p:cSld>
  <p:clrMapOvr>
    <a:masterClrMapping/>
  </p:clrMapOvr>
  <p:transition>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B8551307-3312-4AD1-918B-7A05391196C8}" type="slidenum">
              <a:rPr lang="en-US" altLang="it-IT"/>
              <a:pPr/>
              <a:t>‹N›</a:t>
            </a:fld>
            <a:endParaRPr lang="en-US" altLang="it-IT"/>
          </a:p>
        </p:txBody>
      </p:sp>
    </p:spTree>
    <p:extLst>
      <p:ext uri="{BB962C8B-B14F-4D97-AF65-F5344CB8AC3E}">
        <p14:creationId xmlns:p14="http://schemas.microsoft.com/office/powerpoint/2010/main" val="3902646283"/>
      </p:ext>
    </p:extLst>
  </p:cSld>
  <p:clrMapOvr>
    <a:masterClrMapping/>
  </p:clrMapOvr>
  <p:transition>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2"/>
            <a:ext cx="7772400" cy="1362075"/>
          </a:xfrm>
        </p:spPr>
        <p:txBody>
          <a:bodyPr anchor="t"/>
          <a:lstStyle>
            <a:lvl1pPr algn="l">
              <a:defRPr sz="3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0D49C6DE-A70D-4820-ABE2-D04032BB96DE}" type="slidenum">
              <a:rPr lang="en-US" altLang="it-IT"/>
              <a:pPr/>
              <a:t>‹N›</a:t>
            </a:fld>
            <a:endParaRPr lang="en-US" altLang="it-IT"/>
          </a:p>
        </p:txBody>
      </p:sp>
    </p:spTree>
    <p:extLst>
      <p:ext uri="{BB962C8B-B14F-4D97-AF65-F5344CB8AC3E}">
        <p14:creationId xmlns:p14="http://schemas.microsoft.com/office/powerpoint/2010/main" val="4234636740"/>
      </p:ext>
    </p:extLst>
  </p:cSld>
  <p:clrMapOvr>
    <a:masterClrMapping/>
  </p:clrMapOvr>
  <p:transition>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668749CA-FD56-4EA2-904A-886AC9BB1B55}" type="slidenum">
              <a:rPr lang="en-US" altLang="it-IT"/>
              <a:pPr/>
              <a:t>‹N›</a:t>
            </a:fld>
            <a:endParaRPr lang="en-US" altLang="it-IT"/>
          </a:p>
        </p:txBody>
      </p:sp>
    </p:spTree>
    <p:extLst>
      <p:ext uri="{BB962C8B-B14F-4D97-AF65-F5344CB8AC3E}">
        <p14:creationId xmlns:p14="http://schemas.microsoft.com/office/powerpoint/2010/main" val="1758843140"/>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8" name="Segnaposto piè di pagina 7"/>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9" name="Segnaposto numero diapositiva 8"/>
          <p:cNvSpPr>
            <a:spLocks noGrp="1"/>
          </p:cNvSpPr>
          <p:nvPr>
            <p:ph type="sldNum" sz="quarter" idx="12"/>
          </p:nvPr>
        </p:nvSpPr>
        <p:spPr/>
        <p:txBody>
          <a:bodyPr/>
          <a:lstStyle>
            <a:lvl1pPr eaLnBrk="1" hangingPunct="1">
              <a:defRPr>
                <a:latin typeface="Comic Sans MS" panose="030F0702030302020204" pitchFamily="66" charset="0"/>
              </a:defRPr>
            </a:lvl1pPr>
          </a:lstStyle>
          <a:p>
            <a:fld id="{8E9B91B6-0B07-4B3B-BD80-71850B51F2CD}" type="slidenum">
              <a:rPr lang="en-US" altLang="it-IT"/>
              <a:pPr/>
              <a:t>‹N›</a:t>
            </a:fld>
            <a:endParaRPr lang="en-US" altLang="it-IT"/>
          </a:p>
        </p:txBody>
      </p:sp>
    </p:spTree>
    <p:extLst>
      <p:ext uri="{BB962C8B-B14F-4D97-AF65-F5344CB8AC3E}">
        <p14:creationId xmlns:p14="http://schemas.microsoft.com/office/powerpoint/2010/main" val="1032785308"/>
      </p:ext>
    </p:extLst>
  </p:cSld>
  <p:clrMapOvr>
    <a:masterClrMapping/>
  </p:clrMapOvr>
  <p:transition>
    <p:cove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8" name="Segnaposto piè di pagina 7"/>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9" name="Segnaposto numero diapositiva 8"/>
          <p:cNvSpPr>
            <a:spLocks noGrp="1"/>
          </p:cNvSpPr>
          <p:nvPr>
            <p:ph type="sldNum" sz="quarter" idx="12"/>
          </p:nvPr>
        </p:nvSpPr>
        <p:spPr/>
        <p:txBody>
          <a:bodyPr/>
          <a:lstStyle>
            <a:lvl1pPr eaLnBrk="1" hangingPunct="1">
              <a:defRPr>
                <a:latin typeface="Comic Sans MS" panose="030F0702030302020204" pitchFamily="66" charset="0"/>
              </a:defRPr>
            </a:lvl1pPr>
          </a:lstStyle>
          <a:p>
            <a:fld id="{8E9B91B6-0B07-4B3B-BD80-71850B51F2CD}" type="slidenum">
              <a:rPr lang="en-US" altLang="it-IT"/>
              <a:pPr/>
              <a:t>‹N›</a:t>
            </a:fld>
            <a:endParaRPr lang="en-US" altLang="it-IT"/>
          </a:p>
        </p:txBody>
      </p:sp>
    </p:spTree>
    <p:extLst>
      <p:ext uri="{BB962C8B-B14F-4D97-AF65-F5344CB8AC3E}">
        <p14:creationId xmlns:p14="http://schemas.microsoft.com/office/powerpoint/2010/main" val="1037613441"/>
      </p:ext>
    </p:extLst>
  </p:cSld>
  <p:clrMapOvr>
    <a:masterClrMapping/>
  </p:clrMapOvr>
  <p:transition>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4" name="Segnaposto piè di pagina 3"/>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5" name="Segnaposto numero diapositiva 4"/>
          <p:cNvSpPr>
            <a:spLocks noGrp="1"/>
          </p:cNvSpPr>
          <p:nvPr>
            <p:ph type="sldNum" sz="quarter" idx="12"/>
          </p:nvPr>
        </p:nvSpPr>
        <p:spPr/>
        <p:txBody>
          <a:bodyPr/>
          <a:lstStyle>
            <a:lvl1pPr eaLnBrk="1" hangingPunct="1">
              <a:defRPr>
                <a:latin typeface="Comic Sans MS" panose="030F0702030302020204" pitchFamily="66" charset="0"/>
              </a:defRPr>
            </a:lvl1pPr>
          </a:lstStyle>
          <a:p>
            <a:fld id="{5A2E7120-FE24-4988-9129-C07333756148}" type="slidenum">
              <a:rPr lang="en-US" altLang="it-IT"/>
              <a:pPr/>
              <a:t>‹N›</a:t>
            </a:fld>
            <a:endParaRPr lang="en-US" altLang="it-IT"/>
          </a:p>
        </p:txBody>
      </p:sp>
    </p:spTree>
    <p:extLst>
      <p:ext uri="{BB962C8B-B14F-4D97-AF65-F5344CB8AC3E}">
        <p14:creationId xmlns:p14="http://schemas.microsoft.com/office/powerpoint/2010/main" val="3624917491"/>
      </p:ext>
    </p:extLst>
  </p:cSld>
  <p:clrMapOvr>
    <a:masterClrMapping/>
  </p:clrMapOvr>
  <p:transition>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3" name="Segnaposto piè di pagina 2"/>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4" name="Segnaposto numero diapositiva 3"/>
          <p:cNvSpPr>
            <a:spLocks noGrp="1"/>
          </p:cNvSpPr>
          <p:nvPr>
            <p:ph type="sldNum" sz="quarter" idx="12"/>
          </p:nvPr>
        </p:nvSpPr>
        <p:spPr/>
        <p:txBody>
          <a:bodyPr/>
          <a:lstStyle>
            <a:lvl1pPr eaLnBrk="1" hangingPunct="1">
              <a:defRPr>
                <a:latin typeface="Comic Sans MS" panose="030F0702030302020204" pitchFamily="66" charset="0"/>
              </a:defRPr>
            </a:lvl1pPr>
          </a:lstStyle>
          <a:p>
            <a:fld id="{1CF46EF5-4F13-42C8-AFB6-EA017F5023B0}" type="slidenum">
              <a:rPr lang="en-US" altLang="it-IT"/>
              <a:pPr/>
              <a:t>‹N›</a:t>
            </a:fld>
            <a:endParaRPr lang="en-US" altLang="it-IT"/>
          </a:p>
        </p:txBody>
      </p:sp>
    </p:spTree>
    <p:extLst>
      <p:ext uri="{BB962C8B-B14F-4D97-AF65-F5344CB8AC3E}">
        <p14:creationId xmlns:p14="http://schemas.microsoft.com/office/powerpoint/2010/main" val="2755704037"/>
      </p:ext>
    </p:extLst>
  </p:cSld>
  <p:clrMapOvr>
    <a:masterClrMapping/>
  </p:clrMapOvr>
  <p:transition>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95078DEB-22D7-48D0-A286-BDBC2A107C8D}" type="slidenum">
              <a:rPr lang="en-US" altLang="it-IT"/>
              <a:pPr/>
              <a:t>‹N›</a:t>
            </a:fld>
            <a:endParaRPr lang="en-US" altLang="it-IT"/>
          </a:p>
        </p:txBody>
      </p:sp>
    </p:spTree>
    <p:extLst>
      <p:ext uri="{BB962C8B-B14F-4D97-AF65-F5344CB8AC3E}">
        <p14:creationId xmlns:p14="http://schemas.microsoft.com/office/powerpoint/2010/main" val="1764060268"/>
      </p:ext>
    </p:extLst>
  </p:cSld>
  <p:clrMapOvr>
    <a:masterClrMapping/>
  </p:clrMapOvr>
  <p:transition>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9FBB2385-7BFD-4C82-BEC9-8765F96C2111}" type="slidenum">
              <a:rPr lang="en-US" altLang="it-IT"/>
              <a:pPr/>
              <a:t>‹N›</a:t>
            </a:fld>
            <a:endParaRPr lang="en-US" altLang="it-IT"/>
          </a:p>
        </p:txBody>
      </p:sp>
    </p:spTree>
    <p:extLst>
      <p:ext uri="{BB962C8B-B14F-4D97-AF65-F5344CB8AC3E}">
        <p14:creationId xmlns:p14="http://schemas.microsoft.com/office/powerpoint/2010/main" val="3233082881"/>
      </p:ext>
    </p:extLst>
  </p:cSld>
  <p:clrMapOvr>
    <a:masterClrMapping/>
  </p:clrMapOvr>
  <p:transition>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E4659477-6BB5-4B83-819A-1C6E95A6A3E1}" type="slidenum">
              <a:rPr lang="en-US" altLang="it-IT"/>
              <a:pPr/>
              <a:t>‹N›</a:t>
            </a:fld>
            <a:endParaRPr lang="en-US" altLang="it-IT"/>
          </a:p>
        </p:txBody>
      </p:sp>
    </p:spTree>
    <p:extLst>
      <p:ext uri="{BB962C8B-B14F-4D97-AF65-F5344CB8AC3E}">
        <p14:creationId xmlns:p14="http://schemas.microsoft.com/office/powerpoint/2010/main" val="231970653"/>
      </p:ext>
    </p:extLst>
  </p:cSld>
  <p:clrMapOvr>
    <a:masterClrMapping/>
  </p:clrMapOvr>
  <p:transition>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5" name="Segnaposto piè di pagina 4"/>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6" name="Segnaposto numero diapositiva 5"/>
          <p:cNvSpPr>
            <a:spLocks noGrp="1"/>
          </p:cNvSpPr>
          <p:nvPr>
            <p:ph type="sldNum" sz="quarter" idx="12"/>
          </p:nvPr>
        </p:nvSpPr>
        <p:spPr/>
        <p:txBody>
          <a:bodyPr/>
          <a:lstStyle>
            <a:lvl1pPr eaLnBrk="1" hangingPunct="1">
              <a:defRPr>
                <a:latin typeface="Comic Sans MS" panose="030F0702030302020204" pitchFamily="66" charset="0"/>
              </a:defRPr>
            </a:lvl1pPr>
          </a:lstStyle>
          <a:p>
            <a:fld id="{7086550D-A10D-4870-9D10-D7C3431F7CB3}" type="slidenum">
              <a:rPr lang="en-US" altLang="it-IT"/>
              <a:pPr/>
              <a:t>‹N›</a:t>
            </a:fld>
            <a:endParaRPr lang="en-US" altLang="it-IT"/>
          </a:p>
        </p:txBody>
      </p:sp>
    </p:spTree>
    <p:extLst>
      <p:ext uri="{BB962C8B-B14F-4D97-AF65-F5344CB8AC3E}">
        <p14:creationId xmlns:p14="http://schemas.microsoft.com/office/powerpoint/2010/main" val="710523580"/>
      </p:ext>
    </p:extLst>
  </p:cSld>
  <p:clrMapOvr>
    <a:masterClrMapping/>
  </p:clrMapOvr>
  <p:transition>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2"/>
            <a:ext cx="40386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lipArt 3"/>
          <p:cNvSpPr>
            <a:spLocks noGrp="1"/>
          </p:cNvSpPr>
          <p:nvPr>
            <p:ph type="clipArt" sz="half" idx="2"/>
          </p:nvPr>
        </p:nvSpPr>
        <p:spPr>
          <a:xfrm>
            <a:off x="4648200" y="1600202"/>
            <a:ext cx="4038600" cy="4525963"/>
          </a:xfrm>
        </p:spPr>
        <p:txBody>
          <a:bodyPr/>
          <a:lstStyle/>
          <a:p>
            <a:pPr lvl="0"/>
            <a:endParaRPr lang="it-IT" noProof="0"/>
          </a:p>
        </p:txBody>
      </p:sp>
      <p:sp>
        <p:nvSpPr>
          <p:cNvPr id="5" name="Segnaposto data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Segnaposto piè di pagina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egnaposto numero diapositiva 6"/>
          <p:cNvSpPr>
            <a:spLocks noGrp="1"/>
          </p:cNvSpPr>
          <p:nvPr>
            <p:ph type="sldNum" sz="quarter" idx="12"/>
          </p:nvPr>
        </p:nvSpPr>
        <p:spPr>
          <a:xfrm>
            <a:off x="6553200" y="6245225"/>
            <a:ext cx="2133600" cy="476250"/>
          </a:xfrm>
        </p:spPr>
        <p:txBody>
          <a:bodyPr/>
          <a:lstStyle>
            <a:lvl1pPr>
              <a:defRPr/>
            </a:lvl1pPr>
          </a:lstStyle>
          <a:p>
            <a:fld id="{3DF7A085-4CA3-4399-B986-6AC99F6EC15C}" type="slidenum">
              <a:rPr lang="en-US" altLang="it-IT"/>
              <a:pPr/>
              <a:t>‹N›</a:t>
            </a:fld>
            <a:endParaRPr lang="en-US" altLang="it-IT"/>
          </a:p>
        </p:txBody>
      </p:sp>
    </p:spTree>
    <p:extLst>
      <p:ext uri="{BB962C8B-B14F-4D97-AF65-F5344CB8AC3E}">
        <p14:creationId xmlns:p14="http://schemas.microsoft.com/office/powerpoint/2010/main" val="26932832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8382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006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9432B2-C275-4681-BF84-4AE90E95EA17}" type="slidenum">
              <a:rPr lang="en-US" altLang="it-IT"/>
              <a:pPr/>
              <a:t>‹N›</a:t>
            </a:fld>
            <a:endParaRPr lang="en-US" altLang="it-IT"/>
          </a:p>
        </p:txBody>
      </p:sp>
    </p:spTree>
    <p:extLst>
      <p:ext uri="{BB962C8B-B14F-4D97-AF65-F5344CB8AC3E}">
        <p14:creationId xmlns:p14="http://schemas.microsoft.com/office/powerpoint/2010/main" val="54454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9024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4" name="Segnaposto piè di pagina 3"/>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5" name="Segnaposto numero diapositiva 4"/>
          <p:cNvSpPr>
            <a:spLocks noGrp="1"/>
          </p:cNvSpPr>
          <p:nvPr>
            <p:ph type="sldNum" sz="quarter" idx="12"/>
          </p:nvPr>
        </p:nvSpPr>
        <p:spPr/>
        <p:txBody>
          <a:bodyPr/>
          <a:lstStyle>
            <a:lvl1pPr eaLnBrk="1" hangingPunct="1">
              <a:defRPr>
                <a:latin typeface="Comic Sans MS" panose="030F0702030302020204" pitchFamily="66" charset="0"/>
              </a:defRPr>
            </a:lvl1pPr>
          </a:lstStyle>
          <a:p>
            <a:fld id="{5A2E7120-FE24-4988-9129-C07333756148}" type="slidenum">
              <a:rPr lang="en-US" altLang="it-IT"/>
              <a:pPr/>
              <a:t>‹N›</a:t>
            </a:fld>
            <a:endParaRPr lang="en-US" altLang="it-IT"/>
          </a:p>
        </p:txBody>
      </p:sp>
    </p:spTree>
    <p:extLst>
      <p:ext uri="{BB962C8B-B14F-4D97-AF65-F5344CB8AC3E}">
        <p14:creationId xmlns:p14="http://schemas.microsoft.com/office/powerpoint/2010/main" val="4284522111"/>
      </p:ext>
    </p:extLst>
  </p:cSld>
  <p:clrMapOvr>
    <a:masterClrMapping/>
  </p:clrMapOvr>
  <p:transition>
    <p:cove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17599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928998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27467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8" name="Footer Placeholder 7"/>
          <p:cNvSpPr>
            <a:spLocks noGrp="1"/>
          </p:cNvSpPr>
          <p:nvPr>
            <p:ph type="ftr" sz="quarter" idx="11"/>
          </p:nvPr>
        </p:nvSpPr>
        <p:spPr/>
        <p:txBody>
          <a:bodyPr/>
          <a:lstStyle/>
          <a:p>
            <a:endParaRPr lang="it-IT">
              <a:solidFill>
                <a:prstClr val="black">
                  <a:tint val="75000"/>
                </a:prstClr>
              </a:solidFill>
            </a:endParaRPr>
          </a:p>
        </p:txBody>
      </p:sp>
      <p:sp>
        <p:nvSpPr>
          <p:cNvPr id="9" name="Slide Number Placeholder 8"/>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84266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4" name="Footer Placeholder 3"/>
          <p:cNvSpPr>
            <a:spLocks noGrp="1"/>
          </p:cNvSpPr>
          <p:nvPr>
            <p:ph type="ftr" sz="quarter" idx="11"/>
          </p:nvPr>
        </p:nvSpPr>
        <p:spPr/>
        <p:txBody>
          <a:bodyPr/>
          <a:lstStyle/>
          <a:p>
            <a:endParaRPr lang="it-IT">
              <a:solidFill>
                <a:prstClr val="black">
                  <a:tint val="75000"/>
                </a:prstClr>
              </a:solidFill>
            </a:endParaRPr>
          </a:p>
        </p:txBody>
      </p:sp>
      <p:sp>
        <p:nvSpPr>
          <p:cNvPr id="5" name="Slide Number Placeholder 4"/>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49524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3" name="Footer Placeholder 2"/>
          <p:cNvSpPr>
            <a:spLocks noGrp="1"/>
          </p:cNvSpPr>
          <p:nvPr>
            <p:ph type="ftr" sz="quarter" idx="11"/>
          </p:nvPr>
        </p:nvSpPr>
        <p:spPr/>
        <p:txBody>
          <a:bodyPr/>
          <a:lstStyle/>
          <a:p>
            <a:endParaRPr lang="it-IT">
              <a:solidFill>
                <a:prstClr val="black">
                  <a:tint val="75000"/>
                </a:prstClr>
              </a:solidFill>
            </a:endParaRPr>
          </a:p>
        </p:txBody>
      </p:sp>
      <p:sp>
        <p:nvSpPr>
          <p:cNvPr id="4" name="Slide Number Placeholder 3"/>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519492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409951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6" name="Footer Placeholder 5"/>
          <p:cNvSpPr>
            <a:spLocks noGrp="1"/>
          </p:cNvSpPr>
          <p:nvPr>
            <p:ph type="ftr" sz="quarter" idx="11"/>
          </p:nvPr>
        </p:nvSpPr>
        <p:spPr/>
        <p:txBody>
          <a:bodyPr/>
          <a:lstStyle/>
          <a:p>
            <a:endParaRPr lang="it-IT">
              <a:solidFill>
                <a:prstClr val="black">
                  <a:tint val="75000"/>
                </a:prstClr>
              </a:solidFill>
            </a:endParaRPr>
          </a:p>
        </p:txBody>
      </p:sp>
      <p:sp>
        <p:nvSpPr>
          <p:cNvPr id="7" name="Slide Number Placeholder 6"/>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17182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52842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18008C4-84A1-437B-9FC8-0573141FDE26}" type="datetimeFigureOut">
              <a:rPr lang="it-IT" smtClean="0">
                <a:solidFill>
                  <a:prstClr val="black">
                    <a:tint val="75000"/>
                  </a:prstClr>
                </a:solidFill>
              </a:rPr>
              <a:pPr/>
              <a:t>11/11/2023</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p>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p>
            <a:fld id="{249E7519-C060-40CA-B44F-6288C68C1FE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526170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3" name="Segnaposto piè di pagina 2"/>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4" name="Segnaposto numero diapositiva 3"/>
          <p:cNvSpPr>
            <a:spLocks noGrp="1"/>
          </p:cNvSpPr>
          <p:nvPr>
            <p:ph type="sldNum" sz="quarter" idx="12"/>
          </p:nvPr>
        </p:nvSpPr>
        <p:spPr/>
        <p:txBody>
          <a:bodyPr/>
          <a:lstStyle>
            <a:lvl1pPr eaLnBrk="1" hangingPunct="1">
              <a:defRPr>
                <a:latin typeface="Comic Sans MS" panose="030F0702030302020204" pitchFamily="66" charset="0"/>
              </a:defRPr>
            </a:lvl1pPr>
          </a:lstStyle>
          <a:p>
            <a:fld id="{1CF46EF5-4F13-42C8-AFB6-EA017F5023B0}" type="slidenum">
              <a:rPr lang="en-US" altLang="it-IT"/>
              <a:pPr/>
              <a:t>‹N›</a:t>
            </a:fld>
            <a:endParaRPr lang="en-US" altLang="it-IT"/>
          </a:p>
        </p:txBody>
      </p:sp>
    </p:spTree>
    <p:extLst>
      <p:ext uri="{BB962C8B-B14F-4D97-AF65-F5344CB8AC3E}">
        <p14:creationId xmlns:p14="http://schemas.microsoft.com/office/powerpoint/2010/main" val="1479805168"/>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3008313" cy="1162050"/>
          </a:xfrm>
        </p:spPr>
        <p:txBody>
          <a:bodyPr anchor="b"/>
          <a:lstStyle>
            <a:lvl1pPr algn="l">
              <a:defRPr sz="1500" b="1"/>
            </a:lvl1pPr>
          </a:lstStyle>
          <a:p>
            <a:r>
              <a:rPr lang="it-IT"/>
              <a:t>Fare clic per modificare lo stile del titolo</a:t>
            </a:r>
          </a:p>
        </p:txBody>
      </p:sp>
      <p:sp>
        <p:nvSpPr>
          <p:cNvPr id="3" name="Segnaposto contenuto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95078DEB-22D7-48D0-A286-BDBC2A107C8D}" type="slidenum">
              <a:rPr lang="en-US" altLang="it-IT"/>
              <a:pPr/>
              <a:t>‹N›</a:t>
            </a:fld>
            <a:endParaRPr lang="en-US" altLang="it-IT"/>
          </a:p>
        </p:txBody>
      </p:sp>
    </p:spTree>
    <p:extLst>
      <p:ext uri="{BB962C8B-B14F-4D97-AF65-F5344CB8AC3E}">
        <p14:creationId xmlns:p14="http://schemas.microsoft.com/office/powerpoint/2010/main" val="2320537911"/>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15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lvl1pPr eaLnBrk="1" hangingPunct="1">
              <a:defRPr>
                <a:latin typeface="Comic Sans MS" pitchFamily="66" charset="0"/>
              </a:defRPr>
            </a:lvl1pPr>
          </a:lstStyle>
          <a:p>
            <a:pPr>
              <a:defRPr/>
            </a:pPr>
            <a:endParaRPr lang="en-US"/>
          </a:p>
        </p:txBody>
      </p:sp>
      <p:sp>
        <p:nvSpPr>
          <p:cNvPr id="6" name="Segnaposto piè di pagina 5"/>
          <p:cNvSpPr>
            <a:spLocks noGrp="1"/>
          </p:cNvSpPr>
          <p:nvPr>
            <p:ph type="ftr" sz="quarter" idx="11"/>
          </p:nvPr>
        </p:nvSpPr>
        <p:spPr/>
        <p:txBody>
          <a:bodyPr/>
          <a:lstStyle>
            <a:lvl1pPr eaLnBrk="1" hangingPunct="1">
              <a:defRPr>
                <a:latin typeface="Comic Sans MS" pitchFamily="66" charset="0"/>
              </a:defRPr>
            </a:lvl1pPr>
          </a:lstStyle>
          <a:p>
            <a:pPr>
              <a:defRPr/>
            </a:pPr>
            <a:endParaRPr lang="en-US"/>
          </a:p>
        </p:txBody>
      </p:sp>
      <p:sp>
        <p:nvSpPr>
          <p:cNvPr id="7" name="Segnaposto numero diapositiva 6"/>
          <p:cNvSpPr>
            <a:spLocks noGrp="1"/>
          </p:cNvSpPr>
          <p:nvPr>
            <p:ph type="sldNum" sz="quarter" idx="12"/>
          </p:nvPr>
        </p:nvSpPr>
        <p:spPr/>
        <p:txBody>
          <a:bodyPr/>
          <a:lstStyle>
            <a:lvl1pPr eaLnBrk="1" hangingPunct="1">
              <a:defRPr>
                <a:latin typeface="Comic Sans MS" panose="030F0702030302020204" pitchFamily="66" charset="0"/>
              </a:defRPr>
            </a:lvl1pPr>
          </a:lstStyle>
          <a:p>
            <a:fld id="{9FBB2385-7BFD-4C82-BEC9-8765F96C2111}" type="slidenum">
              <a:rPr lang="en-US" altLang="it-IT"/>
              <a:pPr/>
              <a:t>‹N›</a:t>
            </a:fld>
            <a:endParaRPr lang="en-US" altLang="it-IT"/>
          </a:p>
        </p:txBody>
      </p:sp>
    </p:spTree>
    <p:extLst>
      <p:ext uri="{BB962C8B-B14F-4D97-AF65-F5344CB8AC3E}">
        <p14:creationId xmlns:p14="http://schemas.microsoft.com/office/powerpoint/2010/main" val="2287843676"/>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5C"/>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187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FFFFFF"/>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FFFFFF"/>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solidFill>
                  <a:srgbClr val="FFFFFF"/>
                </a:solidFill>
                <a:latin typeface="Times New Roman" panose="02020603050405020304" pitchFamily="18" charset="0"/>
              </a:defRPr>
            </a:lvl1pPr>
          </a:lstStyle>
          <a:p>
            <a:pPr fontAlgn="base">
              <a:spcBef>
                <a:spcPct val="0"/>
              </a:spcBef>
              <a:spcAft>
                <a:spcPct val="0"/>
              </a:spcAft>
            </a:pPr>
            <a:fld id="{A3464512-9E7F-4D96-BCBF-61CD8C74A002}" type="slidenum">
              <a:rPr lang="en-US" altLang="it-IT">
                <a:cs typeface="Arial" panose="020B0604020202020204" pitchFamily="34" charset="0"/>
              </a:rPr>
              <a:pPr fontAlgn="base">
                <a:spcBef>
                  <a:spcPct val="0"/>
                </a:spcBef>
                <a:spcAft>
                  <a:spcPct val="0"/>
                </a:spcAft>
              </a:pPr>
              <a:t>‹N›</a:t>
            </a:fld>
            <a:endParaRPr lang="en-US" altLang="it-IT">
              <a:cs typeface="Arial" panose="020B0604020202020204" pitchFamily="34" charset="0"/>
            </a:endParaRPr>
          </a:p>
        </p:txBody>
      </p:sp>
    </p:spTree>
    <p:extLst>
      <p:ext uri="{BB962C8B-B14F-4D97-AF65-F5344CB8AC3E}">
        <p14:creationId xmlns:p14="http://schemas.microsoft.com/office/powerpoint/2010/main" val="1356233446"/>
      </p:ext>
    </p:extLst>
  </p:cSld>
  <p:clrMap bg1="dk2" tx1="lt1" bg2="dk1"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ransition>
    <p:cover/>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A12015-4787-4507-90E4-CB1B11005311}" type="datetimeFigureOut">
              <a:rPr lang="it-IT" smtClean="0"/>
              <a:t>11/11/2023</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5C772-DDB6-45EF-BF7E-13C4CCAF15B4}" type="slidenum">
              <a:rPr lang="it-IT" smtClean="0"/>
              <a:t>‹N›</a:t>
            </a:fld>
            <a:endParaRPr lang="it-IT"/>
          </a:p>
        </p:txBody>
      </p:sp>
    </p:spTree>
    <p:extLst>
      <p:ext uri="{BB962C8B-B14F-4D97-AF65-F5344CB8AC3E}">
        <p14:creationId xmlns:p14="http://schemas.microsoft.com/office/powerpoint/2010/main" val="125554633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3464512-9E7F-4D96-BCBF-61CD8C74A002}" type="slidenum">
              <a:rPr lang="en-US" altLang="it-IT" smtClean="0">
                <a:cs typeface="Arial" panose="020B0604020202020204" pitchFamily="34" charset="0"/>
              </a:rPr>
              <a:pPr fontAlgn="base">
                <a:spcBef>
                  <a:spcPct val="0"/>
                </a:spcBef>
                <a:spcAft>
                  <a:spcPct val="0"/>
                </a:spcAft>
              </a:pPr>
              <a:t>‹N›</a:t>
            </a:fld>
            <a:endParaRPr lang="en-US" altLang="it-IT">
              <a:cs typeface="Arial" panose="020B0604020202020204" pitchFamily="34" charset="0"/>
            </a:endParaRPr>
          </a:p>
        </p:txBody>
      </p:sp>
    </p:spTree>
    <p:extLst>
      <p:ext uri="{BB962C8B-B14F-4D97-AF65-F5344CB8AC3E}">
        <p14:creationId xmlns:p14="http://schemas.microsoft.com/office/powerpoint/2010/main" val="139382541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7A12015-4787-4507-90E4-CB1B11005311}" type="datetimeFigureOut">
              <a:rPr lang="it-IT" smtClean="0"/>
              <a:t>11/11/2023</a:t>
            </a:fld>
            <a:endParaRPr lang="it-IT"/>
          </a:p>
        </p:txBody>
      </p:sp>
      <p:sp>
        <p:nvSpPr>
          <p:cNvPr id="5" name="Segnaposto piè di pagina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695C772-DDB6-45EF-BF7E-13C4CCAF15B4}" type="slidenum">
              <a:rPr lang="it-IT" smtClean="0"/>
              <a:t>‹N›</a:t>
            </a:fld>
            <a:endParaRPr lang="it-IT"/>
          </a:p>
        </p:txBody>
      </p:sp>
    </p:spTree>
    <p:extLst>
      <p:ext uri="{BB962C8B-B14F-4D97-AF65-F5344CB8AC3E}">
        <p14:creationId xmlns:p14="http://schemas.microsoft.com/office/powerpoint/2010/main" val="3353444401"/>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005C"/>
            </a:gs>
          </a:gsLst>
          <a:lin ang="5400000" scaled="1"/>
        </a:gra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t-IT"/>
              <a:t>Click to edit Master title style</a:t>
            </a:r>
          </a:p>
        </p:txBody>
      </p:sp>
      <p:sp>
        <p:nvSpPr>
          <p:cNvPr id="1187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050">
                <a:solidFill>
                  <a:srgbClr val="FFFFFF"/>
                </a:solidFill>
                <a:latin typeface="Times New Roman" pitchFamily="18"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050">
                <a:solidFill>
                  <a:srgbClr val="FFFFFF"/>
                </a:solidFill>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50">
                <a:solidFill>
                  <a:srgbClr val="FFFFFF"/>
                </a:solidFill>
                <a:latin typeface="Times New Roman" panose="02020603050405020304" pitchFamily="18" charset="0"/>
              </a:defRPr>
            </a:lvl1pPr>
          </a:lstStyle>
          <a:p>
            <a:pPr fontAlgn="base">
              <a:spcBef>
                <a:spcPct val="0"/>
              </a:spcBef>
              <a:spcAft>
                <a:spcPct val="0"/>
              </a:spcAft>
            </a:pPr>
            <a:fld id="{A3464512-9E7F-4D96-BCBF-61CD8C74A002}" type="slidenum">
              <a:rPr lang="en-US" altLang="it-IT">
                <a:cs typeface="Arial" panose="020B0604020202020204" pitchFamily="34" charset="0"/>
              </a:rPr>
              <a:pPr fontAlgn="base">
                <a:spcBef>
                  <a:spcPct val="0"/>
                </a:spcBef>
                <a:spcAft>
                  <a:spcPct val="0"/>
                </a:spcAft>
              </a:pPr>
              <a:t>‹N›</a:t>
            </a:fld>
            <a:endParaRPr lang="en-US" altLang="it-IT">
              <a:cs typeface="Arial" panose="020B0604020202020204" pitchFamily="34" charset="0"/>
            </a:endParaRPr>
          </a:p>
        </p:txBody>
      </p:sp>
    </p:spTree>
    <p:extLst>
      <p:ext uri="{BB962C8B-B14F-4D97-AF65-F5344CB8AC3E}">
        <p14:creationId xmlns:p14="http://schemas.microsoft.com/office/powerpoint/2010/main" val="1792159440"/>
      </p:ext>
    </p:extLst>
  </p:cSld>
  <p:clrMap bg1="dk2" tx1="lt1" bg2="dk1" tx2="lt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Lst>
  <p:transition>
    <p:cover/>
  </p:transition>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Times New Roman" pitchFamily="18" charset="0"/>
        </a:defRPr>
      </a:lvl2pPr>
      <a:lvl3pPr algn="ctr" rtl="0" eaLnBrk="0" fontAlgn="base" hangingPunct="0">
        <a:spcBef>
          <a:spcPct val="0"/>
        </a:spcBef>
        <a:spcAft>
          <a:spcPct val="0"/>
        </a:spcAft>
        <a:defRPr sz="3300">
          <a:solidFill>
            <a:schemeClr val="tx2"/>
          </a:solidFill>
          <a:latin typeface="Times New Roman" pitchFamily="18" charset="0"/>
        </a:defRPr>
      </a:lvl3pPr>
      <a:lvl4pPr algn="ctr" rtl="0" eaLnBrk="0" fontAlgn="base" hangingPunct="0">
        <a:spcBef>
          <a:spcPct val="0"/>
        </a:spcBef>
        <a:spcAft>
          <a:spcPct val="0"/>
        </a:spcAft>
        <a:defRPr sz="3300">
          <a:solidFill>
            <a:schemeClr val="tx2"/>
          </a:solidFill>
          <a:latin typeface="Times New Roman" pitchFamily="18" charset="0"/>
        </a:defRPr>
      </a:lvl4pPr>
      <a:lvl5pPr algn="ctr" rtl="0" eaLnBrk="0" fontAlgn="base" hangingPunct="0">
        <a:spcBef>
          <a:spcPct val="0"/>
        </a:spcBef>
        <a:spcAft>
          <a:spcPct val="0"/>
        </a:spcAft>
        <a:defRPr sz="3300">
          <a:solidFill>
            <a:schemeClr val="tx2"/>
          </a:solidFill>
          <a:latin typeface="Times New Roman" pitchFamily="18" charset="0"/>
        </a:defRPr>
      </a:lvl5pPr>
      <a:lvl6pPr marL="342900" algn="ctr" rtl="0" eaLnBrk="0" fontAlgn="base" hangingPunct="0">
        <a:spcBef>
          <a:spcPct val="0"/>
        </a:spcBef>
        <a:spcAft>
          <a:spcPct val="0"/>
        </a:spcAft>
        <a:defRPr sz="3300">
          <a:solidFill>
            <a:schemeClr val="tx2"/>
          </a:solidFill>
          <a:latin typeface="Times New Roman" pitchFamily="18" charset="0"/>
        </a:defRPr>
      </a:lvl6pPr>
      <a:lvl7pPr marL="685800" algn="ctr" rtl="0" eaLnBrk="0" fontAlgn="base" hangingPunct="0">
        <a:spcBef>
          <a:spcPct val="0"/>
        </a:spcBef>
        <a:spcAft>
          <a:spcPct val="0"/>
        </a:spcAft>
        <a:defRPr sz="3300">
          <a:solidFill>
            <a:schemeClr val="tx2"/>
          </a:solidFill>
          <a:latin typeface="Times New Roman" pitchFamily="18" charset="0"/>
        </a:defRPr>
      </a:lvl7pPr>
      <a:lvl8pPr marL="1028700" algn="ctr" rtl="0" eaLnBrk="0" fontAlgn="base" hangingPunct="0">
        <a:spcBef>
          <a:spcPct val="0"/>
        </a:spcBef>
        <a:spcAft>
          <a:spcPct val="0"/>
        </a:spcAft>
        <a:defRPr sz="3300">
          <a:solidFill>
            <a:schemeClr val="tx2"/>
          </a:solidFill>
          <a:latin typeface="Times New Roman" pitchFamily="18" charset="0"/>
        </a:defRPr>
      </a:lvl8pPr>
      <a:lvl9pPr marL="1371600" algn="ctr" rtl="0" eaLnBrk="0" fontAlgn="base" hangingPunct="0">
        <a:spcBef>
          <a:spcPct val="0"/>
        </a:spcBef>
        <a:spcAft>
          <a:spcPct val="0"/>
        </a:spcAft>
        <a:defRPr sz="3300">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3464512-9E7F-4D96-BCBF-61CD8C74A002}" type="slidenum">
              <a:rPr lang="en-US" altLang="it-IT" smtClean="0">
                <a:cs typeface="Arial" panose="020B0604020202020204" pitchFamily="34" charset="0"/>
              </a:rPr>
              <a:pPr fontAlgn="base">
                <a:spcBef>
                  <a:spcPct val="0"/>
                </a:spcBef>
                <a:spcAft>
                  <a:spcPct val="0"/>
                </a:spcAft>
              </a:pPr>
              <a:t>‹N›</a:t>
            </a:fld>
            <a:endParaRPr lang="en-US" altLang="it-IT">
              <a:cs typeface="Arial" panose="020B0604020202020204" pitchFamily="34" charset="0"/>
            </a:endParaRPr>
          </a:p>
        </p:txBody>
      </p:sp>
    </p:spTree>
    <p:extLst>
      <p:ext uri="{BB962C8B-B14F-4D97-AF65-F5344CB8AC3E}">
        <p14:creationId xmlns:p14="http://schemas.microsoft.com/office/powerpoint/2010/main" val="1842781436"/>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58.xml"/><Relationship Id="rId5" Type="http://schemas.openxmlformats.org/officeDocument/2006/relationships/image" Target="../media/image1.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1.pn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9.xml"/><Relationship Id="rId5"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867D1A36-6360-4239-B41C-164C47F4F233}"/>
              </a:ext>
            </a:extLst>
          </p:cNvPr>
          <p:cNvPicPr>
            <a:picLocks noChangeAspect="1"/>
          </p:cNvPicPr>
          <p:nvPr/>
        </p:nvPicPr>
        <p:blipFill>
          <a:blip r:embed="rId2">
            <a:alphaModFix amt="20000"/>
          </a:blip>
          <a:stretch>
            <a:fillRect/>
          </a:stretch>
        </p:blipFill>
        <p:spPr>
          <a:xfrm>
            <a:off x="0" y="0"/>
            <a:ext cx="9144000" cy="6858000"/>
          </a:xfrm>
          <a:prstGeom prst="rect">
            <a:avLst/>
          </a:prstGeom>
        </p:spPr>
      </p:pic>
      <p:sp>
        <p:nvSpPr>
          <p:cNvPr id="5" name="Titolo 1">
            <a:extLst>
              <a:ext uri="{FF2B5EF4-FFF2-40B4-BE49-F238E27FC236}">
                <a16:creationId xmlns:a16="http://schemas.microsoft.com/office/drawing/2014/main" id="{6F870F2E-511F-4DA1-886C-176CDDBBFC36}"/>
              </a:ext>
            </a:extLst>
          </p:cNvPr>
          <p:cNvSpPr txBox="1">
            <a:spLocks/>
          </p:cNvSpPr>
          <p:nvPr/>
        </p:nvSpPr>
        <p:spPr>
          <a:xfrm>
            <a:off x="547134" y="1426160"/>
            <a:ext cx="7772400" cy="860069"/>
          </a:xfrm>
          <a:prstGeom prst="rect">
            <a:avLst/>
          </a:prstGeom>
          <a:solidFill>
            <a:schemeClr val="accent1">
              <a:lumMod val="50000"/>
            </a:schemeClr>
          </a:solidFill>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a:solidFill>
                  <a:schemeClr val="bg1"/>
                </a:solidFill>
              </a:rPr>
              <a:t>Progetto AGIRE</a:t>
            </a:r>
            <a:endParaRPr lang="it-IT" dirty="0">
              <a:solidFill>
                <a:schemeClr val="bg1"/>
              </a:solidFill>
            </a:endParaRPr>
          </a:p>
        </p:txBody>
      </p:sp>
      <p:sp>
        <p:nvSpPr>
          <p:cNvPr id="6" name="Sottotitolo 2">
            <a:extLst>
              <a:ext uri="{FF2B5EF4-FFF2-40B4-BE49-F238E27FC236}">
                <a16:creationId xmlns:a16="http://schemas.microsoft.com/office/drawing/2014/main" id="{84EA3B30-F1F5-445F-85AC-A07292521282}"/>
              </a:ext>
            </a:extLst>
          </p:cNvPr>
          <p:cNvSpPr txBox="1">
            <a:spLocks/>
          </p:cNvSpPr>
          <p:nvPr/>
        </p:nvSpPr>
        <p:spPr>
          <a:xfrm>
            <a:off x="1143000" y="4012699"/>
            <a:ext cx="6858000" cy="559415"/>
          </a:xfrm>
          <a:prstGeom prst="rect">
            <a:avLst/>
          </a:prstGeom>
          <a:solidFill>
            <a:schemeClr val="accent1">
              <a:lumMod val="50000"/>
            </a:schemeClr>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solidFill>
                  <a:schemeClr val="bg1"/>
                </a:solidFill>
              </a:rPr>
              <a:t>Principi di fisiologia clinica della respirazione</a:t>
            </a:r>
          </a:p>
        </p:txBody>
      </p:sp>
    </p:spTree>
    <p:extLst>
      <p:ext uri="{BB962C8B-B14F-4D97-AF65-F5344CB8AC3E}">
        <p14:creationId xmlns:p14="http://schemas.microsoft.com/office/powerpoint/2010/main" val="422993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5C36F5F-2007-4D3D-948D-DAC9F5A2459E}"/>
              </a:ext>
            </a:extLst>
          </p:cNvPr>
          <p:cNvSpPr>
            <a:spLocks noGrp="1" noChangeArrowheads="1"/>
          </p:cNvSpPr>
          <p:nvPr>
            <p:ph type="title"/>
          </p:nvPr>
        </p:nvSpPr>
        <p:spPr>
          <a:solidFill>
            <a:schemeClr val="accent1">
              <a:lumMod val="50000"/>
            </a:schemeClr>
          </a:solidFill>
        </p:spPr>
        <p:txBody>
          <a:bodyPr/>
          <a:lstStyle/>
          <a:p>
            <a:pPr algn="ctr" eaLnBrk="1" hangingPunct="1"/>
            <a:r>
              <a:rPr lang="it-IT" altLang="it-IT" dirty="0">
                <a:solidFill>
                  <a:schemeClr val="bg1"/>
                </a:solidFill>
                <a:latin typeface="Comic Sans MS" panose="030F0702030302020204" pitchFamily="66" charset="0"/>
              </a:rPr>
              <a:t>ESPIRAZIONE:</a:t>
            </a:r>
          </a:p>
        </p:txBody>
      </p:sp>
      <p:sp>
        <p:nvSpPr>
          <p:cNvPr id="13315" name="Rectangle 3">
            <a:extLst>
              <a:ext uri="{FF2B5EF4-FFF2-40B4-BE49-F238E27FC236}">
                <a16:creationId xmlns:a16="http://schemas.microsoft.com/office/drawing/2014/main" id="{DE04FE3A-5B67-4B69-B9F6-57AD762CDCBC}"/>
              </a:ext>
            </a:extLst>
          </p:cNvPr>
          <p:cNvSpPr>
            <a:spLocks noGrp="1" noChangeArrowheads="1"/>
          </p:cNvSpPr>
          <p:nvPr>
            <p:ph type="body" idx="1"/>
          </p:nvPr>
        </p:nvSpPr>
        <p:spPr>
          <a:solidFill>
            <a:schemeClr val="accent1">
              <a:lumMod val="50000"/>
            </a:schemeClr>
          </a:solidFill>
        </p:spPr>
        <p:txBody>
          <a:bodyPr>
            <a:normAutofit lnSpcReduction="10000"/>
          </a:bodyPr>
          <a:lstStyle/>
          <a:p>
            <a:pPr eaLnBrk="1" hangingPunct="1">
              <a:lnSpc>
                <a:spcPct val="90000"/>
              </a:lnSpc>
            </a:pPr>
            <a:r>
              <a:rPr lang="it-IT" altLang="it-IT" sz="2400" b="1" dirty="0">
                <a:solidFill>
                  <a:schemeClr val="bg1"/>
                </a:solidFill>
                <a:latin typeface="Comic Sans MS" panose="030F0702030302020204" pitchFamily="66" charset="0"/>
              </a:rPr>
              <a:t>Il torace si riduce di volume per RILASCIAMENTO dei muscoli intercostali e del DIAFRAMMA (che rilasciandosi si innalza)</a:t>
            </a:r>
          </a:p>
          <a:p>
            <a:pPr eaLnBrk="1" hangingPunct="1">
              <a:lnSpc>
                <a:spcPct val="90000"/>
              </a:lnSpc>
            </a:pPr>
            <a:endParaRPr lang="it-IT" altLang="it-IT" sz="2400" b="1" dirty="0">
              <a:solidFill>
                <a:schemeClr val="bg1"/>
              </a:solidFill>
              <a:latin typeface="Comic Sans MS" panose="030F0702030302020204" pitchFamily="66" charset="0"/>
            </a:endParaRPr>
          </a:p>
          <a:p>
            <a:pPr eaLnBrk="1" hangingPunct="1">
              <a:lnSpc>
                <a:spcPct val="90000"/>
              </a:lnSpc>
            </a:pPr>
            <a:r>
              <a:rPr lang="it-IT" altLang="it-IT" sz="2400" b="1" dirty="0">
                <a:solidFill>
                  <a:schemeClr val="bg1"/>
                </a:solidFill>
                <a:latin typeface="Comic Sans MS" panose="030F0702030302020204" pitchFamily="66" charset="0"/>
              </a:rPr>
              <a:t>I polmoni tornano alle loro dimensioni originali</a:t>
            </a:r>
          </a:p>
          <a:p>
            <a:pPr eaLnBrk="1" hangingPunct="1">
              <a:lnSpc>
                <a:spcPct val="90000"/>
              </a:lnSpc>
            </a:pPr>
            <a:endParaRPr lang="it-IT" altLang="it-IT" sz="2400" b="1" dirty="0">
              <a:solidFill>
                <a:schemeClr val="bg1"/>
              </a:solidFill>
              <a:latin typeface="Comic Sans MS" panose="030F0702030302020204" pitchFamily="66" charset="0"/>
            </a:endParaRPr>
          </a:p>
          <a:p>
            <a:pPr eaLnBrk="1" hangingPunct="1">
              <a:lnSpc>
                <a:spcPct val="90000"/>
              </a:lnSpc>
            </a:pPr>
            <a:r>
              <a:rPr lang="it-IT" altLang="it-IT" sz="2400" b="1" dirty="0">
                <a:solidFill>
                  <a:schemeClr val="bg1"/>
                </a:solidFill>
                <a:latin typeface="Comic Sans MS" panose="030F0702030302020204" pitchFamily="66" charset="0"/>
              </a:rPr>
              <a:t>L’aria viene spinta verso l’esterno</a:t>
            </a:r>
            <a:r>
              <a:rPr lang="it-IT" altLang="it-IT" sz="2000" dirty="0">
                <a:solidFill>
                  <a:schemeClr val="bg1"/>
                </a:solidFill>
                <a:latin typeface="Comic Sans MS" panose="030F0702030302020204" pitchFamily="66" charset="0"/>
              </a:rPr>
              <a:t> </a:t>
            </a:r>
          </a:p>
          <a:p>
            <a:pPr eaLnBrk="1" hangingPunct="1">
              <a:lnSpc>
                <a:spcPct val="90000"/>
              </a:lnSpc>
            </a:pPr>
            <a:endParaRPr lang="it-IT" altLang="it-IT" b="1" dirty="0">
              <a:solidFill>
                <a:srgbClr val="009900"/>
              </a:solidFill>
              <a:latin typeface="Comic Sans MS" panose="030F0702030302020204" pitchFamily="66" charset="0"/>
            </a:endParaRPr>
          </a:p>
          <a:p>
            <a:pPr marL="0" indent="0" algn="ctr" eaLnBrk="1" hangingPunct="1">
              <a:lnSpc>
                <a:spcPct val="90000"/>
              </a:lnSpc>
              <a:buNone/>
            </a:pPr>
            <a:r>
              <a:rPr lang="it-IT" altLang="it-IT" b="1" dirty="0">
                <a:solidFill>
                  <a:srgbClr val="FFFF00"/>
                </a:solidFill>
                <a:latin typeface="Comic Sans MS" panose="030F0702030302020204" pitchFamily="66" charset="0"/>
              </a:rPr>
              <a:t>FENOMENO PASSIVO</a:t>
            </a:r>
          </a:p>
          <a:p>
            <a:pPr marL="0" indent="0" algn="ctr" eaLnBrk="1" hangingPunct="1">
              <a:lnSpc>
                <a:spcPct val="90000"/>
              </a:lnSpc>
              <a:buNone/>
            </a:pPr>
            <a:r>
              <a:rPr lang="it-IT" altLang="it-IT" sz="2400" b="1" dirty="0">
                <a:solidFill>
                  <a:srgbClr val="FFFF00"/>
                </a:solidFill>
                <a:latin typeface="Comic Sans MS" panose="030F0702030302020204" pitchFamily="66" charset="0"/>
              </a:rPr>
              <a:t>Da ritorno elastico del polmone.</a:t>
            </a:r>
          </a:p>
        </p:txBody>
      </p:sp>
      <p:pic>
        <p:nvPicPr>
          <p:cNvPr id="5" name="Immagine 4">
            <a:extLst>
              <a:ext uri="{FF2B5EF4-FFF2-40B4-BE49-F238E27FC236}">
                <a16:creationId xmlns:a16="http://schemas.microsoft.com/office/drawing/2014/main" id="{42DFE898-F0F3-4C29-B7A6-38EA250E93DE}"/>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5" name="Picture 4" descr="mso81D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078" y="1146527"/>
            <a:ext cx="6251222" cy="468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a:extLst>
              <a:ext uri="{FF2B5EF4-FFF2-40B4-BE49-F238E27FC236}">
                <a16:creationId xmlns:a16="http://schemas.microsoft.com/office/drawing/2014/main" id="{9C8147C1-37A6-485C-B4CE-5C1BEDEB68AC}"/>
              </a:ext>
            </a:extLst>
          </p:cNvPr>
          <p:cNvSpPr txBox="1"/>
          <p:nvPr/>
        </p:nvSpPr>
        <p:spPr>
          <a:xfrm>
            <a:off x="79022" y="123472"/>
            <a:ext cx="9064978" cy="923330"/>
          </a:xfrm>
          <a:prstGeom prst="rect">
            <a:avLst/>
          </a:prstGeom>
          <a:solidFill>
            <a:schemeClr val="accent1">
              <a:lumMod val="50000"/>
            </a:schemeClr>
          </a:solidFill>
        </p:spPr>
        <p:txBody>
          <a:bodyPr wrap="square" rtlCol="0">
            <a:spAutoFit/>
          </a:bodyPr>
          <a:lstStyle/>
          <a:p>
            <a:pPr algn="ctr"/>
            <a:r>
              <a:rPr lang="it-IT" b="1" dirty="0">
                <a:solidFill>
                  <a:schemeClr val="bg1"/>
                </a:solidFill>
              </a:rPr>
              <a:t>Le due componenti del sistema ( polmone e gabbia toracica) hanno caratteristiche elastiche diverse e, se separate una dall’altra ( pneumotorace) tenderebbero a muoversi i direzioni opposte, verso l’esterno la gabbia toracica, verso l’interno (collasso) il polmone</a:t>
            </a:r>
          </a:p>
        </p:txBody>
      </p:sp>
      <p:sp>
        <p:nvSpPr>
          <p:cNvPr id="3" name="CasellaDiTesto 2">
            <a:extLst>
              <a:ext uri="{FF2B5EF4-FFF2-40B4-BE49-F238E27FC236}">
                <a16:creationId xmlns:a16="http://schemas.microsoft.com/office/drawing/2014/main" id="{F0084728-49C3-4E4F-AEF7-6DA3DBA84FA4}"/>
              </a:ext>
            </a:extLst>
          </p:cNvPr>
          <p:cNvSpPr txBox="1"/>
          <p:nvPr/>
        </p:nvSpPr>
        <p:spPr>
          <a:xfrm>
            <a:off x="344311" y="5934670"/>
            <a:ext cx="8274756" cy="923330"/>
          </a:xfrm>
          <a:prstGeom prst="rect">
            <a:avLst/>
          </a:prstGeom>
          <a:solidFill>
            <a:schemeClr val="accent1">
              <a:lumMod val="50000"/>
            </a:schemeClr>
          </a:solidFill>
        </p:spPr>
        <p:txBody>
          <a:bodyPr wrap="square" rtlCol="0">
            <a:spAutoFit/>
          </a:bodyPr>
          <a:lstStyle/>
          <a:p>
            <a:pPr algn="ctr"/>
            <a:r>
              <a:rPr lang="it-IT" dirty="0">
                <a:solidFill>
                  <a:schemeClr val="bg1"/>
                </a:solidFill>
              </a:rPr>
              <a:t>In assenza di attività dei muscoli respiratori le due componenti raggiungono un punto di equilibrio (fine espirazione tranquilla, identificabile sul tracciato spirometrico).</a:t>
            </a:r>
          </a:p>
          <a:p>
            <a:pPr algn="ctr"/>
            <a:r>
              <a:rPr lang="it-IT" dirty="0">
                <a:solidFill>
                  <a:schemeClr val="bg1"/>
                </a:solidFill>
              </a:rPr>
              <a:t> </a:t>
            </a:r>
            <a:r>
              <a:rPr lang="it-IT" b="1" dirty="0">
                <a:solidFill>
                  <a:srgbClr val="FFFF00"/>
                </a:solidFill>
              </a:rPr>
              <a:t>In tale punto non si genera flusso</a:t>
            </a:r>
          </a:p>
        </p:txBody>
      </p:sp>
      <p:pic>
        <p:nvPicPr>
          <p:cNvPr id="6" name="Immagine 5">
            <a:extLst>
              <a:ext uri="{FF2B5EF4-FFF2-40B4-BE49-F238E27FC236}">
                <a16:creationId xmlns:a16="http://schemas.microsoft.com/office/drawing/2014/main" id="{2EAB4126-9EFC-4467-AAF1-B7B34C9F48E5}"/>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6470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9943CED-9B64-4C92-869B-9E061E480569}"/>
              </a:ext>
            </a:extLst>
          </p:cNvPr>
          <p:cNvSpPr>
            <a:spLocks noGrp="1" noChangeArrowheads="1"/>
          </p:cNvSpPr>
          <p:nvPr>
            <p:ph type="title"/>
          </p:nvPr>
        </p:nvSpPr>
        <p:spPr>
          <a:xfrm>
            <a:off x="1657350" y="151805"/>
            <a:ext cx="5829300" cy="857250"/>
          </a:xfrm>
          <a:solidFill>
            <a:schemeClr val="accent1">
              <a:lumMod val="50000"/>
            </a:schemeClr>
          </a:solidFill>
        </p:spPr>
        <p:txBody>
          <a:bodyPr>
            <a:normAutofit fontScale="90000"/>
          </a:bodyPr>
          <a:lstStyle/>
          <a:p>
            <a:pPr algn="ctr"/>
            <a:r>
              <a:rPr lang="it-IT" altLang="it-IT" sz="3600" b="1" i="1" dirty="0">
                <a:solidFill>
                  <a:schemeClr val="bg1"/>
                </a:solidFill>
              </a:rPr>
              <a:t>La ventilazione:</a:t>
            </a:r>
            <a:br>
              <a:rPr lang="it-IT" altLang="it-IT" sz="3600" b="1" i="1" dirty="0">
                <a:solidFill>
                  <a:schemeClr val="bg1"/>
                </a:solidFill>
              </a:rPr>
            </a:br>
            <a:r>
              <a:rPr lang="it-IT" altLang="it-IT" sz="2800" i="1" dirty="0">
                <a:solidFill>
                  <a:schemeClr val="bg1"/>
                </a:solidFill>
              </a:rPr>
              <a:t>Meccanica Respiratoria (inspirazione)</a:t>
            </a:r>
            <a:r>
              <a:rPr lang="it-IT" altLang="it-IT" sz="2800" i="1" dirty="0">
                <a:solidFill>
                  <a:srgbClr val="000066"/>
                </a:solidFill>
              </a:rPr>
              <a:t>)</a:t>
            </a:r>
          </a:p>
        </p:txBody>
      </p:sp>
      <p:grpSp>
        <p:nvGrpSpPr>
          <p:cNvPr id="79879" name="Group 7">
            <a:extLst>
              <a:ext uri="{FF2B5EF4-FFF2-40B4-BE49-F238E27FC236}">
                <a16:creationId xmlns:a16="http://schemas.microsoft.com/office/drawing/2014/main" id="{86BE3293-8D2C-4E3E-89B3-4CC90AC0E235}"/>
              </a:ext>
            </a:extLst>
          </p:cNvPr>
          <p:cNvGrpSpPr>
            <a:grpSpLocks/>
          </p:cNvGrpSpPr>
          <p:nvPr/>
        </p:nvGrpSpPr>
        <p:grpSpPr bwMode="auto">
          <a:xfrm>
            <a:off x="0" y="1232686"/>
            <a:ext cx="9183213" cy="5625314"/>
            <a:chOff x="432" y="1131"/>
            <a:chExt cx="4918" cy="3094"/>
          </a:xfrm>
        </p:grpSpPr>
        <p:pic>
          <p:nvPicPr>
            <p:cNvPr id="79875" name="Picture 3" descr="C:\WINDOWS\Desktop\img\19.jpg">
              <a:extLst>
                <a:ext uri="{FF2B5EF4-FFF2-40B4-BE49-F238E27FC236}">
                  <a16:creationId xmlns:a16="http://schemas.microsoft.com/office/drawing/2014/main" id="{17E0348C-F20E-4E15-9617-67690C590888}"/>
                </a:ext>
              </a:extLst>
            </p:cNvPr>
            <p:cNvPicPr>
              <a:picLocks noChangeArrowheads="1"/>
            </p:cNvPicPr>
            <p:nvPr/>
          </p:nvPicPr>
          <p:blipFill rotWithShape="1">
            <a:blip r:embed="rId3">
              <a:extLst>
                <a:ext uri="{28A0092B-C50C-407E-A947-70E740481C1C}">
                  <a14:useLocalDpi xmlns:a14="http://schemas.microsoft.com/office/drawing/2010/main" val="0"/>
                </a:ext>
              </a:extLst>
            </a:blip>
            <a:srcRect t="-6" b="6279"/>
            <a:stretch/>
          </p:blipFill>
          <p:spPr bwMode="auto">
            <a:xfrm>
              <a:off x="453" y="1210"/>
              <a:ext cx="4897" cy="3015"/>
            </a:xfrm>
            <a:prstGeom prst="rect">
              <a:avLst/>
            </a:prstGeom>
            <a:noFill/>
            <a:ln w="317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79876" name="Text Box 4">
              <a:extLst>
                <a:ext uri="{FF2B5EF4-FFF2-40B4-BE49-F238E27FC236}">
                  <a16:creationId xmlns:a16="http://schemas.microsoft.com/office/drawing/2014/main" id="{F996D403-2492-4C05-814E-28FCC7BA28FD}"/>
                </a:ext>
              </a:extLst>
            </p:cNvPr>
            <p:cNvSpPr txBox="1">
              <a:spLocks noChangeArrowheads="1"/>
            </p:cNvSpPr>
            <p:nvPr/>
          </p:nvSpPr>
          <p:spPr bwMode="auto">
            <a:xfrm>
              <a:off x="432" y="1131"/>
              <a:ext cx="4855" cy="559"/>
            </a:xfrm>
            <a:prstGeom prst="rect">
              <a:avLst/>
            </a:prstGeom>
            <a:solidFill>
              <a:srgbClr val="FFFFFF"/>
            </a:soli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it-IT" altLang="it-IT" sz="2000" b="1" dirty="0">
                  <a:solidFill>
                    <a:srgbClr val="CC0000"/>
                  </a:solidFill>
                </a:rPr>
                <a:t> La contrazione dei muscoli inspiratori determina un aumento di volume nella gabbia toracica e quindi riduce la pressione negli alveoli generando una differenza di pressione tra bocca ed alveoli che genera il flusso inspiratorio</a:t>
              </a:r>
              <a:endParaRPr lang="it-IT" altLang="it-IT" b="1" dirty="0">
                <a:solidFill>
                  <a:srgbClr val="CC0000"/>
                </a:solidFill>
              </a:endParaRPr>
            </a:p>
          </p:txBody>
        </p:sp>
        <p:sp>
          <p:nvSpPr>
            <p:cNvPr id="79877" name="Text Box 5">
              <a:extLst>
                <a:ext uri="{FF2B5EF4-FFF2-40B4-BE49-F238E27FC236}">
                  <a16:creationId xmlns:a16="http://schemas.microsoft.com/office/drawing/2014/main" id="{24EA4458-920A-43F2-83E1-4410F2AF3141}"/>
                </a:ext>
              </a:extLst>
            </p:cNvPr>
            <p:cNvSpPr txBox="1">
              <a:spLocks noChangeArrowheads="1"/>
            </p:cNvSpPr>
            <p:nvPr/>
          </p:nvSpPr>
          <p:spPr bwMode="auto">
            <a:xfrm>
              <a:off x="2544" y="2736"/>
              <a:ext cx="1056" cy="508"/>
            </a:xfrm>
            <a:prstGeom prst="rect">
              <a:avLst/>
            </a:prstGeom>
            <a:solidFill>
              <a:srgbClr val="FFFFFF"/>
            </a:soli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it-IT" altLang="it-IT" b="1" dirty="0">
                  <a:solidFill>
                    <a:srgbClr val="CC0000"/>
                  </a:solidFill>
                </a:rPr>
                <a:t>Il diaframma si schiaccia e si muove in basso</a:t>
              </a:r>
            </a:p>
          </p:txBody>
        </p:sp>
      </p:grpSp>
      <p:pic>
        <p:nvPicPr>
          <p:cNvPr id="8" name="Immagine 7">
            <a:extLst>
              <a:ext uri="{FF2B5EF4-FFF2-40B4-BE49-F238E27FC236}">
                <a16:creationId xmlns:a16="http://schemas.microsoft.com/office/drawing/2014/main" id="{46CD714C-6E98-4EA6-9B6C-8CCC97F7CDCB}"/>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0487738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BD07D90-C777-407A-9990-6BD00F673510}"/>
              </a:ext>
            </a:extLst>
          </p:cNvPr>
          <p:cNvSpPr>
            <a:spLocks noGrp="1" noChangeArrowheads="1"/>
          </p:cNvSpPr>
          <p:nvPr>
            <p:ph type="title"/>
          </p:nvPr>
        </p:nvSpPr>
        <p:spPr>
          <a:xfrm>
            <a:off x="1835674" y="0"/>
            <a:ext cx="5829300" cy="869244"/>
          </a:xfrm>
          <a:solidFill>
            <a:schemeClr val="accent1">
              <a:lumMod val="50000"/>
            </a:schemeClr>
          </a:solidFill>
          <a:ln/>
        </p:spPr>
        <p:txBody>
          <a:bodyPr vert="horz" wrap="square" lIns="69056" tIns="34529" rIns="69056" bIns="34529" numCol="1" anchor="b" anchorCtr="0" compatLnSpc="1">
            <a:prstTxWarp prst="textNoShape">
              <a:avLst/>
            </a:prstTxWarp>
            <a:normAutofit/>
          </a:bodyPr>
          <a:lstStyle/>
          <a:p>
            <a:pPr algn="ctr">
              <a:lnSpc>
                <a:spcPct val="100000"/>
              </a:lnSpc>
            </a:pPr>
            <a:r>
              <a:rPr lang="it-IT" altLang="it-IT" sz="2700" b="1" i="1" dirty="0">
                <a:solidFill>
                  <a:schemeClr val="bg1"/>
                </a:solidFill>
              </a:rPr>
              <a:t>La respirazione:</a:t>
            </a:r>
            <a:br>
              <a:rPr lang="it-IT" altLang="it-IT" sz="2200" b="1" i="1" dirty="0">
                <a:solidFill>
                  <a:schemeClr val="bg1"/>
                </a:solidFill>
                <a:effectLst>
                  <a:outerShdw blurRad="38100" dist="38100" dir="2700000" algn="tl">
                    <a:srgbClr val="000000"/>
                  </a:outerShdw>
                </a:effectLst>
              </a:rPr>
            </a:br>
            <a:r>
              <a:rPr lang="it-IT" altLang="it-IT" sz="2000" b="1" i="1" dirty="0">
                <a:solidFill>
                  <a:schemeClr val="bg1"/>
                </a:solidFill>
              </a:rPr>
              <a:t>Meccanica Respiratoria (espirazione</a:t>
            </a:r>
            <a:r>
              <a:rPr lang="it-IT" altLang="it-IT" sz="1800" b="1" i="1" dirty="0">
                <a:solidFill>
                  <a:schemeClr val="bg1"/>
                </a:solidFill>
              </a:rPr>
              <a:t>)</a:t>
            </a:r>
          </a:p>
        </p:txBody>
      </p:sp>
      <p:grpSp>
        <p:nvGrpSpPr>
          <p:cNvPr id="80909" name="Group 13">
            <a:extLst>
              <a:ext uri="{FF2B5EF4-FFF2-40B4-BE49-F238E27FC236}">
                <a16:creationId xmlns:a16="http://schemas.microsoft.com/office/drawing/2014/main" id="{05F7666C-9216-40DB-9BA0-4BB0ED3C2621}"/>
              </a:ext>
            </a:extLst>
          </p:cNvPr>
          <p:cNvGrpSpPr>
            <a:grpSpLocks/>
          </p:cNvGrpSpPr>
          <p:nvPr/>
        </p:nvGrpSpPr>
        <p:grpSpPr bwMode="auto">
          <a:xfrm>
            <a:off x="1" y="1062169"/>
            <a:ext cx="9143999" cy="6337698"/>
            <a:chOff x="480" y="969"/>
            <a:chExt cx="4897" cy="3217"/>
          </a:xfrm>
        </p:grpSpPr>
        <p:pic>
          <p:nvPicPr>
            <p:cNvPr id="80901" name="Picture 5" descr="C:\WINDOWS\Desktop\img\20.jpg">
              <a:extLst>
                <a:ext uri="{FF2B5EF4-FFF2-40B4-BE49-F238E27FC236}">
                  <a16:creationId xmlns:a16="http://schemas.microsoft.com/office/drawing/2014/main" id="{82FF4F2C-ECBB-43B4-B891-01E5A7CCCC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969"/>
              <a:ext cx="4897" cy="3217"/>
            </a:xfrm>
            <a:prstGeom prst="rect">
              <a:avLst/>
            </a:prstGeom>
            <a:noFill/>
            <a:ln w="317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
          <p:nvSpPr>
            <p:cNvPr id="80902" name="Text Box 6">
              <a:extLst>
                <a:ext uri="{FF2B5EF4-FFF2-40B4-BE49-F238E27FC236}">
                  <a16:creationId xmlns:a16="http://schemas.microsoft.com/office/drawing/2014/main" id="{0A327192-4A0D-4F01-8851-055ADA64A7FD}"/>
                </a:ext>
              </a:extLst>
            </p:cNvPr>
            <p:cNvSpPr txBox="1">
              <a:spLocks noChangeArrowheads="1"/>
            </p:cNvSpPr>
            <p:nvPr/>
          </p:nvSpPr>
          <p:spPr bwMode="auto">
            <a:xfrm>
              <a:off x="480" y="969"/>
              <a:ext cx="4897" cy="656"/>
            </a:xfrm>
            <a:prstGeom prst="rect">
              <a:avLst/>
            </a:prstGeom>
            <a:solidFill>
              <a:srgbClr val="FFFFFF"/>
            </a:solidFill>
            <a:ln w="3175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it-IT" altLang="it-IT" sz="1600" dirty="0">
                  <a:solidFill>
                    <a:srgbClr val="CC0000"/>
                  </a:solidFill>
                </a:rPr>
                <a:t>Durante una </a:t>
              </a:r>
              <a:r>
                <a:rPr lang="it-IT" altLang="it-IT" sz="1600" b="1" dirty="0">
                  <a:solidFill>
                    <a:srgbClr val="CC0000"/>
                  </a:solidFill>
                </a:rPr>
                <a:t>normale espirazione</a:t>
              </a:r>
              <a:r>
                <a:rPr lang="it-IT" altLang="it-IT" sz="1600" dirty="0">
                  <a:solidFill>
                    <a:srgbClr val="CC0000"/>
                  </a:solidFill>
                </a:rPr>
                <a:t> non interviene nessun muscolo il processo è passivo. Nella espirazione attiva i </a:t>
              </a:r>
              <a:r>
                <a:rPr lang="it-IT" altLang="it-IT" sz="1600" b="1" dirty="0">
                  <a:solidFill>
                    <a:srgbClr val="CC0000"/>
                  </a:solidFill>
                </a:rPr>
                <a:t>muscoli addominali</a:t>
              </a:r>
              <a:r>
                <a:rPr lang="it-IT" altLang="it-IT" sz="1600" dirty="0">
                  <a:solidFill>
                    <a:srgbClr val="CC0000"/>
                  </a:solidFill>
                </a:rPr>
                <a:t> e i </a:t>
              </a:r>
              <a:r>
                <a:rPr lang="it-IT" altLang="it-IT" sz="1600" b="1" dirty="0">
                  <a:solidFill>
                    <a:srgbClr val="CC0000"/>
                  </a:solidFill>
                </a:rPr>
                <a:t>muscoli intercostali</a:t>
              </a:r>
              <a:r>
                <a:rPr lang="it-IT" altLang="it-IT" sz="1600" dirty="0">
                  <a:solidFill>
                    <a:srgbClr val="CC0000"/>
                  </a:solidFill>
                </a:rPr>
                <a:t> interni forzano  la gabbia toracica verso il basso e all’interno.</a:t>
              </a:r>
            </a:p>
            <a:p>
              <a:pPr algn="ctr" eaLnBrk="0" fontAlgn="base" hangingPunct="0">
                <a:spcBef>
                  <a:spcPct val="50000"/>
                </a:spcBef>
                <a:spcAft>
                  <a:spcPct val="0"/>
                </a:spcAft>
              </a:pPr>
              <a:r>
                <a:rPr lang="it-IT" altLang="it-IT" sz="2000" b="1" dirty="0">
                  <a:solidFill>
                    <a:srgbClr val="CC0000"/>
                  </a:solidFill>
                </a:rPr>
                <a:t>La riduzione di volume aumenta la pressione nel torace</a:t>
              </a:r>
            </a:p>
          </p:txBody>
        </p:sp>
        <p:sp>
          <p:nvSpPr>
            <p:cNvPr id="80904" name="Text Box 8">
              <a:extLst>
                <a:ext uri="{FF2B5EF4-FFF2-40B4-BE49-F238E27FC236}">
                  <a16:creationId xmlns:a16="http://schemas.microsoft.com/office/drawing/2014/main" id="{7C245D47-B928-41D8-9E3C-565E85D94FC7}"/>
                </a:ext>
              </a:extLst>
            </p:cNvPr>
            <p:cNvSpPr txBox="1">
              <a:spLocks noChangeArrowheads="1"/>
            </p:cNvSpPr>
            <p:nvPr/>
          </p:nvSpPr>
          <p:spPr bwMode="auto">
            <a:xfrm>
              <a:off x="2400" y="2072"/>
              <a:ext cx="1248" cy="1818"/>
            </a:xfrm>
            <a:prstGeom prst="rect">
              <a:avLst/>
            </a:prstGeom>
            <a:solidFill>
              <a:srgbClr val="FFFFFF"/>
            </a:solidFill>
            <a:ln w="12700">
              <a:solidFill>
                <a:srgbClr val="003366"/>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it-IT" altLang="it-IT" sz="2000" b="1" dirty="0">
                  <a:solidFill>
                    <a:srgbClr val="CC0000"/>
                  </a:solidFill>
                </a:rPr>
                <a:t>I muscoli intercostali si rilassano e le coste con lo sterno tornano nella posizione di riposo. </a:t>
              </a:r>
            </a:p>
            <a:p>
              <a:pPr algn="ctr" eaLnBrk="0" fontAlgn="base" hangingPunct="0">
                <a:spcBef>
                  <a:spcPct val="50000"/>
                </a:spcBef>
                <a:spcAft>
                  <a:spcPct val="0"/>
                </a:spcAft>
              </a:pPr>
              <a:r>
                <a:rPr lang="it-IT" altLang="it-IT" sz="2000" b="1" dirty="0">
                  <a:solidFill>
                    <a:srgbClr val="CC0000"/>
                  </a:solidFill>
                </a:rPr>
                <a:t>Il diaframma si muove in alto</a:t>
              </a:r>
            </a:p>
            <a:p>
              <a:pPr algn="ctr" eaLnBrk="0" fontAlgn="base" hangingPunct="0">
                <a:spcBef>
                  <a:spcPct val="50000"/>
                </a:spcBef>
                <a:spcAft>
                  <a:spcPct val="0"/>
                </a:spcAft>
              </a:pPr>
              <a:endParaRPr lang="it-IT" altLang="it-IT" sz="1200" dirty="0">
                <a:solidFill>
                  <a:srgbClr val="CC0000"/>
                </a:solidFill>
              </a:endParaRPr>
            </a:p>
          </p:txBody>
        </p:sp>
      </p:grpSp>
      <p:pic>
        <p:nvPicPr>
          <p:cNvPr id="80905" name="Picture 9" descr="C:\Documenti\Cremona\LOGO AZIENDA\logocr.tif">
            <a:extLst>
              <a:ext uri="{FF2B5EF4-FFF2-40B4-BE49-F238E27FC236}">
                <a16:creationId xmlns:a16="http://schemas.microsoft.com/office/drawing/2014/main" id="{D3E3070F-6AA1-4AF0-B1D2-619563F4B27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056" r="7056" b="4935"/>
          <a:stretch>
            <a:fillRect/>
          </a:stretch>
        </p:blipFill>
        <p:spPr bwMode="auto">
          <a:xfrm>
            <a:off x="7258050" y="5312569"/>
            <a:ext cx="628650"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8">
            <a:extLst>
              <a:ext uri="{FF2B5EF4-FFF2-40B4-BE49-F238E27FC236}">
                <a16:creationId xmlns:a16="http://schemas.microsoft.com/office/drawing/2014/main" id="{5BD2D56D-4864-4DEB-BAD3-D8DBB67AB837}"/>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99673727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299E709-8E23-4C78-B8FD-EF361CE266C9}"/>
              </a:ext>
            </a:extLst>
          </p:cNvPr>
          <p:cNvSpPr>
            <a:spLocks noGrp="1" noChangeArrowheads="1"/>
          </p:cNvSpPr>
          <p:nvPr>
            <p:ph type="title"/>
          </p:nvPr>
        </p:nvSpPr>
        <p:spPr>
          <a:xfrm>
            <a:off x="1657350" y="176530"/>
            <a:ext cx="5829300" cy="857250"/>
          </a:xfrm>
          <a:solidFill>
            <a:schemeClr val="accent1">
              <a:lumMod val="50000"/>
            </a:schemeClr>
          </a:solidFill>
        </p:spPr>
        <p:txBody>
          <a:bodyPr>
            <a:normAutofit fontScale="90000"/>
          </a:bodyPr>
          <a:lstStyle/>
          <a:p>
            <a:pPr algn="ctr"/>
            <a:r>
              <a:rPr lang="it-IT" altLang="it-IT" sz="2800" b="1" dirty="0">
                <a:solidFill>
                  <a:schemeClr val="bg1"/>
                </a:solidFill>
              </a:rPr>
              <a:t>Variazioni della pressione intrapolmonare durante l’inspirazione e l’espirazione</a:t>
            </a:r>
            <a:endParaRPr lang="it-IT" altLang="it-IT" sz="4800" b="1" dirty="0">
              <a:solidFill>
                <a:schemeClr val="bg1"/>
              </a:solidFill>
            </a:endParaRPr>
          </a:p>
        </p:txBody>
      </p:sp>
      <p:pic>
        <p:nvPicPr>
          <p:cNvPr id="81923" name="Picture 3" descr="C:\WINDOWS\Desktop\img\49.jpg">
            <a:extLst>
              <a:ext uri="{FF2B5EF4-FFF2-40B4-BE49-F238E27FC236}">
                <a16:creationId xmlns:a16="http://schemas.microsoft.com/office/drawing/2014/main" id="{249F9584-3C2E-4A15-B86D-89769C0AF2D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2514"/>
            <a:ext cx="9019821" cy="5635486"/>
          </a:xfrm>
          <a:prstGeom prst="rect">
            <a:avLst/>
          </a:prstGeom>
          <a:noFill/>
          <a:extLst>
            <a:ext uri="{909E8E84-426E-40DD-AFC4-6F175D3DCCD1}">
              <a14:hiddenFill xmlns:a14="http://schemas.microsoft.com/office/drawing/2010/main">
                <a:solidFill>
                  <a:srgbClr val="FFFFFF"/>
                </a:solidFill>
              </a14:hiddenFill>
            </a:ext>
          </a:extLst>
        </p:spPr>
      </p:pic>
      <p:sp>
        <p:nvSpPr>
          <p:cNvPr id="2" name="Freccia a destra 1">
            <a:extLst>
              <a:ext uri="{FF2B5EF4-FFF2-40B4-BE49-F238E27FC236}">
                <a16:creationId xmlns:a16="http://schemas.microsoft.com/office/drawing/2014/main" id="{64C3511A-4BB9-472F-8EAC-DE4DB0F5D56E}"/>
              </a:ext>
            </a:extLst>
          </p:cNvPr>
          <p:cNvSpPr/>
          <p:nvPr/>
        </p:nvSpPr>
        <p:spPr>
          <a:xfrm>
            <a:off x="4797778" y="5148894"/>
            <a:ext cx="601771" cy="1343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6" name="Freccia a destra 5">
            <a:extLst>
              <a:ext uri="{FF2B5EF4-FFF2-40B4-BE49-F238E27FC236}">
                <a16:creationId xmlns:a16="http://schemas.microsoft.com/office/drawing/2014/main" id="{55A7ED83-B6CA-45CD-929D-CD5E07160766}"/>
              </a:ext>
            </a:extLst>
          </p:cNvPr>
          <p:cNvSpPr/>
          <p:nvPr/>
        </p:nvSpPr>
        <p:spPr>
          <a:xfrm rot="10800000">
            <a:off x="8093519" y="4888088"/>
            <a:ext cx="926301" cy="10766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pic>
        <p:nvPicPr>
          <p:cNvPr id="8" name="Immagine 7">
            <a:extLst>
              <a:ext uri="{FF2B5EF4-FFF2-40B4-BE49-F238E27FC236}">
                <a16:creationId xmlns:a16="http://schemas.microsoft.com/office/drawing/2014/main" id="{61E8F0C3-32AD-4074-A2F3-82FFFFD7F9ED}"/>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312763803"/>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A7B724F-8ADF-4CA6-A42A-B246BF317B61}"/>
              </a:ext>
            </a:extLst>
          </p:cNvPr>
          <p:cNvSpPr>
            <a:spLocks noGrp="1"/>
          </p:cNvSpPr>
          <p:nvPr>
            <p:ph type="title"/>
          </p:nvPr>
        </p:nvSpPr>
        <p:spPr>
          <a:xfrm>
            <a:off x="338667" y="1862667"/>
            <a:ext cx="8278283" cy="2250722"/>
          </a:xfrm>
          <a:solidFill>
            <a:srgbClr val="002060"/>
          </a:solidFill>
        </p:spPr>
        <p:txBody>
          <a:bodyPr>
            <a:noAutofit/>
          </a:bodyPr>
          <a:lstStyle/>
          <a:p>
            <a:pPr algn="ctr"/>
            <a:r>
              <a:rPr lang="it-IT" sz="3000" dirty="0">
                <a:solidFill>
                  <a:schemeClr val="bg1"/>
                </a:solidFill>
              </a:rPr>
              <a:t> </a:t>
            </a:r>
            <a:r>
              <a:rPr lang="it-IT" sz="3000" dirty="0" err="1">
                <a:solidFill>
                  <a:schemeClr val="bg1"/>
                </a:solidFill>
              </a:rPr>
              <a:t>Affinchè</a:t>
            </a:r>
            <a:r>
              <a:rPr lang="it-IT" sz="3000" dirty="0">
                <a:solidFill>
                  <a:schemeClr val="bg1"/>
                </a:solidFill>
              </a:rPr>
              <a:t> la funzione della ventilazione si svolga in maniera corretta è necessario non solo che le caratteristiche di elasticità del sistema </a:t>
            </a:r>
            <a:r>
              <a:rPr lang="it-IT" sz="3000" dirty="0" err="1">
                <a:solidFill>
                  <a:schemeClr val="bg1"/>
                </a:solidFill>
              </a:rPr>
              <a:t>toraco</a:t>
            </a:r>
            <a:r>
              <a:rPr lang="it-IT" sz="3000" dirty="0">
                <a:solidFill>
                  <a:schemeClr val="bg1"/>
                </a:solidFill>
              </a:rPr>
              <a:t>-polmonare siano normali, ma anche che il calibro e, quindi le resistenze delle vie aeree, siano normali</a:t>
            </a:r>
          </a:p>
        </p:txBody>
      </p:sp>
    </p:spTree>
    <p:extLst>
      <p:ext uri="{BB962C8B-B14F-4D97-AF65-F5344CB8AC3E}">
        <p14:creationId xmlns:p14="http://schemas.microsoft.com/office/powerpoint/2010/main" val="3343838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Rectangle 2"/>
          <p:cNvSpPr>
            <a:spLocks noGrp="1" noChangeArrowheads="1"/>
          </p:cNvSpPr>
          <p:nvPr>
            <p:ph type="title"/>
          </p:nvPr>
        </p:nvSpPr>
        <p:spPr>
          <a:xfrm>
            <a:off x="685800" y="217714"/>
            <a:ext cx="7772400" cy="721567"/>
          </a:xfrm>
          <a:solidFill>
            <a:schemeClr val="accent3">
              <a:lumMod val="25000"/>
            </a:schemeClr>
          </a:solidFill>
        </p:spPr>
        <p:txBody>
          <a:bodyPr/>
          <a:lstStyle/>
          <a:p>
            <a:pPr eaLnBrk="1" hangingPunct="1"/>
            <a:r>
              <a:rPr lang="en-US" altLang="it-IT" sz="3200" dirty="0" err="1">
                <a:solidFill>
                  <a:schemeClr val="tx1"/>
                </a:solidFill>
              </a:rPr>
              <a:t>Resistenze</a:t>
            </a:r>
            <a:r>
              <a:rPr lang="en-US" altLang="it-IT" sz="3200" dirty="0">
                <a:solidFill>
                  <a:schemeClr val="tx1"/>
                </a:solidFill>
              </a:rPr>
              <a:t> </a:t>
            </a:r>
            <a:r>
              <a:rPr lang="en-US" altLang="it-IT" sz="3200" dirty="0" err="1">
                <a:solidFill>
                  <a:schemeClr val="tx1"/>
                </a:solidFill>
              </a:rPr>
              <a:t>delle</a:t>
            </a:r>
            <a:r>
              <a:rPr lang="en-US" altLang="it-IT" sz="3200" dirty="0">
                <a:solidFill>
                  <a:schemeClr val="tx1"/>
                </a:solidFill>
              </a:rPr>
              <a:t> vie </a:t>
            </a:r>
            <a:r>
              <a:rPr lang="en-US" altLang="it-IT" sz="3200" dirty="0" err="1">
                <a:solidFill>
                  <a:schemeClr val="tx1"/>
                </a:solidFill>
              </a:rPr>
              <a:t>aeree</a:t>
            </a:r>
            <a:r>
              <a:rPr lang="en-US" altLang="it-IT" sz="3200" dirty="0">
                <a:solidFill>
                  <a:schemeClr val="tx1"/>
                </a:solidFill>
              </a:rPr>
              <a:t> </a:t>
            </a:r>
            <a:endParaRPr lang="en-US" altLang="it-IT" sz="1800" dirty="0"/>
          </a:p>
        </p:txBody>
      </p:sp>
      <p:sp>
        <p:nvSpPr>
          <p:cNvPr id="455682" name="Rectangle 3" descr="Rectangle: Click to edit Master text styles&#10;Second level&#10;Third level&#10;Fourth level&#10;Fifth level"/>
          <p:cNvSpPr>
            <a:spLocks noGrp="1" noChangeArrowheads="1"/>
          </p:cNvSpPr>
          <p:nvPr>
            <p:ph type="body" sz="half" idx="1"/>
          </p:nvPr>
        </p:nvSpPr>
        <p:spPr>
          <a:xfrm>
            <a:off x="65314" y="1130559"/>
            <a:ext cx="5636249" cy="5025944"/>
          </a:xfrm>
          <a:solidFill>
            <a:schemeClr val="accent3">
              <a:lumMod val="25000"/>
            </a:schemeClr>
          </a:solidFill>
          <a:ln w="28575">
            <a:solidFill>
              <a:schemeClr val="accent1"/>
            </a:solidFill>
          </a:ln>
        </p:spPr>
        <p:txBody>
          <a:bodyPr/>
          <a:lstStyle/>
          <a:p>
            <a:pPr marL="342900" lvl="1" indent="0" eaLnBrk="1" hangingPunct="1">
              <a:buNone/>
            </a:pPr>
            <a:r>
              <a:rPr lang="en-US" altLang="it-IT" sz="2400" dirty="0"/>
              <a:t>Con elevate </a:t>
            </a:r>
            <a:r>
              <a:rPr lang="en-US" altLang="it-IT" sz="2400" dirty="0" err="1"/>
              <a:t>resistenze</a:t>
            </a:r>
            <a:r>
              <a:rPr lang="en-US" altLang="it-IT" sz="2400" dirty="0"/>
              <a:t> </a:t>
            </a:r>
            <a:r>
              <a:rPr lang="en-US" altLang="it-IT" sz="2400" dirty="0" err="1"/>
              <a:t>delle</a:t>
            </a:r>
            <a:r>
              <a:rPr lang="en-US" altLang="it-IT" sz="2400" dirty="0"/>
              <a:t> vie </a:t>
            </a:r>
            <a:r>
              <a:rPr lang="en-US" altLang="it-IT" sz="2400" dirty="0" err="1"/>
              <a:t>aeree</a:t>
            </a:r>
            <a:r>
              <a:rPr lang="en-US" altLang="it-IT" sz="2400" dirty="0"/>
              <a:t>, parte </a:t>
            </a:r>
            <a:r>
              <a:rPr lang="en-US" altLang="it-IT" sz="2400" dirty="0" err="1"/>
              <a:t>della</a:t>
            </a:r>
            <a:r>
              <a:rPr lang="en-US" altLang="it-IT" sz="2400" dirty="0"/>
              <a:t> </a:t>
            </a:r>
            <a:r>
              <a:rPr lang="en-US" altLang="it-IT" sz="2400" dirty="0" err="1"/>
              <a:t>pressione</a:t>
            </a:r>
            <a:r>
              <a:rPr lang="en-US" altLang="it-IT" sz="2400" dirty="0"/>
              <a:t> </a:t>
            </a:r>
            <a:r>
              <a:rPr lang="en-US" altLang="it-IT" sz="2400" dirty="0" err="1"/>
              <a:t>si</a:t>
            </a:r>
            <a:r>
              <a:rPr lang="en-US" altLang="it-IT" sz="2400" dirty="0"/>
              <a:t> </a:t>
            </a:r>
            <a:r>
              <a:rPr lang="en-US" altLang="it-IT" sz="2400" dirty="0" err="1"/>
              <a:t>disperde</a:t>
            </a:r>
            <a:r>
              <a:rPr lang="en-US" altLang="it-IT" sz="2400" dirty="0"/>
              <a:t> </a:t>
            </a:r>
            <a:r>
              <a:rPr lang="en-US" altLang="it-IT" sz="2400" dirty="0" err="1"/>
              <a:t>nelle</a:t>
            </a:r>
            <a:r>
              <a:rPr lang="en-US" altLang="it-IT" sz="2400" dirty="0"/>
              <a:t> vie </a:t>
            </a:r>
            <a:r>
              <a:rPr lang="en-US" altLang="it-IT" sz="2400" dirty="0" err="1"/>
              <a:t>aeree</a:t>
            </a:r>
            <a:r>
              <a:rPr lang="en-US" altLang="it-IT" sz="2400" dirty="0"/>
              <a:t> e non </a:t>
            </a:r>
            <a:r>
              <a:rPr lang="en-US" altLang="it-IT" sz="2400" dirty="0" err="1"/>
              <a:t>negli</a:t>
            </a:r>
            <a:r>
              <a:rPr lang="en-US" altLang="it-IT" sz="2400" dirty="0"/>
              <a:t> alveoli; di </a:t>
            </a:r>
            <a:r>
              <a:rPr lang="en-US" altLang="it-IT" sz="2400" dirty="0" err="1"/>
              <a:t>conseguenza</a:t>
            </a:r>
            <a:r>
              <a:rPr lang="en-US" altLang="it-IT" sz="2400" dirty="0"/>
              <a:t> , una quota </a:t>
            </a:r>
            <a:r>
              <a:rPr lang="en-US" altLang="it-IT" sz="2400" dirty="0" err="1"/>
              <a:t>piu</a:t>
            </a:r>
            <a:r>
              <a:rPr lang="en-US" altLang="it-IT" sz="2400" dirty="0"/>
              <a:t> </a:t>
            </a:r>
            <a:r>
              <a:rPr lang="en-US" altLang="it-IT" sz="2400" dirty="0" err="1"/>
              <a:t>bassa</a:t>
            </a:r>
            <a:r>
              <a:rPr lang="en-US" altLang="it-IT" sz="2400" dirty="0"/>
              <a:t> di gas </a:t>
            </a:r>
            <a:r>
              <a:rPr lang="en-US" altLang="it-IT" sz="2400" dirty="0" err="1"/>
              <a:t>raggiunge</a:t>
            </a:r>
            <a:r>
              <a:rPr lang="en-US" altLang="it-IT" sz="2400" dirty="0"/>
              <a:t> la zona di </a:t>
            </a:r>
            <a:r>
              <a:rPr lang="en-US" altLang="it-IT" sz="2400" dirty="0" err="1"/>
              <a:t>scambio</a:t>
            </a:r>
            <a:endParaRPr lang="en-US" altLang="it-IT" sz="2400" dirty="0"/>
          </a:p>
          <a:p>
            <a:pPr marL="342900" lvl="1" indent="0" eaLnBrk="1" hangingPunct="1">
              <a:buNone/>
            </a:pPr>
            <a:endParaRPr lang="en-US" altLang="it-IT" sz="2400" dirty="0"/>
          </a:p>
          <a:p>
            <a:pPr marL="342900" lvl="1" indent="0" eaLnBrk="1" hangingPunct="1">
              <a:buNone/>
            </a:pPr>
            <a:r>
              <a:rPr lang="en-US" altLang="it-IT" sz="2400" dirty="0" err="1"/>
              <a:t>Tutte</a:t>
            </a:r>
            <a:r>
              <a:rPr lang="en-US" altLang="it-IT" sz="2400" dirty="0"/>
              <a:t> le </a:t>
            </a:r>
            <a:r>
              <a:rPr lang="en-US" altLang="it-IT" sz="2400" dirty="0" err="1"/>
              <a:t>malattie</a:t>
            </a:r>
            <a:r>
              <a:rPr lang="en-US" altLang="it-IT" sz="2400" dirty="0"/>
              <a:t> </a:t>
            </a:r>
            <a:r>
              <a:rPr lang="en-US" altLang="it-IT" sz="2400" dirty="0" err="1"/>
              <a:t>che</a:t>
            </a:r>
            <a:r>
              <a:rPr lang="en-US" altLang="it-IT" sz="2400" dirty="0"/>
              <a:t> </a:t>
            </a:r>
            <a:r>
              <a:rPr lang="en-US" altLang="it-IT" sz="2400" dirty="0" err="1"/>
              <a:t>comportano</a:t>
            </a:r>
            <a:r>
              <a:rPr lang="en-US" altLang="it-IT" sz="2400" dirty="0"/>
              <a:t> </a:t>
            </a:r>
            <a:r>
              <a:rPr lang="en-US" altLang="it-IT" sz="2400" dirty="0" err="1"/>
              <a:t>ostruzione</a:t>
            </a:r>
            <a:r>
              <a:rPr lang="en-US" altLang="it-IT" sz="2400" dirty="0"/>
              <a:t> </a:t>
            </a:r>
            <a:r>
              <a:rPr lang="en-US" altLang="it-IT" sz="2400" dirty="0" err="1"/>
              <a:t>delle</a:t>
            </a:r>
            <a:r>
              <a:rPr lang="en-US" altLang="it-IT" sz="2400" dirty="0"/>
              <a:t> vie </a:t>
            </a:r>
            <a:r>
              <a:rPr lang="en-US" altLang="it-IT" sz="2400" dirty="0" err="1"/>
              <a:t>aeree</a:t>
            </a:r>
            <a:r>
              <a:rPr lang="en-US" altLang="it-IT" sz="2400" dirty="0"/>
              <a:t> ( BPCO ed Asma) </a:t>
            </a:r>
            <a:r>
              <a:rPr lang="en-US" altLang="it-IT" sz="2400" dirty="0" err="1"/>
              <a:t>determinano</a:t>
            </a:r>
            <a:r>
              <a:rPr lang="en-US" altLang="it-IT" sz="2400" dirty="0"/>
              <a:t> </a:t>
            </a:r>
            <a:r>
              <a:rPr lang="en-US" altLang="it-IT" sz="2400" dirty="0" err="1"/>
              <a:t>alterazioni</a:t>
            </a:r>
            <a:r>
              <a:rPr lang="en-US" altLang="it-IT" sz="2400" dirty="0"/>
              <a:t> </a:t>
            </a:r>
            <a:r>
              <a:rPr lang="en-US" altLang="it-IT" sz="2400" dirty="0" err="1"/>
              <a:t>della</a:t>
            </a:r>
            <a:r>
              <a:rPr lang="en-US" altLang="it-IT" sz="2400" dirty="0"/>
              <a:t> </a:t>
            </a:r>
            <a:r>
              <a:rPr lang="en-US" altLang="it-IT" sz="2400" dirty="0" err="1"/>
              <a:t>ventilazione</a:t>
            </a:r>
            <a:r>
              <a:rPr lang="en-US" altLang="it-IT" sz="2400" dirty="0"/>
              <a:t> </a:t>
            </a:r>
            <a:r>
              <a:rPr lang="en-US" altLang="it-IT" sz="2400" dirty="0" err="1"/>
              <a:t>valutabili</a:t>
            </a:r>
            <a:r>
              <a:rPr lang="en-US" altLang="it-IT" sz="2400" dirty="0"/>
              <a:t> con la </a:t>
            </a:r>
            <a:r>
              <a:rPr lang="en-US" altLang="it-IT" sz="2400" dirty="0" err="1"/>
              <a:t>spirometria</a:t>
            </a:r>
            <a:r>
              <a:rPr lang="en-US" altLang="it-IT" sz="2400" dirty="0"/>
              <a:t> (deficit </a:t>
            </a:r>
            <a:r>
              <a:rPr lang="en-US" altLang="it-IT" sz="2400" dirty="0" err="1"/>
              <a:t>ventilatori</a:t>
            </a:r>
            <a:r>
              <a:rPr lang="en-US" altLang="it-IT" sz="2400" dirty="0"/>
              <a:t> </a:t>
            </a:r>
            <a:r>
              <a:rPr lang="en-US" altLang="it-IT" sz="2400" dirty="0" err="1"/>
              <a:t>ostruttivi</a:t>
            </a:r>
            <a:r>
              <a:rPr lang="en-US" altLang="it-IT" sz="2400" dirty="0"/>
              <a:t> di </a:t>
            </a:r>
            <a:r>
              <a:rPr lang="en-US" altLang="it-IT" sz="2400" dirty="0" err="1"/>
              <a:t>vario</a:t>
            </a:r>
            <a:r>
              <a:rPr lang="en-US" altLang="it-IT" sz="2400" dirty="0"/>
              <a:t> </a:t>
            </a:r>
            <a:r>
              <a:rPr lang="en-US" altLang="it-IT" sz="2400" dirty="0" err="1"/>
              <a:t>grado</a:t>
            </a:r>
            <a:r>
              <a:rPr lang="en-US" altLang="it-IT" sz="2400" dirty="0"/>
              <a:t>) </a:t>
            </a:r>
          </a:p>
        </p:txBody>
      </p:sp>
      <p:pic>
        <p:nvPicPr>
          <p:cNvPr id="455683" name="Picture 5" descr="00201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105234" y="1130559"/>
            <a:ext cx="2514600" cy="2112169"/>
          </a:xfrm>
        </p:spPr>
      </p:pic>
      <p:sp>
        <p:nvSpPr>
          <p:cNvPr id="6" name="object 2">
            <a:extLst>
              <a:ext uri="{FF2B5EF4-FFF2-40B4-BE49-F238E27FC236}">
                <a16:creationId xmlns:a16="http://schemas.microsoft.com/office/drawing/2014/main" id="{0473A4DE-C259-403C-A94D-650AFE05751A}"/>
              </a:ext>
            </a:extLst>
          </p:cNvPr>
          <p:cNvSpPr/>
          <p:nvPr/>
        </p:nvSpPr>
        <p:spPr>
          <a:xfrm>
            <a:off x="5779911" y="3615274"/>
            <a:ext cx="3298775" cy="2112167"/>
          </a:xfrm>
          <a:prstGeom prst="rect">
            <a:avLst/>
          </a:prstGeom>
          <a:blipFill>
            <a:blip r:embed="rId4" cstate="print"/>
            <a:stretch>
              <a:fillRect/>
            </a:stretch>
          </a:blipFill>
        </p:spPr>
        <p:txBody>
          <a:bodyPr wrap="square" lIns="0" tIns="0" rIns="0" bIns="0" rtlCol="0"/>
          <a:lstStyle/>
          <a:p>
            <a:pPr>
              <a:defRPr/>
            </a:pPr>
            <a:endParaRPr sz="1350">
              <a:solidFill>
                <a:prstClr val="black"/>
              </a:solidFill>
              <a:latin typeface="Calibri" panose="020F0502020204030204"/>
            </a:endParaRPr>
          </a:p>
        </p:txBody>
      </p:sp>
      <p:pic>
        <p:nvPicPr>
          <p:cNvPr id="8" name="Immagine 7">
            <a:extLst>
              <a:ext uri="{FF2B5EF4-FFF2-40B4-BE49-F238E27FC236}">
                <a16:creationId xmlns:a16="http://schemas.microsoft.com/office/drawing/2014/main" id="{9251CA8F-E606-4374-9C07-259FAFDC5448}"/>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063765"/>
      </p:ext>
    </p:extLst>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5682">
                                            <p:txEl>
                                              <p:pRg st="2" end="2"/>
                                            </p:txEl>
                                          </p:spTgt>
                                        </p:tgtEl>
                                        <p:attrNameLst>
                                          <p:attrName>style.visibility</p:attrName>
                                        </p:attrNameLst>
                                      </p:cBhvr>
                                      <p:to>
                                        <p:strVal val="visible"/>
                                      </p:to>
                                    </p:set>
                                    <p:animEffect transition="in" filter="fade">
                                      <p:cBhvr>
                                        <p:cTn id="7" dur="500"/>
                                        <p:tgtEl>
                                          <p:spTgt spid="455682">
                                            <p:txEl>
                                              <p:pRg st="2" end="2"/>
                                            </p:txEl>
                                          </p:spTgt>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29" name="Text Box 2"/>
          <p:cNvSpPr txBox="1">
            <a:spLocks noChangeArrowheads="1"/>
          </p:cNvSpPr>
          <p:nvPr/>
        </p:nvSpPr>
        <p:spPr bwMode="auto">
          <a:xfrm>
            <a:off x="2095578" y="228463"/>
            <a:ext cx="54292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it-IT" sz="1400" b="0" i="0" u="none" strike="noStrike" kern="1200" cap="none" spc="0" normalizeH="0" baseline="0" noProof="0" dirty="0">
                <a:ln>
                  <a:noFill/>
                </a:ln>
                <a:solidFill>
                  <a:srgbClr val="FFCC00"/>
                </a:solidFill>
                <a:effectLst/>
                <a:uLnTx/>
                <a:uFillTx/>
                <a:latin typeface="Tahoma" panose="020B0604030504040204" pitchFamily="34" charset="0"/>
                <a:ea typeface="+mn-ea"/>
                <a:cs typeface="Arial" panose="020B0604020202020204" pitchFamily="34" charset="0"/>
              </a:rPr>
              <a:t>Global Strategy for Diagnosis, Management and Prevention of COPD</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it-IT" sz="2400" b="0" i="0" u="none" strike="noStrike" kern="1200" cap="none" spc="0" normalizeH="0" baseline="0" noProof="0" dirty="0">
                <a:ln>
                  <a:noFill/>
                </a:ln>
                <a:solidFill>
                  <a:srgbClr val="FFCC00"/>
                </a:solidFill>
                <a:effectLst/>
                <a:uLnTx/>
                <a:uFillTx/>
                <a:latin typeface="Arial" panose="020B0604020202020204" pitchFamily="34" charset="0"/>
                <a:ea typeface="+mn-ea"/>
                <a:cs typeface="Arial" panose="020B0604020202020204" pitchFamily="34" charset="0"/>
              </a:rPr>
              <a:t>Mechanisms Underlying Airflow Limitation in COPD</a:t>
            </a:r>
          </a:p>
        </p:txBody>
      </p:sp>
      <p:pic>
        <p:nvPicPr>
          <p:cNvPr id="457730" name="Picture 4" descr="GOLD2-v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015" y="316110"/>
            <a:ext cx="854869" cy="85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
          <p:cNvGrpSpPr>
            <a:grpSpLocks/>
          </p:cNvGrpSpPr>
          <p:nvPr/>
        </p:nvGrpSpPr>
        <p:grpSpPr bwMode="auto">
          <a:xfrm>
            <a:off x="1091803" y="1543050"/>
            <a:ext cx="6823472" cy="1934171"/>
            <a:chOff x="-68262" y="1423988"/>
            <a:chExt cx="9097962" cy="2578894"/>
          </a:xfrm>
        </p:grpSpPr>
        <p:sp>
          <p:nvSpPr>
            <p:cNvPr id="8" name="Rounded Rectangle 7"/>
            <p:cNvSpPr>
              <a:spLocks noChangeArrowheads="1"/>
            </p:cNvSpPr>
            <p:nvPr/>
          </p:nvSpPr>
          <p:spPr bwMode="auto">
            <a:xfrm>
              <a:off x="4610100" y="1423988"/>
              <a:ext cx="4419600" cy="2514600"/>
            </a:xfrm>
            <a:prstGeom prst="roundRect">
              <a:avLst>
                <a:gd name="adj" fmla="val 16667"/>
              </a:avLst>
            </a:prstGeom>
            <a:solidFill>
              <a:schemeClr val="bg1"/>
            </a:solidFill>
            <a:ln w="9525">
              <a:solidFill>
                <a:srgbClr val="B6DCDF"/>
              </a:solidFill>
              <a:round/>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it-IT" sz="18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457739" name="Group 1"/>
            <p:cNvGrpSpPr>
              <a:grpSpLocks/>
            </p:cNvGrpSpPr>
            <p:nvPr/>
          </p:nvGrpSpPr>
          <p:grpSpPr bwMode="auto">
            <a:xfrm>
              <a:off x="-68262" y="1488282"/>
              <a:ext cx="4487861" cy="2514600"/>
              <a:chOff x="-68262" y="1488282"/>
              <a:chExt cx="4487861" cy="2514600"/>
            </a:xfrm>
          </p:grpSpPr>
          <p:sp>
            <p:nvSpPr>
              <p:cNvPr id="4" name="Rounded Rectangle 3"/>
              <p:cNvSpPr>
                <a:spLocks noChangeArrowheads="1"/>
              </p:cNvSpPr>
              <p:nvPr/>
            </p:nvSpPr>
            <p:spPr bwMode="auto">
              <a:xfrm>
                <a:off x="-68262" y="1488282"/>
                <a:ext cx="4419600" cy="2514600"/>
              </a:xfrm>
              <a:prstGeom prst="roundRect">
                <a:avLst>
                  <a:gd name="adj" fmla="val 16667"/>
                </a:avLst>
              </a:prstGeom>
              <a:solidFill>
                <a:schemeClr val="bg1"/>
              </a:solidFill>
              <a:ln w="9525">
                <a:solidFill>
                  <a:schemeClr val="tx1">
                    <a:alpha val="0"/>
                  </a:schemeClr>
                </a:solidFill>
                <a:round/>
                <a:headEnd/>
                <a:tailEnd/>
              </a:ln>
              <a:effectLst>
                <a:outerShdw blurRad="63500" dist="23000" dir="5400000" rotWithShape="0">
                  <a:srgbClr val="000000">
                    <a:alpha val="34999"/>
                  </a:srgbClr>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altLang="it-IT"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57742" name="TextBox 5"/>
              <p:cNvSpPr txBox="1">
                <a:spLocks noChangeArrowheads="1"/>
              </p:cNvSpPr>
              <p:nvPr/>
            </p:nvSpPr>
            <p:spPr bwMode="auto">
              <a:xfrm>
                <a:off x="76199" y="1672091"/>
                <a:ext cx="434340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685800" rtl="0" eaLnBrk="0" fontAlgn="auto" latinLnBrk="0" hangingPunct="0">
                  <a:lnSpc>
                    <a:spcPct val="100000"/>
                  </a:lnSpc>
                  <a:spcBef>
                    <a:spcPts val="900"/>
                  </a:spcBef>
                  <a:spcAft>
                    <a:spcPts val="0"/>
                  </a:spcAft>
                  <a:buClrTx/>
                  <a:buSzTx/>
                  <a:buFontTx/>
                  <a:buNone/>
                  <a:tabLst/>
                  <a:defRPr/>
                </a:pPr>
                <a:r>
                  <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rPr>
                  <a:t>Small Airways Disease</a:t>
                </a:r>
              </a:p>
              <a:p>
                <a:pPr marL="0" marR="0" lvl="0" indent="0" algn="l" defTabSz="685800" rtl="0" eaLnBrk="0" fontAlgn="auto" latinLnBrk="0" hangingPunct="0">
                  <a:lnSpc>
                    <a:spcPct val="100000"/>
                  </a:lnSpc>
                  <a:spcBef>
                    <a:spcPts val="900"/>
                  </a:spcBef>
                  <a:spcAft>
                    <a:spcPts val="0"/>
                  </a:spcAft>
                  <a:buClrTx/>
                  <a:buSzTx/>
                  <a:buFontTx/>
                  <a:buNone/>
                  <a:tabLst/>
                  <a:defRPr/>
                </a:pPr>
                <a:endPar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endParaRPr>
              </a:p>
              <a:p>
                <a:pPr marL="0" marR="0" lvl="0" indent="0" algn="l" defTabSz="685800" rtl="0" eaLnBrk="0" fontAlgn="auto" latinLnBrk="0" hangingPunct="0">
                  <a:lnSpc>
                    <a:spcPct val="100000"/>
                  </a:lnSpc>
                  <a:spcBef>
                    <a:spcPts val="900"/>
                  </a:spcBef>
                  <a:spcAft>
                    <a:spcPts val="0"/>
                  </a:spcAft>
                  <a:buClrTx/>
                  <a:buSzTx/>
                  <a:buFontTx/>
                  <a:buNone/>
                  <a:tabLst/>
                  <a:defRPr/>
                </a:pPr>
                <a:r>
                  <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rPr>
                  <a:t>	RESISTENZE</a:t>
                </a:r>
              </a:p>
            </p:txBody>
          </p:sp>
        </p:grpSp>
        <p:sp>
          <p:nvSpPr>
            <p:cNvPr id="457740" name="TextBox 10"/>
            <p:cNvSpPr txBox="1">
              <a:spLocks noChangeArrowheads="1"/>
            </p:cNvSpPr>
            <p:nvPr/>
          </p:nvSpPr>
          <p:spPr bwMode="auto">
            <a:xfrm>
              <a:off x="4687529" y="1815903"/>
              <a:ext cx="4114800"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685800" rtl="0" eaLnBrk="0" fontAlgn="auto" latinLnBrk="0" hangingPunct="0">
                <a:lnSpc>
                  <a:spcPct val="100000"/>
                </a:lnSpc>
                <a:spcBef>
                  <a:spcPts val="900"/>
                </a:spcBef>
                <a:spcAft>
                  <a:spcPts val="0"/>
                </a:spcAft>
                <a:buClrTx/>
                <a:buSzTx/>
                <a:buFontTx/>
                <a:buNone/>
                <a:tabLst/>
                <a:defRPr/>
              </a:pPr>
              <a:r>
                <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rPr>
                <a:t>Parenchymal Destruction</a:t>
              </a:r>
            </a:p>
            <a:p>
              <a:pPr marL="0" marR="0" lvl="0" indent="0" algn="l" defTabSz="685800" rtl="0" eaLnBrk="0" fontAlgn="auto" latinLnBrk="0" hangingPunct="0">
                <a:lnSpc>
                  <a:spcPct val="100000"/>
                </a:lnSpc>
                <a:spcBef>
                  <a:spcPts val="900"/>
                </a:spcBef>
                <a:spcAft>
                  <a:spcPts val="0"/>
                </a:spcAft>
                <a:buClrTx/>
                <a:buSzTx/>
                <a:buFontTx/>
                <a:buNone/>
                <a:tabLst/>
                <a:defRPr/>
              </a:pPr>
              <a:endPar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endParaRPr>
            </a:p>
            <a:p>
              <a:pPr marL="0" marR="0" lvl="0" indent="0" algn="l" defTabSz="685800" rtl="0" eaLnBrk="0" fontAlgn="auto" latinLnBrk="0" hangingPunct="0">
                <a:lnSpc>
                  <a:spcPct val="100000"/>
                </a:lnSpc>
                <a:spcBef>
                  <a:spcPts val="900"/>
                </a:spcBef>
                <a:spcAft>
                  <a:spcPts val="0"/>
                </a:spcAft>
                <a:buClrTx/>
                <a:buSzTx/>
                <a:buFontTx/>
                <a:buNone/>
                <a:tabLst/>
                <a:defRPr/>
              </a:pPr>
              <a:r>
                <a:rPr kumimoji="0" lang="en-US" altLang="it-IT" sz="2100" b="0" i="0" u="none" strike="noStrike" kern="1200" cap="none" spc="0" normalizeH="0" baseline="0" noProof="0" dirty="0">
                  <a:ln>
                    <a:noFill/>
                  </a:ln>
                  <a:solidFill>
                    <a:srgbClr val="FFFFFF"/>
                  </a:solidFill>
                  <a:effectLst/>
                  <a:uLnTx/>
                  <a:uFillTx/>
                  <a:latin typeface="Tahoma" panose="020B0604030504040204" pitchFamily="34" charset="0"/>
                  <a:ea typeface="MS PGothic" panose="020B0600070205080204" pitchFamily="34" charset="-128"/>
                  <a:cs typeface="Tahoma" panose="020B0604030504040204" pitchFamily="34" charset="0"/>
                </a:rPr>
                <a:t>	COMPLIANCE</a:t>
              </a:r>
            </a:p>
          </p:txBody>
        </p:sp>
      </p:grpSp>
      <p:cxnSp>
        <p:nvCxnSpPr>
          <p:cNvPr id="10" name="Straight Arrow Connector 9"/>
          <p:cNvCxnSpPr>
            <a:cxnSpLocks noChangeShapeType="1"/>
          </p:cNvCxnSpPr>
          <p:nvPr/>
        </p:nvCxnSpPr>
        <p:spPr bwMode="auto">
          <a:xfrm>
            <a:off x="2374760" y="3943351"/>
            <a:ext cx="1714500" cy="800100"/>
          </a:xfrm>
          <a:prstGeom prst="straightConnector1">
            <a:avLst/>
          </a:prstGeom>
          <a:noFill/>
          <a:ln w="38100">
            <a:solidFill>
              <a:srgbClr val="FF0000"/>
            </a:solidFill>
            <a:round/>
            <a:headEnd/>
            <a:tailEnd type="arrow" w="med" len="med"/>
          </a:ln>
          <a:effectLst>
            <a:outerShdw blurRad="63500" dist="20000" dir="5400000" rotWithShape="0">
              <a:srgbClr val="000000">
                <a:alpha val="37999"/>
              </a:srgbClr>
            </a:outerShdw>
          </a:effectLst>
        </p:spPr>
      </p:cxnSp>
      <p:cxnSp>
        <p:nvCxnSpPr>
          <p:cNvPr id="15" name="Straight Arrow Connector 14"/>
          <p:cNvCxnSpPr>
            <a:cxnSpLocks noChangeShapeType="1"/>
          </p:cNvCxnSpPr>
          <p:nvPr/>
        </p:nvCxnSpPr>
        <p:spPr bwMode="auto">
          <a:xfrm flipH="1">
            <a:off x="5029200" y="3907631"/>
            <a:ext cx="1657350" cy="800100"/>
          </a:xfrm>
          <a:prstGeom prst="straightConnector1">
            <a:avLst/>
          </a:prstGeom>
          <a:noFill/>
          <a:ln w="38100">
            <a:solidFill>
              <a:srgbClr val="FF0000"/>
            </a:solidFill>
            <a:round/>
            <a:headEnd/>
            <a:tailEnd type="arrow" w="med" len="med"/>
          </a:ln>
          <a:effectLst>
            <a:outerShdw blurRad="63500" dist="20000" dir="5400000" rotWithShape="0">
              <a:srgbClr val="000000">
                <a:alpha val="37999"/>
              </a:srgbClr>
            </a:outerShdw>
          </a:effectLst>
        </p:spPr>
      </p:cxnSp>
      <p:sp>
        <p:nvSpPr>
          <p:cNvPr id="457734" name="TextBox 16"/>
          <p:cNvSpPr txBox="1">
            <a:spLocks noChangeArrowheads="1"/>
          </p:cNvSpPr>
          <p:nvPr/>
        </p:nvSpPr>
        <p:spPr bwMode="auto">
          <a:xfrm>
            <a:off x="2431910" y="4938958"/>
            <a:ext cx="42862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it-IT" sz="2700" b="0" i="0" u="sng" strike="noStrike" kern="1200" cap="none" spc="0" normalizeH="0" baseline="0" noProof="0" dirty="0">
                <a:ln>
                  <a:noFill/>
                </a:ln>
                <a:solidFill>
                  <a:srgbClr val="FFCC00"/>
                </a:solidFill>
                <a:effectLst/>
                <a:uLnTx/>
                <a:uFillTx/>
                <a:latin typeface="Tahoma" panose="020B0604030504040204" pitchFamily="34" charset="0"/>
                <a:ea typeface="+mn-ea"/>
                <a:cs typeface="Tahoma" panose="020B0604030504040204" pitchFamily="34" charset="0"/>
              </a:rPr>
              <a:t>AIRFLOW LIMITATION</a:t>
            </a:r>
          </a:p>
        </p:txBody>
      </p:sp>
      <p:pic>
        <p:nvPicPr>
          <p:cNvPr id="457736" name="Picture 7" descr="~AUT0015"/>
          <p:cNvPicPr>
            <a:picLocks noChangeAspect="1" noChangeArrowheads="1"/>
          </p:cNvPicPr>
          <p:nvPr/>
        </p:nvPicPr>
        <p:blipFill>
          <a:blip r:embed="rId4" cstate="print">
            <a:extLst>
              <a:ext uri="{28A0092B-C50C-407E-A947-70E740481C1C}">
                <a14:useLocalDpi xmlns:a14="http://schemas.microsoft.com/office/drawing/2010/main" val="0"/>
              </a:ext>
            </a:extLst>
          </a:blip>
          <a:srcRect l="56563" t="2756" r="1854" b="4268"/>
          <a:stretch>
            <a:fillRect/>
          </a:stretch>
        </p:blipFill>
        <p:spPr bwMode="auto">
          <a:xfrm>
            <a:off x="994747" y="3641526"/>
            <a:ext cx="1259682" cy="17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7737" name="Picture 8" descr="~AUT0015"/>
          <p:cNvPicPr>
            <a:picLocks noChangeAspect="1" noChangeArrowheads="1"/>
          </p:cNvPicPr>
          <p:nvPr/>
        </p:nvPicPr>
        <p:blipFill>
          <a:blip r:embed="rId5" cstate="print">
            <a:extLst>
              <a:ext uri="{28A0092B-C50C-407E-A947-70E740481C1C}">
                <a14:useLocalDpi xmlns:a14="http://schemas.microsoft.com/office/drawing/2010/main" val="0"/>
              </a:ext>
            </a:extLst>
          </a:blip>
          <a:srcRect l="4539" r="57826"/>
          <a:stretch>
            <a:fillRect/>
          </a:stretch>
        </p:blipFill>
        <p:spPr bwMode="auto">
          <a:xfrm>
            <a:off x="6864031" y="3523945"/>
            <a:ext cx="1321594" cy="182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a:extLst>
              <a:ext uri="{FF2B5EF4-FFF2-40B4-BE49-F238E27FC236}">
                <a16:creationId xmlns:a16="http://schemas.microsoft.com/office/drawing/2014/main" id="{C6B0FD5D-F250-448A-B2A1-071A9E980B0D}"/>
              </a:ext>
            </a:extLst>
          </p:cNvPr>
          <p:cNvSpPr/>
          <p:nvPr/>
        </p:nvSpPr>
        <p:spPr>
          <a:xfrm>
            <a:off x="70477" y="5576828"/>
            <a:ext cx="8672052" cy="1200329"/>
          </a:xfrm>
          <a:prstGeom prst="rect">
            <a:avLst/>
          </a:prstGeom>
        </p:spPr>
        <p:txBody>
          <a:bodyPr wrap="square">
            <a:spAutoFit/>
          </a:bodyPr>
          <a:lstStyle/>
          <a:p>
            <a:pPr algn="ctr">
              <a:spcBef>
                <a:spcPct val="0"/>
              </a:spcBef>
            </a:pPr>
            <a:r>
              <a:rPr lang="de-DE" altLang="it-IT" sz="2400" dirty="0">
                <a:ea typeface="MS PGothic" panose="020B0600070205080204" pitchFamily="34" charset="-128"/>
              </a:rPr>
              <a:t>Le </a:t>
            </a:r>
            <a:r>
              <a:rPr lang="de-DE" altLang="it-IT" sz="2400" dirty="0" err="1">
                <a:ea typeface="MS PGothic" panose="020B0600070205080204" pitchFamily="34" charset="-128"/>
              </a:rPr>
              <a:t>alterazioni</a:t>
            </a:r>
            <a:r>
              <a:rPr lang="de-DE" altLang="it-IT" sz="2400" dirty="0">
                <a:ea typeface="MS PGothic" panose="020B0600070205080204" pitchFamily="34" charset="-128"/>
              </a:rPr>
              <a:t> di </a:t>
            </a:r>
            <a:r>
              <a:rPr lang="de-DE" altLang="it-IT" sz="2400" dirty="0" err="1">
                <a:ea typeface="MS PGothic" panose="020B0600070205080204" pitchFamily="34" charset="-128"/>
              </a:rPr>
              <a:t>elasticità</a:t>
            </a:r>
            <a:r>
              <a:rPr lang="de-DE" altLang="it-IT" sz="2400" dirty="0">
                <a:ea typeface="MS PGothic" panose="020B0600070205080204" pitchFamily="34" charset="-128"/>
              </a:rPr>
              <a:t> e di </a:t>
            </a:r>
            <a:r>
              <a:rPr lang="de-DE" altLang="it-IT" sz="2400" dirty="0" err="1">
                <a:ea typeface="MS PGothic" panose="020B0600070205080204" pitchFamily="34" charset="-128"/>
              </a:rPr>
              <a:t>resistenze</a:t>
            </a:r>
            <a:r>
              <a:rPr lang="de-DE" altLang="it-IT" sz="2400" dirty="0">
                <a:ea typeface="MS PGothic" panose="020B0600070205080204" pitchFamily="34" charset="-128"/>
              </a:rPr>
              <a:t> </a:t>
            </a:r>
            <a:r>
              <a:rPr lang="de-DE" altLang="it-IT" sz="2400" dirty="0" err="1">
                <a:ea typeface="MS PGothic" panose="020B0600070205080204" pitchFamily="34" charset="-128"/>
              </a:rPr>
              <a:t>sono</a:t>
            </a:r>
            <a:r>
              <a:rPr lang="de-DE" altLang="it-IT" sz="2400" dirty="0">
                <a:ea typeface="MS PGothic" panose="020B0600070205080204" pitchFamily="34" charset="-128"/>
              </a:rPr>
              <a:t> </a:t>
            </a:r>
            <a:r>
              <a:rPr lang="de-DE" altLang="it-IT" sz="2400" dirty="0" err="1">
                <a:ea typeface="MS PGothic" panose="020B0600070205080204" pitchFamily="34" charset="-128"/>
              </a:rPr>
              <a:t>spesso</a:t>
            </a:r>
            <a:r>
              <a:rPr lang="de-DE" altLang="it-IT" sz="2400" dirty="0">
                <a:ea typeface="MS PGothic" panose="020B0600070205080204" pitchFamily="34" charset="-128"/>
              </a:rPr>
              <a:t> </a:t>
            </a:r>
            <a:r>
              <a:rPr lang="de-DE" altLang="it-IT" sz="2400" dirty="0" err="1">
                <a:ea typeface="MS PGothic" panose="020B0600070205080204" pitchFamily="34" charset="-128"/>
              </a:rPr>
              <a:t>compresenti</a:t>
            </a:r>
            <a:r>
              <a:rPr lang="de-DE" altLang="it-IT" sz="2400" dirty="0">
                <a:ea typeface="MS PGothic" panose="020B0600070205080204" pitchFamily="34" charset="-128"/>
              </a:rPr>
              <a:t> </a:t>
            </a:r>
            <a:r>
              <a:rPr lang="de-DE" altLang="it-IT" sz="2400" dirty="0" err="1">
                <a:ea typeface="MS PGothic" panose="020B0600070205080204" pitchFamily="34" charset="-128"/>
              </a:rPr>
              <a:t>nelle</a:t>
            </a:r>
            <a:r>
              <a:rPr lang="de-DE" altLang="it-IT" sz="2400" dirty="0">
                <a:ea typeface="MS PGothic" panose="020B0600070205080204" pitchFamily="34" charset="-128"/>
              </a:rPr>
              <a:t> diverse </a:t>
            </a:r>
            <a:r>
              <a:rPr lang="de-DE" altLang="it-IT" sz="2400" dirty="0" err="1">
                <a:ea typeface="MS PGothic" panose="020B0600070205080204" pitchFamily="34" charset="-128"/>
              </a:rPr>
              <a:t>malattie</a:t>
            </a:r>
            <a:r>
              <a:rPr lang="de-DE" altLang="it-IT" sz="2400" dirty="0">
                <a:ea typeface="MS PGothic" panose="020B0600070205080204" pitchFamily="34" charset="-128"/>
              </a:rPr>
              <a:t>, </a:t>
            </a:r>
            <a:r>
              <a:rPr lang="de-DE" altLang="it-IT" sz="2400" dirty="0" err="1">
                <a:ea typeface="MS PGothic" panose="020B0600070205080204" pitchFamily="34" charset="-128"/>
              </a:rPr>
              <a:t>ma</a:t>
            </a:r>
            <a:r>
              <a:rPr lang="de-DE" altLang="it-IT" sz="2400" dirty="0">
                <a:ea typeface="MS PGothic" panose="020B0600070205080204" pitchFamily="34" charset="-128"/>
              </a:rPr>
              <a:t> </a:t>
            </a:r>
            <a:r>
              <a:rPr lang="de-DE" altLang="it-IT" sz="2400" dirty="0" err="1">
                <a:ea typeface="MS PGothic" panose="020B0600070205080204" pitchFamily="34" charset="-128"/>
              </a:rPr>
              <a:t>anche</a:t>
            </a:r>
            <a:r>
              <a:rPr lang="de-DE" altLang="it-IT" sz="2400" dirty="0">
                <a:ea typeface="MS PGothic" panose="020B0600070205080204" pitchFamily="34" charset="-128"/>
              </a:rPr>
              <a:t> </a:t>
            </a:r>
            <a:r>
              <a:rPr lang="de-DE" altLang="it-IT" sz="2400" dirty="0" err="1">
                <a:ea typeface="MS PGothic" panose="020B0600070205080204" pitchFamily="34" charset="-128"/>
              </a:rPr>
              <a:t>nella</a:t>
            </a:r>
            <a:r>
              <a:rPr lang="de-DE" altLang="it-IT" sz="2400" dirty="0">
                <a:ea typeface="MS PGothic" panose="020B0600070205080204" pitchFamily="34" charset="-128"/>
              </a:rPr>
              <a:t> </a:t>
            </a:r>
            <a:r>
              <a:rPr lang="de-DE" altLang="it-IT" sz="2400" dirty="0" err="1">
                <a:ea typeface="MS PGothic" panose="020B0600070205080204" pitchFamily="34" charset="-128"/>
              </a:rPr>
              <a:t>stessa</a:t>
            </a:r>
            <a:r>
              <a:rPr lang="de-DE" altLang="it-IT" sz="2400" dirty="0">
                <a:ea typeface="MS PGothic" panose="020B0600070205080204" pitchFamily="34" charset="-128"/>
              </a:rPr>
              <a:t> </a:t>
            </a:r>
            <a:r>
              <a:rPr lang="de-DE" altLang="it-IT" sz="2400" dirty="0" err="1">
                <a:ea typeface="MS PGothic" panose="020B0600070205080204" pitchFamily="34" charset="-128"/>
              </a:rPr>
              <a:t>malattia</a:t>
            </a:r>
            <a:r>
              <a:rPr lang="de-DE" altLang="it-IT" sz="2400" dirty="0">
                <a:ea typeface="MS PGothic" panose="020B0600070205080204" pitchFamily="34" charset="-128"/>
              </a:rPr>
              <a:t>, </a:t>
            </a:r>
            <a:r>
              <a:rPr lang="de-DE" altLang="it-IT" sz="2400" dirty="0" err="1">
                <a:ea typeface="MS PGothic" panose="020B0600070205080204" pitchFamily="34" charset="-128"/>
              </a:rPr>
              <a:t>con</a:t>
            </a:r>
            <a:r>
              <a:rPr lang="de-DE" altLang="it-IT" sz="2400" dirty="0">
                <a:ea typeface="MS PGothic" panose="020B0600070205080204" pitchFamily="34" charset="-128"/>
              </a:rPr>
              <a:t> </a:t>
            </a:r>
            <a:r>
              <a:rPr lang="de-DE" altLang="it-IT" sz="2400" dirty="0" err="1">
                <a:ea typeface="MS PGothic" panose="020B0600070205080204" pitchFamily="34" charset="-128"/>
              </a:rPr>
              <a:t>diversa</a:t>
            </a:r>
            <a:r>
              <a:rPr lang="de-DE" altLang="it-IT" sz="2400" dirty="0">
                <a:ea typeface="MS PGothic" panose="020B0600070205080204" pitchFamily="34" charset="-128"/>
              </a:rPr>
              <a:t> </a:t>
            </a:r>
            <a:r>
              <a:rPr lang="de-DE" altLang="it-IT" sz="2400" dirty="0" err="1">
                <a:ea typeface="MS PGothic" panose="020B0600070205080204" pitchFamily="34" charset="-128"/>
              </a:rPr>
              <a:t>prevalenza</a:t>
            </a:r>
            <a:r>
              <a:rPr lang="de-DE" altLang="it-IT" sz="2400" dirty="0">
                <a:ea typeface="MS PGothic" panose="020B0600070205080204" pitchFamily="34" charset="-128"/>
              </a:rPr>
              <a:t> </a:t>
            </a:r>
            <a:r>
              <a:rPr lang="de-DE" altLang="it-IT" sz="2400" dirty="0" err="1">
                <a:ea typeface="MS PGothic" panose="020B0600070205080204" pitchFamily="34" charset="-128"/>
              </a:rPr>
              <a:t>nei</a:t>
            </a:r>
            <a:r>
              <a:rPr lang="de-DE" altLang="it-IT" sz="2400" dirty="0">
                <a:ea typeface="MS PGothic" panose="020B0600070205080204" pitchFamily="34" charset="-128"/>
              </a:rPr>
              <a:t> </a:t>
            </a:r>
            <a:r>
              <a:rPr lang="de-DE" altLang="it-IT" sz="2400" dirty="0" err="1">
                <a:ea typeface="MS PGothic" panose="020B0600070205080204" pitchFamily="34" charset="-128"/>
              </a:rPr>
              <a:t>diversi</a:t>
            </a:r>
            <a:r>
              <a:rPr lang="de-DE" altLang="it-IT" sz="2400" dirty="0">
                <a:ea typeface="MS PGothic" panose="020B0600070205080204" pitchFamily="34" charset="-128"/>
              </a:rPr>
              <a:t> </a:t>
            </a:r>
            <a:r>
              <a:rPr lang="de-DE" altLang="it-IT" sz="2400" dirty="0" err="1">
                <a:ea typeface="MS PGothic" panose="020B0600070205080204" pitchFamily="34" charset="-128"/>
              </a:rPr>
              <a:t>fenotipi</a:t>
            </a:r>
            <a:r>
              <a:rPr lang="de-DE" altLang="it-IT" sz="2400" dirty="0">
                <a:ea typeface="MS PGothic" panose="020B0600070205080204" pitchFamily="34" charset="-128"/>
              </a:rPr>
              <a:t>, </a:t>
            </a:r>
            <a:r>
              <a:rPr lang="de-DE" altLang="it-IT" sz="2400" dirty="0" err="1">
                <a:ea typeface="MS PGothic" panose="020B0600070205080204" pitchFamily="34" charset="-128"/>
              </a:rPr>
              <a:t>come</a:t>
            </a:r>
            <a:r>
              <a:rPr lang="de-DE" altLang="it-IT" sz="2400" dirty="0">
                <a:ea typeface="MS PGothic" panose="020B0600070205080204" pitchFamily="34" charset="-128"/>
              </a:rPr>
              <a:t> </a:t>
            </a:r>
            <a:r>
              <a:rPr lang="de-DE" altLang="it-IT" sz="2400" dirty="0" err="1">
                <a:ea typeface="MS PGothic" panose="020B0600070205080204" pitchFamily="34" charset="-128"/>
              </a:rPr>
              <a:t>nella</a:t>
            </a:r>
            <a:r>
              <a:rPr lang="de-DE" altLang="it-IT" sz="2400" dirty="0">
                <a:ea typeface="MS PGothic" panose="020B0600070205080204" pitchFamily="34" charset="-128"/>
              </a:rPr>
              <a:t> BPCO</a:t>
            </a:r>
          </a:p>
        </p:txBody>
      </p:sp>
      <p:pic>
        <p:nvPicPr>
          <p:cNvPr id="17" name="Immagine 16">
            <a:extLst>
              <a:ext uri="{FF2B5EF4-FFF2-40B4-BE49-F238E27FC236}">
                <a16:creationId xmlns:a16="http://schemas.microsoft.com/office/drawing/2014/main" id="{CA799A77-214C-49DD-A75F-C08C0228106A}"/>
              </a:ext>
            </a:extLst>
          </p:cNvPr>
          <p:cNvPicPr>
            <a:picLocks noChangeAspect="1"/>
          </p:cNvPicPr>
          <p:nvPr/>
        </p:nvPicPr>
        <p:blipFill>
          <a:blip r:embed="rId6">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432383774"/>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637873-2F5D-4066-8553-D543002B5469}"/>
              </a:ext>
            </a:extLst>
          </p:cNvPr>
          <p:cNvSpPr>
            <a:spLocks noGrp="1"/>
          </p:cNvSpPr>
          <p:nvPr>
            <p:ph type="title"/>
          </p:nvPr>
        </p:nvSpPr>
        <p:spPr/>
        <p:txBody>
          <a:bodyPr/>
          <a:lstStyle/>
          <a:p>
            <a:r>
              <a:rPr lang="it-IT" dirty="0"/>
              <a:t>Inserire il filmato sulla progressione anatomo funzionale nella BPCO</a:t>
            </a:r>
          </a:p>
        </p:txBody>
      </p:sp>
      <p:pic>
        <p:nvPicPr>
          <p:cNvPr id="5" name="Immagine 4">
            <a:extLst>
              <a:ext uri="{FF2B5EF4-FFF2-40B4-BE49-F238E27FC236}">
                <a16:creationId xmlns:a16="http://schemas.microsoft.com/office/drawing/2014/main" id="{E347269F-20E9-48F6-91A9-4F8DD9A23A18}"/>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427068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440" y="872446"/>
            <a:ext cx="7827065" cy="5068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a:extLst>
              <a:ext uri="{FF2B5EF4-FFF2-40B4-BE49-F238E27FC236}">
                <a16:creationId xmlns:a16="http://schemas.microsoft.com/office/drawing/2014/main" id="{3A5EF063-8DA5-4A33-AE4C-327B79C4FCD0}"/>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2460197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2"/>
          <p:cNvSpPr>
            <a:spLocks noChangeArrowheads="1"/>
          </p:cNvSpPr>
          <p:nvPr/>
        </p:nvSpPr>
        <p:spPr bwMode="auto">
          <a:xfrm>
            <a:off x="-84705" y="-91440"/>
            <a:ext cx="10690416" cy="6858000"/>
          </a:xfrm>
          <a:prstGeom prst="rect">
            <a:avLst/>
          </a:prstGeom>
          <a:solidFill>
            <a:srgbClr val="C0C0C0">
              <a:alpha val="83136"/>
            </a:srgbClr>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endParaRPr lang="it-IT" altLang="it-IT">
              <a:solidFill>
                <a:srgbClr val="FFFFFF"/>
              </a:solidFill>
              <a:latin typeface="Times New Roman" panose="02020603050405020304" pitchFamily="18" charset="0"/>
            </a:endParaRPr>
          </a:p>
        </p:txBody>
      </p:sp>
      <p:pic>
        <p:nvPicPr>
          <p:cNvPr id="40448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5393" r="-45"/>
          <a:stretch/>
        </p:blipFill>
        <p:spPr bwMode="auto">
          <a:xfrm>
            <a:off x="-84705" y="-208826"/>
            <a:ext cx="10690416" cy="706682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4483" name="Text Box 4"/>
          <p:cNvSpPr txBox="1">
            <a:spLocks noChangeArrowheads="1"/>
          </p:cNvSpPr>
          <p:nvPr/>
        </p:nvSpPr>
        <p:spPr bwMode="auto">
          <a:xfrm>
            <a:off x="2090814" y="-230833"/>
            <a:ext cx="5565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2400" b="1" i="1" dirty="0">
                <a:latin typeface="Comic Sans MS" panose="030F0702030302020204" pitchFamily="66" charset="0"/>
              </a:rPr>
              <a:t>La funzione respiratoria</a:t>
            </a:r>
          </a:p>
        </p:txBody>
      </p:sp>
      <p:sp>
        <p:nvSpPr>
          <p:cNvPr id="591877" name="AutoShape 5"/>
          <p:cNvSpPr>
            <a:spLocks noChangeArrowheads="1"/>
          </p:cNvSpPr>
          <p:nvPr/>
        </p:nvSpPr>
        <p:spPr bwMode="auto">
          <a:xfrm rot="10800000">
            <a:off x="5260503" y="1577919"/>
            <a:ext cx="924301" cy="240506"/>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pPr>
              <a:defRPr/>
            </a:pPr>
            <a:endParaRPr lang="it-IT" sz="1350">
              <a:solidFill>
                <a:srgbClr val="FFFFFF"/>
              </a:solidFill>
              <a:effectLst>
                <a:outerShdw blurRad="38100" dist="38100" dir="2700000" algn="tl">
                  <a:srgbClr val="000000">
                    <a:alpha val="43137"/>
                  </a:srgbClr>
                </a:outerShdw>
              </a:effectLst>
            </a:endParaRPr>
          </a:p>
        </p:txBody>
      </p:sp>
      <p:sp>
        <p:nvSpPr>
          <p:cNvPr id="6" name="CasellaDiTesto 5"/>
          <p:cNvSpPr txBox="1">
            <a:spLocks noChangeArrowheads="1"/>
          </p:cNvSpPr>
          <p:nvPr/>
        </p:nvSpPr>
        <p:spPr bwMode="auto">
          <a:xfrm>
            <a:off x="6674973" y="1344228"/>
            <a:ext cx="3277919" cy="707886"/>
          </a:xfrm>
          <a:prstGeom prst="rect">
            <a:avLst/>
          </a:prstGeom>
          <a:solidFill>
            <a:schemeClr val="bg2"/>
          </a:solidFill>
          <a:ln w="28575">
            <a:solidFill>
              <a:srgbClr val="FF0000"/>
            </a:solidFill>
            <a:miter lim="800000"/>
            <a:headEnd/>
            <a:tailEnd/>
          </a:ln>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2000" b="1" dirty="0">
                <a:solidFill>
                  <a:srgbClr val="FF0000"/>
                </a:solidFill>
                <a:latin typeface="Times New Roman" panose="02020603050405020304" pitchFamily="18" charset="0"/>
              </a:rPr>
              <a:t>La spirometria indaga solo su questa fase</a:t>
            </a:r>
          </a:p>
        </p:txBody>
      </p:sp>
      <p:sp>
        <p:nvSpPr>
          <p:cNvPr id="4" name="Rettangolo con angoli ritagliati in diagonale 3"/>
          <p:cNvSpPr/>
          <p:nvPr/>
        </p:nvSpPr>
        <p:spPr>
          <a:xfrm>
            <a:off x="-84705" y="1977248"/>
            <a:ext cx="2297327" cy="4379120"/>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321070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591877"/>
                                        </p:tgtEl>
                                        <p:attrNameLst>
                                          <p:attrName>style.visibility</p:attrName>
                                        </p:attrNameLst>
                                      </p:cBhvr>
                                      <p:to>
                                        <p:strVal val="visible"/>
                                      </p:to>
                                    </p:set>
                                    <p:anim calcmode="lin" valueType="num">
                                      <p:cBhvr additive="base">
                                        <p:cTn id="7" dur="500" fill="hold"/>
                                        <p:tgtEl>
                                          <p:spTgt spid="591877"/>
                                        </p:tgtEl>
                                        <p:attrNameLst>
                                          <p:attrName>ppt_x</p:attrName>
                                        </p:attrNameLst>
                                      </p:cBhvr>
                                      <p:tavLst>
                                        <p:tav tm="0">
                                          <p:val>
                                            <p:strVal val="1+#ppt_w/2"/>
                                          </p:val>
                                        </p:tav>
                                        <p:tav tm="100000">
                                          <p:val>
                                            <p:strVal val="#ppt_x"/>
                                          </p:val>
                                        </p:tav>
                                      </p:tavLst>
                                    </p:anim>
                                    <p:anim calcmode="lin" valueType="num">
                                      <p:cBhvr additive="base">
                                        <p:cTn id="8" dur="500" fill="hold"/>
                                        <p:tgtEl>
                                          <p:spTgt spid="59187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47" y="859628"/>
            <a:ext cx="7879246" cy="511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a:extLst>
              <a:ext uri="{FF2B5EF4-FFF2-40B4-BE49-F238E27FC236}">
                <a16:creationId xmlns:a16="http://schemas.microsoft.com/office/drawing/2014/main" id="{324ACA8D-CE82-4627-9CC2-BAB0A736D2D6}"/>
              </a:ext>
            </a:extLst>
          </p:cNvPr>
          <p:cNvPicPr>
            <a:picLocks noChangeAspect="1"/>
          </p:cNvPicPr>
          <p:nvPr/>
        </p:nvPicPr>
        <p:blipFill>
          <a:blip r:embed="rId4">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3423843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4140ED-D10E-43F1-9F38-4E8B5E604FD1}"/>
              </a:ext>
            </a:extLst>
          </p:cNvPr>
          <p:cNvSpPr>
            <a:spLocks noGrp="1"/>
          </p:cNvSpPr>
          <p:nvPr>
            <p:ph type="title"/>
          </p:nvPr>
        </p:nvSpPr>
        <p:spPr/>
        <p:txBody>
          <a:bodyPr/>
          <a:lstStyle/>
          <a:p>
            <a:r>
              <a:rPr lang="it-IT" dirty="0"/>
              <a:t>Fine prima presentazione</a:t>
            </a:r>
          </a:p>
        </p:txBody>
      </p:sp>
      <p:pic>
        <p:nvPicPr>
          <p:cNvPr id="4" name="Immagine 3">
            <a:extLst>
              <a:ext uri="{FF2B5EF4-FFF2-40B4-BE49-F238E27FC236}">
                <a16:creationId xmlns:a16="http://schemas.microsoft.com/office/drawing/2014/main" id="{26BE3547-A116-47FF-A35D-41808D5E7BA6}"/>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241704134"/>
      </p:ext>
    </p:extLst>
  </p:cSld>
  <p:clrMapOvr>
    <a:masterClrMapping/>
  </p:clrMapOvr>
  <p:transition>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182B1B14-7FCB-A0F1-90BE-95E16832D183}"/>
              </a:ext>
            </a:extLst>
          </p:cNvPr>
          <p:cNvSpPr txBox="1"/>
          <p:nvPr/>
        </p:nvSpPr>
        <p:spPr>
          <a:xfrm>
            <a:off x="1283677" y="2268415"/>
            <a:ext cx="6576646" cy="2862322"/>
          </a:xfrm>
          <a:prstGeom prst="rect">
            <a:avLst/>
          </a:prstGeom>
          <a:noFill/>
          <a:ln>
            <a:solidFill>
              <a:schemeClr val="accent1"/>
            </a:solidFill>
          </a:ln>
        </p:spPr>
        <p:txBody>
          <a:bodyPr wrap="square" rtlCol="0">
            <a:spAutoFit/>
          </a:bodyPr>
          <a:lstStyle/>
          <a:p>
            <a:pPr algn="ctr"/>
            <a:r>
              <a:rPr lang="it-IT" sz="3600" dirty="0"/>
              <a:t>… quindi avere una spirometria normale non sempre significa «assenza di malattie respiratorie»</a:t>
            </a:r>
          </a:p>
          <a:p>
            <a:pPr algn="ctr"/>
            <a:endParaRPr lang="it-IT" sz="3600" dirty="0"/>
          </a:p>
          <a:p>
            <a:r>
              <a:rPr lang="it-IT" sz="3600" dirty="0"/>
              <a:t>…….</a:t>
            </a:r>
            <a:r>
              <a:rPr lang="it-IT" sz="3600" i="1" dirty="0"/>
              <a:t>Esempio a seguire</a:t>
            </a:r>
          </a:p>
        </p:txBody>
      </p:sp>
    </p:spTree>
    <p:extLst>
      <p:ext uri="{BB962C8B-B14F-4D97-AF65-F5344CB8AC3E}">
        <p14:creationId xmlns:p14="http://schemas.microsoft.com/office/powerpoint/2010/main" val="220779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7" name="Picture 3"/>
          <p:cNvPicPr>
            <a:picLocks noChangeAspect="1" noChangeArrowheads="1"/>
          </p:cNvPicPr>
          <p:nvPr/>
        </p:nvPicPr>
        <p:blipFill>
          <a:blip r:embed="rId3">
            <a:extLst>
              <a:ext uri="{28A0092B-C50C-407E-A947-70E740481C1C}">
                <a14:useLocalDpi xmlns:a14="http://schemas.microsoft.com/office/drawing/2010/main" val="0"/>
              </a:ext>
            </a:extLst>
          </a:blip>
          <a:srcRect l="3125" t="8659" r="3125" b="26367"/>
          <a:stretch>
            <a:fillRect/>
          </a:stretch>
        </p:blipFill>
        <p:spPr bwMode="auto">
          <a:xfrm>
            <a:off x="1143000" y="857251"/>
            <a:ext cx="6858000" cy="356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88" name="Picture 4"/>
          <p:cNvPicPr>
            <a:picLocks noChangeAspect="1" noChangeArrowheads="1"/>
          </p:cNvPicPr>
          <p:nvPr/>
        </p:nvPicPr>
        <p:blipFill>
          <a:blip r:embed="rId4">
            <a:extLst>
              <a:ext uri="{28A0092B-C50C-407E-A947-70E740481C1C}">
                <a14:useLocalDpi xmlns:a14="http://schemas.microsoft.com/office/drawing/2010/main" val="0"/>
              </a:ext>
            </a:extLst>
          </a:blip>
          <a:srcRect l="1962" t="5440" r="1579" b="65765"/>
          <a:stretch>
            <a:fillRect/>
          </a:stretch>
        </p:blipFill>
        <p:spPr bwMode="auto">
          <a:xfrm>
            <a:off x="1143000" y="4463655"/>
            <a:ext cx="6858000" cy="1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2389" name="Picture 5"/>
          <p:cNvPicPr>
            <a:picLocks noChangeAspect="1" noChangeArrowheads="1"/>
          </p:cNvPicPr>
          <p:nvPr/>
        </p:nvPicPr>
        <p:blipFill>
          <a:blip r:embed="rId4">
            <a:extLst>
              <a:ext uri="{28A0092B-C50C-407E-A947-70E740481C1C}">
                <a14:useLocalDpi xmlns:a14="http://schemas.microsoft.com/office/drawing/2010/main" val="0"/>
              </a:ext>
            </a:extLst>
          </a:blip>
          <a:srcRect l="74557" t="19444" r="1837" b="54321"/>
          <a:stretch>
            <a:fillRect/>
          </a:stretch>
        </p:blipFill>
        <p:spPr bwMode="auto">
          <a:xfrm>
            <a:off x="6137673" y="4455320"/>
            <a:ext cx="1863328" cy="15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8580" name="Rectangle 6"/>
          <p:cNvSpPr>
            <a:spLocks noChangeArrowheads="1"/>
          </p:cNvSpPr>
          <p:nvPr/>
        </p:nvSpPr>
        <p:spPr bwMode="auto">
          <a:xfrm>
            <a:off x="2141935" y="1808560"/>
            <a:ext cx="647700" cy="1619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sz="1350">
              <a:solidFill>
                <a:srgbClr val="FFFFFF"/>
              </a:solidFill>
              <a:latin typeface="Arial" panose="020B0604020202020204" pitchFamily="34" charset="0"/>
            </a:endParaRPr>
          </a:p>
        </p:txBody>
      </p:sp>
      <p:sp>
        <p:nvSpPr>
          <p:cNvPr id="408581" name="Rectangle 7"/>
          <p:cNvSpPr>
            <a:spLocks noChangeArrowheads="1"/>
          </p:cNvSpPr>
          <p:nvPr/>
        </p:nvSpPr>
        <p:spPr bwMode="auto">
          <a:xfrm>
            <a:off x="1656160" y="1970485"/>
            <a:ext cx="647700" cy="161925"/>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sz="1350">
              <a:solidFill>
                <a:srgbClr val="FFFFFF"/>
              </a:solidFill>
              <a:latin typeface="Arial" panose="020B0604020202020204" pitchFamily="34" charset="0"/>
            </a:endParaRPr>
          </a:p>
        </p:txBody>
      </p:sp>
      <p:sp>
        <p:nvSpPr>
          <p:cNvPr id="408582" name="Rectangle 8"/>
          <p:cNvSpPr>
            <a:spLocks noChangeArrowheads="1"/>
          </p:cNvSpPr>
          <p:nvPr/>
        </p:nvSpPr>
        <p:spPr bwMode="auto">
          <a:xfrm>
            <a:off x="3275411" y="2943225"/>
            <a:ext cx="972740" cy="4857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sz="1350">
              <a:solidFill>
                <a:srgbClr val="FFFFFF"/>
              </a:solidFill>
              <a:latin typeface="Arial" panose="020B0604020202020204" pitchFamily="34" charset="0"/>
            </a:endParaRPr>
          </a:p>
        </p:txBody>
      </p:sp>
      <p:sp>
        <p:nvSpPr>
          <p:cNvPr id="272393" name="Rectangle 9"/>
          <p:cNvSpPr>
            <a:spLocks noChangeArrowheads="1"/>
          </p:cNvSpPr>
          <p:nvPr/>
        </p:nvSpPr>
        <p:spPr bwMode="auto">
          <a:xfrm>
            <a:off x="2951560" y="5013724"/>
            <a:ext cx="917972" cy="30599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it-IT" altLang="it-IT" sz="1350">
              <a:solidFill>
                <a:srgbClr val="FFFFFF"/>
              </a:solidFill>
              <a:latin typeface="Arial" panose="020B0604020202020204" pitchFamily="34" charset="0"/>
            </a:endParaRPr>
          </a:p>
        </p:txBody>
      </p:sp>
      <p:sp>
        <p:nvSpPr>
          <p:cNvPr id="2" name="Rettangolo 1"/>
          <p:cNvSpPr/>
          <p:nvPr/>
        </p:nvSpPr>
        <p:spPr>
          <a:xfrm>
            <a:off x="2771776" y="1265214"/>
            <a:ext cx="3365897" cy="406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sp>
        <p:nvSpPr>
          <p:cNvPr id="408585" name="CasellaDiTesto 2"/>
          <p:cNvSpPr txBox="1">
            <a:spLocks noChangeArrowheads="1"/>
          </p:cNvSpPr>
          <p:nvPr/>
        </p:nvSpPr>
        <p:spPr bwMode="auto">
          <a:xfrm>
            <a:off x="2983705" y="1298939"/>
            <a:ext cx="3176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it-IT" altLang="it-IT" sz="1600" dirty="0">
                <a:solidFill>
                  <a:schemeClr val="bg1"/>
                </a:solidFill>
              </a:rPr>
              <a:t>Direttore Dott. Fausto De Michele</a:t>
            </a:r>
          </a:p>
        </p:txBody>
      </p:sp>
      <p:sp>
        <p:nvSpPr>
          <p:cNvPr id="3" name="CasellaDiTesto 2">
            <a:extLst>
              <a:ext uri="{FF2B5EF4-FFF2-40B4-BE49-F238E27FC236}">
                <a16:creationId xmlns:a16="http://schemas.microsoft.com/office/drawing/2014/main" id="{35A8E292-957C-410D-9C21-F862D99FC02C}"/>
              </a:ext>
            </a:extLst>
          </p:cNvPr>
          <p:cNvSpPr txBox="1"/>
          <p:nvPr/>
        </p:nvSpPr>
        <p:spPr>
          <a:xfrm>
            <a:off x="0" y="6202920"/>
            <a:ext cx="8882742" cy="369332"/>
          </a:xfrm>
          <a:prstGeom prst="rect">
            <a:avLst/>
          </a:prstGeom>
          <a:solidFill>
            <a:schemeClr val="accent1">
              <a:lumMod val="50000"/>
            </a:schemeClr>
          </a:solidFill>
        </p:spPr>
        <p:txBody>
          <a:bodyPr wrap="square" rtlCol="0">
            <a:spAutoFit/>
          </a:bodyPr>
          <a:lstStyle/>
          <a:p>
            <a:r>
              <a:rPr lang="it-IT" b="1" dirty="0">
                <a:solidFill>
                  <a:schemeClr val="bg1"/>
                </a:solidFill>
              </a:rPr>
              <a:t>… non vi preoccupate i report delle vostre spirometrie hanno molti meno numeri di questa</a:t>
            </a:r>
          </a:p>
        </p:txBody>
      </p:sp>
      <p:sp>
        <p:nvSpPr>
          <p:cNvPr id="4" name="CasellaDiTesto 3">
            <a:extLst>
              <a:ext uri="{FF2B5EF4-FFF2-40B4-BE49-F238E27FC236}">
                <a16:creationId xmlns:a16="http://schemas.microsoft.com/office/drawing/2014/main" id="{AB8B8DEC-220C-4D4B-B452-685B9EC6BE67}"/>
              </a:ext>
            </a:extLst>
          </p:cNvPr>
          <p:cNvSpPr txBox="1"/>
          <p:nvPr/>
        </p:nvSpPr>
        <p:spPr>
          <a:xfrm>
            <a:off x="1303735" y="2790989"/>
            <a:ext cx="838200" cy="276999"/>
          </a:xfrm>
          <a:prstGeom prst="rect">
            <a:avLst/>
          </a:prstGeom>
          <a:noFill/>
        </p:spPr>
        <p:txBody>
          <a:bodyPr wrap="square" rtlCol="0">
            <a:spAutoFit/>
          </a:bodyPr>
          <a:lstStyle/>
          <a:p>
            <a:pPr algn="ctr"/>
            <a:r>
              <a:rPr lang="it-IT" sz="1200" b="1" dirty="0">
                <a:solidFill>
                  <a:schemeClr val="accent6">
                    <a:lumMod val="50000"/>
                  </a:schemeClr>
                </a:solidFill>
              </a:rPr>
              <a:t>semplice</a:t>
            </a:r>
          </a:p>
        </p:txBody>
      </p:sp>
      <p:sp>
        <p:nvSpPr>
          <p:cNvPr id="5" name="Rettangolo 4">
            <a:extLst>
              <a:ext uri="{FF2B5EF4-FFF2-40B4-BE49-F238E27FC236}">
                <a16:creationId xmlns:a16="http://schemas.microsoft.com/office/drawing/2014/main" id="{E3C26A04-F408-48EC-9C5D-32BF7E63FF72}"/>
              </a:ext>
            </a:extLst>
          </p:cNvPr>
          <p:cNvSpPr/>
          <p:nvPr/>
        </p:nvSpPr>
        <p:spPr>
          <a:xfrm>
            <a:off x="1303735" y="2639616"/>
            <a:ext cx="972740" cy="3702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a:extLst>
              <a:ext uri="{FF2B5EF4-FFF2-40B4-BE49-F238E27FC236}">
                <a16:creationId xmlns:a16="http://schemas.microsoft.com/office/drawing/2014/main" id="{E3916F6A-81D9-42EB-9F7F-5912870E9B6F}"/>
              </a:ext>
            </a:extLst>
          </p:cNvPr>
          <p:cNvSpPr/>
          <p:nvPr/>
        </p:nvSpPr>
        <p:spPr>
          <a:xfrm>
            <a:off x="388620" y="2727960"/>
            <a:ext cx="754380" cy="160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2201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fade">
                                      <p:cBhvr>
                                        <p:cTn id="7" dur="500"/>
                                        <p:tgtEl>
                                          <p:spTgt spid="2723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2393"/>
                                        </p:tgtEl>
                                        <p:attrNameLst>
                                          <p:attrName>style.visibility</p:attrName>
                                        </p:attrNameLst>
                                      </p:cBhvr>
                                      <p:to>
                                        <p:strVal val="visible"/>
                                      </p:to>
                                    </p:set>
                                    <p:animEffect transition="in" filter="fade">
                                      <p:cBhvr>
                                        <p:cTn id="10" dur="500"/>
                                        <p:tgtEl>
                                          <p:spTgt spid="272393"/>
                                        </p:tgtEl>
                                      </p:cBhvr>
                                    </p:animEffect>
                                  </p:childTnLst>
                                </p:cTn>
                              </p:par>
                              <p:par>
                                <p:cTn id="11" presetID="10" presetClass="entr" presetSubtype="0" fill="hold" nodeType="withEffect">
                                  <p:stCondLst>
                                    <p:cond delay="0"/>
                                  </p:stCondLst>
                                  <p:childTnLst>
                                    <p:set>
                                      <p:cBhvr>
                                        <p:cTn id="12" dur="1" fill="hold">
                                          <p:stCondLst>
                                            <p:cond delay="0"/>
                                          </p:stCondLst>
                                        </p:cTn>
                                        <p:tgtEl>
                                          <p:spTgt spid="272389"/>
                                        </p:tgtEl>
                                        <p:attrNameLst>
                                          <p:attrName>style.visibility</p:attrName>
                                        </p:attrNameLst>
                                      </p:cBhvr>
                                      <p:to>
                                        <p:strVal val="visible"/>
                                      </p:to>
                                    </p:set>
                                    <p:animEffect transition="in" filter="fade">
                                      <p:cBhvr>
                                        <p:cTn id="13" dur="500"/>
                                        <p:tgtEl>
                                          <p:spTgt spid="27238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3"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43" name="Object 31"/>
          <p:cNvGraphicFramePr>
            <a:graphicFrameLocks noGrp="1" noChangeAspect="1"/>
          </p:cNvGraphicFramePr>
          <p:nvPr>
            <p:ph idx="4294967295"/>
            <p:extLst>
              <p:ext uri="{D42A27DB-BD31-4B8C-83A1-F6EECF244321}">
                <p14:modId xmlns:p14="http://schemas.microsoft.com/office/powerpoint/2010/main" val="388249353"/>
              </p:ext>
            </p:extLst>
          </p:nvPr>
        </p:nvGraphicFramePr>
        <p:xfrm>
          <a:off x="0" y="4482"/>
          <a:ext cx="9144000" cy="6799489"/>
        </p:xfrm>
        <a:graphic>
          <a:graphicData uri="http://schemas.openxmlformats.org/presentationml/2006/ole">
            <mc:AlternateContent xmlns:mc="http://schemas.openxmlformats.org/markup-compatibility/2006">
              <mc:Choice xmlns:v="urn:schemas-microsoft-com:vml" Requires="v">
                <p:oleObj name="Immagine bitmap" r:id="rId3" imgW="4486901" imgH="4114286" progId="PBrush">
                  <p:embed/>
                </p:oleObj>
              </mc:Choice>
              <mc:Fallback>
                <p:oleObj name="Immagine bitmap" r:id="rId3" imgW="4486901" imgH="4114286" progId="PBrush">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82"/>
                        <a:ext cx="9144000" cy="6799489"/>
                      </a:xfrm>
                      <a:prstGeom prst="rect">
                        <a:avLst/>
                      </a:prstGeom>
                      <a:noFill/>
                      <a:ln>
                        <a:noFill/>
                      </a:ln>
                    </p:spPr>
                  </p:pic>
                </p:oleObj>
              </mc:Fallback>
            </mc:AlternateContent>
          </a:graphicData>
        </a:graphic>
      </p:graphicFrame>
      <p:pic>
        <p:nvPicPr>
          <p:cNvPr id="4" name="Immagine 3">
            <a:extLst>
              <a:ext uri="{FF2B5EF4-FFF2-40B4-BE49-F238E27FC236}">
                <a16:creationId xmlns:a16="http://schemas.microsoft.com/office/drawing/2014/main" id="{46B479F3-F66B-4720-95ED-EB22C4E17BC0}"/>
              </a:ext>
            </a:extLst>
          </p:cNvPr>
          <p:cNvPicPr>
            <a:picLocks noChangeAspect="1"/>
          </p:cNvPicPr>
          <p:nvPr/>
        </p:nvPicPr>
        <p:blipFill>
          <a:blip r:embed="rId5">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151199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2B0887-D545-4332-8C08-71825C26A759}"/>
              </a:ext>
            </a:extLst>
          </p:cNvPr>
          <p:cNvSpPr>
            <a:spLocks noGrp="1"/>
          </p:cNvSpPr>
          <p:nvPr>
            <p:ph type="ctrTitle"/>
          </p:nvPr>
        </p:nvSpPr>
        <p:spPr>
          <a:xfrm>
            <a:off x="1143000" y="1699022"/>
            <a:ext cx="6858000" cy="2758678"/>
          </a:xfrm>
          <a:solidFill>
            <a:schemeClr val="accent1">
              <a:lumMod val="50000"/>
            </a:schemeClr>
          </a:solidFill>
        </p:spPr>
        <p:txBody>
          <a:bodyPr>
            <a:normAutofit fontScale="90000"/>
          </a:bodyPr>
          <a:lstStyle/>
          <a:p>
            <a:r>
              <a:rPr lang="it-IT" b="1" dirty="0">
                <a:solidFill>
                  <a:schemeClr val="bg1"/>
                </a:solidFill>
              </a:rPr>
              <a:t>Qualche principio di meccanica respiratoria:</a:t>
            </a:r>
            <a:br>
              <a:rPr lang="it-IT" b="1" dirty="0">
                <a:solidFill>
                  <a:schemeClr val="bg1"/>
                </a:solidFill>
              </a:rPr>
            </a:br>
            <a:r>
              <a:rPr lang="it-IT" dirty="0">
                <a:solidFill>
                  <a:schemeClr val="bg1"/>
                </a:solidFill>
              </a:rPr>
              <a:t> </a:t>
            </a:r>
            <a:r>
              <a:rPr lang="it-IT" sz="3000" b="1" i="1" dirty="0">
                <a:solidFill>
                  <a:schemeClr val="bg1"/>
                </a:solidFill>
              </a:rPr>
              <a:t>il concetto di elasticità ( compliance) ed il concetto di resistenze al flusso</a:t>
            </a:r>
            <a:endParaRPr lang="it-IT" b="1" i="1" dirty="0">
              <a:solidFill>
                <a:schemeClr val="bg1"/>
              </a:solidFill>
            </a:endParaRPr>
          </a:p>
        </p:txBody>
      </p:sp>
      <p:pic>
        <p:nvPicPr>
          <p:cNvPr id="4" name="Immagine 3">
            <a:extLst>
              <a:ext uri="{FF2B5EF4-FFF2-40B4-BE49-F238E27FC236}">
                <a16:creationId xmlns:a16="http://schemas.microsoft.com/office/drawing/2014/main" id="{64E9B625-B4CB-4F91-8DBA-5C5F324C0F90}"/>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extLst>
      <p:ext uri="{BB962C8B-B14F-4D97-AF65-F5344CB8AC3E}">
        <p14:creationId xmlns:p14="http://schemas.microsoft.com/office/powerpoint/2010/main" val="59747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A2C30D7F-0E30-4EDA-9429-067009086084}"/>
              </a:ext>
            </a:extLst>
          </p:cNvPr>
          <p:cNvSpPr>
            <a:spLocks noGrp="1" noChangeArrowheads="1"/>
          </p:cNvSpPr>
          <p:nvPr>
            <p:ph type="title"/>
          </p:nvPr>
        </p:nvSpPr>
        <p:spPr>
          <a:solidFill>
            <a:schemeClr val="accent1">
              <a:lumMod val="50000"/>
            </a:schemeClr>
          </a:solidFill>
        </p:spPr>
        <p:txBody>
          <a:bodyPr/>
          <a:lstStyle/>
          <a:p>
            <a:pPr algn="ctr" eaLnBrk="1" hangingPunct="1">
              <a:defRPr/>
            </a:pPr>
            <a:r>
              <a:rPr lang="it-IT" b="1" dirty="0">
                <a:solidFill>
                  <a:srgbClr val="FFFF00"/>
                </a:solidFill>
                <a:effectLst>
                  <a:outerShdw blurRad="38100" dist="38100" dir="2700000" algn="tl">
                    <a:srgbClr val="000000"/>
                  </a:outerShdw>
                </a:effectLst>
                <a:latin typeface="Comic Sans MS" pitchFamily="66" charset="0"/>
              </a:rPr>
              <a:t>VENTILAZIONE POLMONARE</a:t>
            </a:r>
          </a:p>
        </p:txBody>
      </p:sp>
      <p:sp>
        <p:nvSpPr>
          <p:cNvPr id="11267" name="Rectangle 3">
            <a:extLst>
              <a:ext uri="{FF2B5EF4-FFF2-40B4-BE49-F238E27FC236}">
                <a16:creationId xmlns:a16="http://schemas.microsoft.com/office/drawing/2014/main" id="{2A2C224D-C95E-4861-8A3A-DB5E4A2094D9}"/>
              </a:ext>
            </a:extLst>
          </p:cNvPr>
          <p:cNvSpPr>
            <a:spLocks noGrp="1" noChangeArrowheads="1"/>
          </p:cNvSpPr>
          <p:nvPr>
            <p:ph type="body" idx="1"/>
          </p:nvPr>
        </p:nvSpPr>
        <p:spPr>
          <a:solidFill>
            <a:schemeClr val="accent1">
              <a:lumMod val="50000"/>
            </a:schemeClr>
          </a:solidFill>
        </p:spPr>
        <p:txBody>
          <a:bodyPr/>
          <a:lstStyle/>
          <a:p>
            <a:pPr eaLnBrk="1" hangingPunct="1"/>
            <a:r>
              <a:rPr lang="it-IT" altLang="it-IT" b="1" dirty="0">
                <a:solidFill>
                  <a:schemeClr val="bg1"/>
                </a:solidFill>
                <a:latin typeface="Comic Sans MS" panose="030F0702030302020204" pitchFamily="66" charset="0"/>
              </a:rPr>
              <a:t>Passaggio dei gas dall’ambiente esterno ai polmoni e viceversa;</a:t>
            </a:r>
          </a:p>
          <a:p>
            <a:pPr eaLnBrk="1" hangingPunct="1"/>
            <a:endParaRPr lang="it-IT" altLang="it-IT" b="1" dirty="0">
              <a:solidFill>
                <a:schemeClr val="bg1"/>
              </a:solidFill>
              <a:latin typeface="Comic Sans MS" panose="030F0702030302020204" pitchFamily="66" charset="0"/>
            </a:endParaRPr>
          </a:p>
          <a:p>
            <a:pPr eaLnBrk="1" hangingPunct="1"/>
            <a:r>
              <a:rPr lang="it-IT" altLang="it-IT" b="1" dirty="0">
                <a:solidFill>
                  <a:schemeClr val="bg1"/>
                </a:solidFill>
                <a:latin typeface="Comic Sans MS" panose="030F0702030302020204" pitchFamily="66" charset="0"/>
              </a:rPr>
              <a:t>Si effettua grazie ai movimenti di inspirazione ed espirazione del polmone e dei muscoli respiratori (diaframma e muscoli intercostali).</a:t>
            </a:r>
          </a:p>
        </p:txBody>
      </p:sp>
      <p:pic>
        <p:nvPicPr>
          <p:cNvPr id="5" name="Immagine 4">
            <a:extLst>
              <a:ext uri="{FF2B5EF4-FFF2-40B4-BE49-F238E27FC236}">
                <a16:creationId xmlns:a16="http://schemas.microsoft.com/office/drawing/2014/main" id="{ABAF0AE2-D292-4DCF-AF43-CD80D49DCFFA}"/>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7A1F8516-3883-40C0-85E3-38AA25678464}"/>
              </a:ext>
            </a:extLst>
          </p:cNvPr>
          <p:cNvSpPr>
            <a:spLocks noGrp="1" noChangeArrowheads="1"/>
          </p:cNvSpPr>
          <p:nvPr>
            <p:ph type="title"/>
          </p:nvPr>
        </p:nvSpPr>
        <p:spPr>
          <a:solidFill>
            <a:schemeClr val="accent1">
              <a:lumMod val="50000"/>
            </a:schemeClr>
          </a:solidFill>
        </p:spPr>
        <p:txBody>
          <a:bodyPr/>
          <a:lstStyle/>
          <a:p>
            <a:pPr algn="ctr" eaLnBrk="1" hangingPunct="1">
              <a:defRPr/>
            </a:pPr>
            <a:r>
              <a:rPr lang="it-IT" sz="4000" b="1" dirty="0">
                <a:solidFill>
                  <a:srgbClr val="FFFF00"/>
                </a:solidFill>
                <a:effectLst>
                  <a:outerShdw blurRad="38100" dist="38100" dir="2700000" algn="tl">
                    <a:srgbClr val="000000"/>
                  </a:outerShdw>
                </a:effectLst>
                <a:latin typeface="Comic Sans MS" pitchFamily="66" charset="0"/>
              </a:rPr>
              <a:t>INSPIRAZIONE:</a:t>
            </a:r>
          </a:p>
        </p:txBody>
      </p:sp>
      <p:sp>
        <p:nvSpPr>
          <p:cNvPr id="12291" name="Rectangle 3">
            <a:extLst>
              <a:ext uri="{FF2B5EF4-FFF2-40B4-BE49-F238E27FC236}">
                <a16:creationId xmlns:a16="http://schemas.microsoft.com/office/drawing/2014/main" id="{D6BEEC3A-2303-4F49-82E4-726BD39A3A91}"/>
              </a:ext>
            </a:extLst>
          </p:cNvPr>
          <p:cNvSpPr>
            <a:spLocks noGrp="1" noChangeArrowheads="1"/>
          </p:cNvSpPr>
          <p:nvPr>
            <p:ph type="body" idx="1"/>
          </p:nvPr>
        </p:nvSpPr>
        <p:spPr>
          <a:solidFill>
            <a:schemeClr val="accent1">
              <a:lumMod val="50000"/>
            </a:schemeClr>
          </a:solidFill>
        </p:spPr>
        <p:txBody>
          <a:bodyPr>
            <a:normAutofit fontScale="92500" lnSpcReduction="20000"/>
          </a:bodyPr>
          <a:lstStyle/>
          <a:p>
            <a:pPr eaLnBrk="1" hangingPunct="1">
              <a:lnSpc>
                <a:spcPct val="90000"/>
              </a:lnSpc>
            </a:pPr>
            <a:r>
              <a:rPr lang="it-IT" altLang="it-IT" sz="2800" dirty="0">
                <a:solidFill>
                  <a:schemeClr val="bg1"/>
                </a:solidFill>
              </a:rPr>
              <a:t> </a:t>
            </a:r>
            <a:r>
              <a:rPr lang="it-IT" altLang="it-IT" sz="2400" b="1" dirty="0">
                <a:solidFill>
                  <a:schemeClr val="bg1"/>
                </a:solidFill>
                <a:latin typeface="Comic Sans MS" panose="030F0702030302020204" pitchFamily="66" charset="0"/>
              </a:rPr>
              <a:t>Il torace si allarga e si innalza per CONTRAZIONE dei muscoli intercostali e del DIAFRAMMA (che contraendosi si abbassa)</a:t>
            </a:r>
          </a:p>
          <a:p>
            <a:pPr eaLnBrk="1" hangingPunct="1">
              <a:lnSpc>
                <a:spcPct val="90000"/>
              </a:lnSpc>
            </a:pPr>
            <a:endParaRPr lang="it-IT" altLang="it-IT" sz="2400" b="1" dirty="0">
              <a:solidFill>
                <a:schemeClr val="bg1"/>
              </a:solidFill>
              <a:latin typeface="Comic Sans MS" panose="030F0702030302020204" pitchFamily="66" charset="0"/>
            </a:endParaRPr>
          </a:p>
          <a:p>
            <a:pPr eaLnBrk="1" hangingPunct="1">
              <a:lnSpc>
                <a:spcPct val="90000"/>
              </a:lnSpc>
            </a:pPr>
            <a:r>
              <a:rPr lang="it-IT" altLang="it-IT" sz="2400" b="1" dirty="0">
                <a:solidFill>
                  <a:schemeClr val="bg1"/>
                </a:solidFill>
                <a:latin typeface="Comic Sans MS" panose="030F0702030302020204" pitchFamily="66" charset="0"/>
              </a:rPr>
              <a:t>I polmoni si ESPANDONO</a:t>
            </a:r>
          </a:p>
          <a:p>
            <a:pPr eaLnBrk="1" hangingPunct="1">
              <a:lnSpc>
                <a:spcPct val="90000"/>
              </a:lnSpc>
            </a:pPr>
            <a:endParaRPr lang="it-IT" altLang="it-IT" sz="2400" b="1" dirty="0">
              <a:solidFill>
                <a:schemeClr val="bg1"/>
              </a:solidFill>
              <a:latin typeface="Comic Sans MS" panose="030F0702030302020204" pitchFamily="66" charset="0"/>
            </a:endParaRPr>
          </a:p>
          <a:p>
            <a:pPr eaLnBrk="1" hangingPunct="1">
              <a:lnSpc>
                <a:spcPct val="90000"/>
              </a:lnSpc>
            </a:pPr>
            <a:r>
              <a:rPr lang="it-IT" altLang="it-IT" sz="2400" b="1" dirty="0">
                <a:solidFill>
                  <a:schemeClr val="bg1"/>
                </a:solidFill>
                <a:latin typeface="Comic Sans MS" panose="030F0702030302020204" pitchFamily="66" charset="0"/>
              </a:rPr>
              <a:t>L’aria dall’esterno entra (per differenza di Pressione), passa attraverso trachea e bronchi e giunge agli alveoli</a:t>
            </a:r>
          </a:p>
          <a:p>
            <a:pPr eaLnBrk="1" hangingPunct="1">
              <a:lnSpc>
                <a:spcPct val="90000"/>
              </a:lnSpc>
            </a:pPr>
            <a:endParaRPr lang="it-IT" altLang="it-IT" sz="2000" dirty="0">
              <a:solidFill>
                <a:schemeClr val="bg1"/>
              </a:solidFill>
              <a:latin typeface="Comic Sans MS" panose="030F0702030302020204" pitchFamily="66" charset="0"/>
            </a:endParaRPr>
          </a:p>
          <a:p>
            <a:pPr marL="0" indent="0" algn="ctr" eaLnBrk="1" hangingPunct="1">
              <a:lnSpc>
                <a:spcPct val="90000"/>
              </a:lnSpc>
              <a:buNone/>
            </a:pPr>
            <a:r>
              <a:rPr lang="it-IT" altLang="it-IT" b="1" dirty="0">
                <a:solidFill>
                  <a:srgbClr val="FFFF00"/>
                </a:solidFill>
                <a:latin typeface="Comic Sans MS" panose="030F0702030302020204" pitchFamily="66" charset="0"/>
              </a:rPr>
              <a:t>FENOMENO ATTIVO</a:t>
            </a:r>
          </a:p>
          <a:p>
            <a:pPr marL="0" indent="0" algn="ctr" eaLnBrk="1" hangingPunct="1">
              <a:lnSpc>
                <a:spcPct val="90000"/>
              </a:lnSpc>
              <a:buNone/>
            </a:pPr>
            <a:r>
              <a:rPr lang="it-IT" altLang="it-IT" sz="2400" b="1" dirty="0">
                <a:solidFill>
                  <a:srgbClr val="FFFF00"/>
                </a:solidFill>
                <a:latin typeface="Comic Sans MS" panose="030F0702030302020204" pitchFamily="66" charset="0"/>
              </a:rPr>
              <a:t>Con consumo di energia</a:t>
            </a:r>
          </a:p>
          <a:p>
            <a:pPr marL="0" indent="0" eaLnBrk="1" hangingPunct="1">
              <a:lnSpc>
                <a:spcPct val="90000"/>
              </a:lnSpc>
              <a:buNone/>
            </a:pPr>
            <a:r>
              <a:rPr lang="it-IT" altLang="it-IT" sz="2800" dirty="0">
                <a:solidFill>
                  <a:schemeClr val="bg1"/>
                </a:solidFill>
                <a:latin typeface="Comic Sans MS" panose="030F0702030302020204" pitchFamily="66" charset="0"/>
              </a:rPr>
              <a:t>             </a:t>
            </a:r>
            <a:endParaRPr lang="it-IT" altLang="it-IT" b="1" dirty="0">
              <a:solidFill>
                <a:schemeClr val="bg1"/>
              </a:solidFill>
              <a:latin typeface="Comic Sans MS" panose="030F0702030302020204" pitchFamily="66" charset="0"/>
            </a:endParaRPr>
          </a:p>
          <a:p>
            <a:pPr eaLnBrk="1" hangingPunct="1">
              <a:lnSpc>
                <a:spcPct val="90000"/>
              </a:lnSpc>
            </a:pPr>
            <a:endParaRPr lang="it-IT" altLang="it-IT" sz="2800" dirty="0"/>
          </a:p>
        </p:txBody>
      </p:sp>
      <p:pic>
        <p:nvPicPr>
          <p:cNvPr id="5" name="Immagine 4">
            <a:extLst>
              <a:ext uri="{FF2B5EF4-FFF2-40B4-BE49-F238E27FC236}">
                <a16:creationId xmlns:a16="http://schemas.microsoft.com/office/drawing/2014/main" id="{0F9CB590-BBC4-4E0D-BE17-A9B4312CACFA}"/>
              </a:ext>
            </a:extLst>
          </p:cNvPr>
          <p:cNvPicPr>
            <a:picLocks noChangeAspect="1"/>
          </p:cNvPicPr>
          <p:nvPr/>
        </p:nvPicPr>
        <p:blipFill>
          <a:blip r:embed="rId2">
            <a:alphaModFix amt="20000"/>
          </a:blip>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respira10">
            <a:extLst>
              <a:ext uri="{FF2B5EF4-FFF2-40B4-BE49-F238E27FC236}">
                <a16:creationId xmlns:a16="http://schemas.microsoft.com/office/drawing/2014/main" id="{57FD3EF1-AD46-4350-B1FA-D8BFD7BEA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728663"/>
            <a:ext cx="762952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magine 3">
            <a:extLst>
              <a:ext uri="{FF2B5EF4-FFF2-40B4-BE49-F238E27FC236}">
                <a16:creationId xmlns:a16="http://schemas.microsoft.com/office/drawing/2014/main" id="{A48747FF-B750-4E1F-898F-BE2FD044FFF8}"/>
              </a:ext>
            </a:extLst>
          </p:cNvPr>
          <p:cNvPicPr>
            <a:picLocks noChangeAspect="1"/>
          </p:cNvPicPr>
          <p:nvPr/>
        </p:nvPicPr>
        <p:blipFill>
          <a:blip r:embed="rId3">
            <a:alphaModFix amt="20000"/>
          </a:blip>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3_Blank Presentation">
  <a:themeElements>
    <a:clrScheme name="">
      <a:dk1>
        <a:srgbClr val="000000"/>
      </a:dk1>
      <a:lt1>
        <a:srgbClr val="FFFFFF"/>
      </a:lt1>
      <a:dk2>
        <a:srgbClr val="0000FF"/>
      </a:dk2>
      <a:lt2>
        <a:srgbClr val="FFFF00"/>
      </a:lt2>
      <a:accent1>
        <a:srgbClr val="FFFFCC"/>
      </a:accent1>
      <a:accent2>
        <a:srgbClr val="00FFFF"/>
      </a:accent2>
      <a:accent3>
        <a:srgbClr val="AAAAFF"/>
      </a:accent3>
      <a:accent4>
        <a:srgbClr val="DADADA"/>
      </a:accent4>
      <a:accent5>
        <a:srgbClr val="FFFFE2"/>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ruttura predefinita">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Blank Presentation">
  <a:themeElements>
    <a:clrScheme name="">
      <a:dk1>
        <a:srgbClr val="000000"/>
      </a:dk1>
      <a:lt1>
        <a:srgbClr val="FFFFFF"/>
      </a:lt1>
      <a:dk2>
        <a:srgbClr val="0000FF"/>
      </a:dk2>
      <a:lt2>
        <a:srgbClr val="FFFF00"/>
      </a:lt2>
      <a:accent1>
        <a:srgbClr val="FFFFCC"/>
      </a:accent1>
      <a:accent2>
        <a:srgbClr val="00FFFF"/>
      </a:accent2>
      <a:accent3>
        <a:srgbClr val="AAAAFF"/>
      </a:accent3>
      <a:accent4>
        <a:srgbClr val="DADADA"/>
      </a:accent4>
      <a:accent5>
        <a:srgbClr val="FFFFE2"/>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1235</Words>
  <Application>Microsoft Office PowerPoint</Application>
  <PresentationFormat>Presentazione su schermo (4:3)</PresentationFormat>
  <Paragraphs>90</Paragraphs>
  <Slides>21</Slides>
  <Notes>12</Notes>
  <HiddenSlides>0</HiddenSlides>
  <MMClips>0</MMClips>
  <ScaleCrop>false</ScaleCrop>
  <HeadingPairs>
    <vt:vector size="8" baseType="variant">
      <vt:variant>
        <vt:lpstr>Caratteri utilizzati</vt:lpstr>
      </vt:variant>
      <vt:variant>
        <vt:i4>6</vt:i4>
      </vt:variant>
      <vt:variant>
        <vt:lpstr>Tema</vt:lpstr>
      </vt:variant>
      <vt:variant>
        <vt:i4>6</vt:i4>
      </vt:variant>
      <vt:variant>
        <vt:lpstr>Server OLE incorporati</vt:lpstr>
      </vt:variant>
      <vt:variant>
        <vt:i4>1</vt:i4>
      </vt:variant>
      <vt:variant>
        <vt:lpstr>Titoli diapositive</vt:lpstr>
      </vt:variant>
      <vt:variant>
        <vt:i4>21</vt:i4>
      </vt:variant>
    </vt:vector>
  </HeadingPairs>
  <TitlesOfParts>
    <vt:vector size="34" baseType="lpstr">
      <vt:lpstr>Arial</vt:lpstr>
      <vt:lpstr>Calibri</vt:lpstr>
      <vt:lpstr>Calibri Light</vt:lpstr>
      <vt:lpstr>Comic Sans MS</vt:lpstr>
      <vt:lpstr>Tahoma</vt:lpstr>
      <vt:lpstr>Times New Roman</vt:lpstr>
      <vt:lpstr>3_Blank Presentation</vt:lpstr>
      <vt:lpstr>Tema di Office</vt:lpstr>
      <vt:lpstr>Struttura predefinita</vt:lpstr>
      <vt:lpstr>2_Tema di Office</vt:lpstr>
      <vt:lpstr>4_Blank Presentation</vt:lpstr>
      <vt:lpstr>1_Tema di Office</vt:lpstr>
      <vt:lpstr>Immagine bitmap</vt:lpstr>
      <vt:lpstr>Presentazione standard di PowerPoint</vt:lpstr>
      <vt:lpstr>Presentazione standard di PowerPoint</vt:lpstr>
      <vt:lpstr>Presentazione standard di PowerPoint</vt:lpstr>
      <vt:lpstr>Presentazione standard di PowerPoint</vt:lpstr>
      <vt:lpstr>Presentazione standard di PowerPoint</vt:lpstr>
      <vt:lpstr>Qualche principio di meccanica respiratoria:  il concetto di elasticità ( compliance) ed il concetto di resistenze al flusso</vt:lpstr>
      <vt:lpstr>VENTILAZIONE POLMONARE</vt:lpstr>
      <vt:lpstr>INSPIRAZIONE:</vt:lpstr>
      <vt:lpstr>Presentazione standard di PowerPoint</vt:lpstr>
      <vt:lpstr>ESPIRAZIONE:</vt:lpstr>
      <vt:lpstr>Presentazione standard di PowerPoint</vt:lpstr>
      <vt:lpstr>La ventilazione: Meccanica Respiratoria (inspirazione))</vt:lpstr>
      <vt:lpstr>La respirazione: Meccanica Respiratoria (espirazione)</vt:lpstr>
      <vt:lpstr>Variazioni della pressione intrapolmonare durante l’inspirazione e l’espirazione</vt:lpstr>
      <vt:lpstr> Affinchè la funzione della ventilazione si svolga in maniera corretta è necessario non solo che le caratteristiche di elasticità del sistema toraco-polmonare siano normali, ma anche che il calibro e, quindi le resistenze delle vie aeree, siano normali</vt:lpstr>
      <vt:lpstr>Resistenze delle vie aeree </vt:lpstr>
      <vt:lpstr>Presentazione standard di PowerPoint</vt:lpstr>
      <vt:lpstr>Inserire il filmato sulla progressione anatomo funzionale nella BPCO</vt:lpstr>
      <vt:lpstr>Presentazione standard di PowerPoint</vt:lpstr>
      <vt:lpstr>Presentazione standard di PowerPoint</vt:lpstr>
      <vt:lpstr>Fine prima presentazione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RICERCHE</dc:creator>
  <cp:lastModifiedBy>Fausto</cp:lastModifiedBy>
  <cp:revision>65</cp:revision>
  <dcterms:created xsi:type="dcterms:W3CDTF">2019-07-05T12:26:20Z</dcterms:created>
  <dcterms:modified xsi:type="dcterms:W3CDTF">2023-11-11T18:32:51Z</dcterms:modified>
</cp:coreProperties>
</file>